
<file path=[Content_Types].xml><?xml version="1.0" encoding="utf-8"?>
<Types xmlns="http://schemas.openxmlformats.org/package/2006/content-types">
  <Default Extension="emf" ContentType="image/x-emf"/>
  <Default Extension="jpg" ContentType="image/jpeg"/>
  <Default Extension="m4v" ContentType="video/unknown"/>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handoutMasterIdLst>
    <p:handoutMasterId r:id="rId24"/>
  </p:handoutMasterIdLst>
  <p:sldIdLst>
    <p:sldId id="256" r:id="rId2"/>
    <p:sldId id="16139774" r:id="rId3"/>
    <p:sldId id="16139754" r:id="rId4"/>
    <p:sldId id="16139755" r:id="rId5"/>
    <p:sldId id="16139761" r:id="rId6"/>
    <p:sldId id="16139786" r:id="rId7"/>
    <p:sldId id="16139776" r:id="rId8"/>
    <p:sldId id="16139759" r:id="rId9"/>
    <p:sldId id="16139763" r:id="rId10"/>
    <p:sldId id="16139764" r:id="rId11"/>
    <p:sldId id="16139768" r:id="rId12"/>
    <p:sldId id="16139765" r:id="rId13"/>
    <p:sldId id="288" r:id="rId14"/>
    <p:sldId id="16139767" r:id="rId15"/>
    <p:sldId id="16139782" r:id="rId16"/>
    <p:sldId id="16139762" r:id="rId17"/>
    <p:sldId id="16139779" r:id="rId18"/>
    <p:sldId id="16139769" r:id="rId19"/>
    <p:sldId id="16139773" r:id="rId20"/>
    <p:sldId id="16139770" r:id="rId21"/>
    <p:sldId id="275" r:id="rId2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1pPr>
    <a:lvl2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2pPr>
    <a:lvl3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3pPr>
    <a:lvl4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4pPr>
    <a:lvl5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5pPr>
    <a:lvl6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6pPr>
    <a:lvl7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7pPr>
    <a:lvl8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8pPr>
    <a:lvl9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A3AA"/>
    <a:srgbClr val="97D752"/>
    <a:srgbClr val="84E205"/>
    <a:srgbClr val="FF9900"/>
    <a:srgbClr val="FFAE23"/>
    <a:srgbClr val="B5E240"/>
    <a:srgbClr val="FFD601"/>
    <a:srgbClr val="CAFFB7"/>
    <a:srgbClr val="E2BC5D"/>
    <a:srgbClr val="C2F9A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浅色样式 2 - 强调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中度样式 1 - 强调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B301B821-A1FF-4177-AEE7-76D212191A09}" styleName="中度样式 1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中度样式 2 - 强调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2833802-FEF1-4C79-8D5D-14CF1EAF98D9}" styleName="浅色样式 2 - 强调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660B408-B3CF-4A94-85FC-2B1E0A45F4A2}" styleName="深色样式 2 - 强调 1/强调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F2DE63D5-997A-4646-A377-4702673A728D}" styleName="浅色样式 2 - 强调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8" autoAdjust="0"/>
    <p:restoredTop sz="81520" autoAdjust="0"/>
  </p:normalViewPr>
  <p:slideViewPr>
    <p:cSldViewPr snapToGrid="0" snapToObjects="1">
      <p:cViewPr varScale="1">
        <p:scale>
          <a:sx n="90" d="100"/>
          <a:sy n="90" d="100"/>
        </p:scale>
        <p:origin x="3056" y="232"/>
      </p:cViewPr>
      <p:guideLst>
        <p:guide orient="horz" pos="4320"/>
        <p:guide pos="7680"/>
      </p:guideLst>
    </p:cSldViewPr>
  </p:slideViewPr>
  <p:notesTextViewPr>
    <p:cViewPr>
      <p:scale>
        <a:sx n="100" d="100"/>
        <a:sy n="100" d="100"/>
      </p:scale>
      <p:origin x="0" y="0"/>
    </p:cViewPr>
  </p:notesTextViewPr>
  <p:notesViewPr>
    <p:cSldViewPr snapToGrid="0" snapToObjects="1">
      <p:cViewPr varScale="1">
        <p:scale>
          <a:sx n="123" d="100"/>
          <a:sy n="123" d="100"/>
        </p:scale>
        <p:origin x="4904"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17">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2DB399A-D5EF-5540-BF06-B0972FA6A85D}" type="doc">
      <dgm:prSet loTypeId="urn:microsoft.com/office/officeart/2005/8/layout/pyramid1#3" loCatId="" qsTypeId="urn:microsoft.com/office/officeart/2005/8/quickstyle/simple1#26" qsCatId="simple" csTypeId="urn:microsoft.com/office/officeart/2005/8/colors/accent1_2#17" csCatId="accent1" phldr="1"/>
      <dgm:spPr/>
    </dgm:pt>
    <dgm:pt modelId="{7D201CC6-EB04-0A4D-A7BF-F5772417F48D}">
      <dgm:prSet phldrT="[文本]" custT="1"/>
      <dgm:spPr>
        <a:solidFill>
          <a:srgbClr val="FFAE23">
            <a:alpha val="73000"/>
          </a:srgbClr>
        </a:solidFill>
      </dgm:spPr>
      <dgm:t>
        <a:bodyPr/>
        <a:lstStyle/>
        <a:p>
          <a:pPr>
            <a:lnSpc>
              <a:spcPct val="100000"/>
            </a:lnSpc>
            <a:spcAft>
              <a:spcPts val="0"/>
            </a:spcAft>
          </a:pPr>
          <a:endParaRPr lang="en-US" altLang="zh-CN" sz="4400" dirty="0">
            <a:solidFill>
              <a:schemeClr val="bg1"/>
            </a:solidFill>
            <a:latin typeface="微软雅黑" panose="020B0503020204020204" pitchFamily="34" charset="-122"/>
            <a:ea typeface="微软雅黑" panose="020B0503020204020204" pitchFamily="34" charset="-122"/>
          </a:endParaRPr>
        </a:p>
        <a:p>
          <a:pPr>
            <a:lnSpc>
              <a:spcPct val="100000"/>
            </a:lnSpc>
            <a:spcAft>
              <a:spcPts val="0"/>
            </a:spcAft>
          </a:pPr>
          <a:r>
            <a:rPr lang="zh-CN" altLang="en-US" sz="4400" dirty="0">
              <a:solidFill>
                <a:schemeClr val="bg1"/>
              </a:solidFill>
              <a:latin typeface="微软雅黑" panose="020B0503020204020204" pitchFamily="34" charset="-122"/>
              <a:ea typeface="微软雅黑" panose="020B0503020204020204" pitchFamily="34" charset="-122"/>
            </a:rPr>
            <a:t>模型</a:t>
          </a:r>
          <a:endParaRPr lang="en-US" altLang="zh-CN" sz="4400" dirty="0">
            <a:solidFill>
              <a:schemeClr val="bg1"/>
            </a:solidFill>
            <a:latin typeface="微软雅黑" panose="020B0503020204020204" pitchFamily="34" charset="-122"/>
            <a:ea typeface="微软雅黑" panose="020B0503020204020204" pitchFamily="34" charset="-122"/>
          </a:endParaRPr>
        </a:p>
        <a:p>
          <a:pPr>
            <a:lnSpc>
              <a:spcPct val="100000"/>
            </a:lnSpc>
            <a:spcAft>
              <a:spcPts val="0"/>
            </a:spcAft>
          </a:pPr>
          <a:r>
            <a:rPr lang="en-US" altLang="zh-CN" sz="4400" dirty="0">
              <a:solidFill>
                <a:schemeClr val="bg1"/>
              </a:solidFill>
              <a:latin typeface="微软雅黑" panose="020B0503020204020204" pitchFamily="34" charset="-122"/>
              <a:ea typeface="微软雅黑" panose="020B0503020204020204" pitchFamily="34" charset="-122"/>
            </a:rPr>
            <a:t>E2E</a:t>
          </a:r>
          <a:endParaRPr lang="zh-CN" altLang="en-US" sz="4400" dirty="0">
            <a:solidFill>
              <a:schemeClr val="bg1"/>
            </a:solidFill>
            <a:latin typeface="微软雅黑" panose="020B0503020204020204" pitchFamily="34" charset="-122"/>
            <a:ea typeface="微软雅黑" panose="020B0503020204020204" pitchFamily="34" charset="-122"/>
          </a:endParaRPr>
        </a:p>
      </dgm:t>
    </dgm:pt>
    <dgm:pt modelId="{3EA4454D-BD23-EA4A-A6B7-2D861DA4F5D2}" type="parTrans" cxnId="{B00920F1-77F5-004B-B221-F3A65556EE7A}">
      <dgm:prSet/>
      <dgm:spPr/>
      <dgm:t>
        <a:bodyPr/>
        <a:lstStyle/>
        <a:p>
          <a:endParaRPr lang="zh-CN" altLang="en-US"/>
        </a:p>
      </dgm:t>
    </dgm:pt>
    <dgm:pt modelId="{CFC96F4D-44DB-404A-BCE6-C84CAA6319D6}" type="sibTrans" cxnId="{B00920F1-77F5-004B-B221-F3A65556EE7A}">
      <dgm:prSet/>
      <dgm:spPr/>
      <dgm:t>
        <a:bodyPr/>
        <a:lstStyle/>
        <a:p>
          <a:endParaRPr lang="zh-CN" altLang="en-US"/>
        </a:p>
      </dgm:t>
    </dgm:pt>
    <dgm:pt modelId="{49BBD614-53CD-F34C-BADC-371DD2444C67}">
      <dgm:prSet phldrT="[文本]" custT="1"/>
      <dgm:spPr>
        <a:solidFill>
          <a:srgbClr val="FFAE23">
            <a:alpha val="73000"/>
          </a:srgbClr>
        </a:solidFill>
      </dgm:spPr>
      <dgm:t>
        <a:bodyPr/>
        <a:lstStyle/>
        <a:p>
          <a:r>
            <a:rPr lang="zh-CN" altLang="en-US" sz="4400" dirty="0">
              <a:solidFill>
                <a:schemeClr val="bg1"/>
              </a:solidFill>
              <a:latin typeface="微软雅黑" panose="020B0503020204020204" pitchFamily="34" charset="-122"/>
              <a:ea typeface="微软雅黑" panose="020B0503020204020204" pitchFamily="34" charset="-122"/>
            </a:rPr>
            <a:t>算子、框架 </a:t>
          </a:r>
          <a:r>
            <a:rPr lang="en-US" altLang="zh-CN" sz="4400" dirty="0">
              <a:solidFill>
                <a:schemeClr val="bg1"/>
              </a:solidFill>
              <a:latin typeface="微软雅黑" panose="020B0503020204020204" pitchFamily="34" charset="-122"/>
              <a:ea typeface="微软雅黑" panose="020B0503020204020204" pitchFamily="34" charset="-122"/>
            </a:rPr>
            <a:t>Unit</a:t>
          </a:r>
          <a:r>
            <a:rPr lang="zh-CN" altLang="en-US" sz="4400" dirty="0">
              <a:solidFill>
                <a:schemeClr val="bg1"/>
              </a:solidFill>
              <a:latin typeface="微软雅黑" panose="020B0503020204020204" pitchFamily="34" charset="-122"/>
              <a:ea typeface="微软雅黑" panose="020B0503020204020204" pitchFamily="34" charset="-122"/>
            </a:rPr>
            <a:t> </a:t>
          </a:r>
          <a:r>
            <a:rPr lang="en-US" altLang="zh-CN" sz="4400" dirty="0">
              <a:solidFill>
                <a:schemeClr val="bg1"/>
              </a:solidFill>
              <a:latin typeface="微软雅黑" panose="020B0503020204020204" pitchFamily="34" charset="-122"/>
              <a:ea typeface="微软雅黑" panose="020B0503020204020204" pitchFamily="34" charset="-122"/>
            </a:rPr>
            <a:t>Test</a:t>
          </a:r>
          <a:endParaRPr lang="zh-CN" altLang="en-US" sz="4400" dirty="0">
            <a:solidFill>
              <a:schemeClr val="bg1"/>
            </a:solidFill>
            <a:latin typeface="微软雅黑" panose="020B0503020204020204" pitchFamily="34" charset="-122"/>
            <a:ea typeface="微软雅黑" panose="020B0503020204020204" pitchFamily="34" charset="-122"/>
          </a:endParaRPr>
        </a:p>
      </dgm:t>
    </dgm:pt>
    <dgm:pt modelId="{1D44C716-BD8D-7C44-8B9C-E352753F689B}" type="parTrans" cxnId="{85D6BCAD-6841-354F-B4DA-1F843C4EF79C}">
      <dgm:prSet/>
      <dgm:spPr/>
      <dgm:t>
        <a:bodyPr/>
        <a:lstStyle/>
        <a:p>
          <a:endParaRPr lang="zh-CN" altLang="en-US"/>
        </a:p>
      </dgm:t>
    </dgm:pt>
    <dgm:pt modelId="{D09CBECE-DB45-0F44-A34E-DEC227E8E4E4}" type="sibTrans" cxnId="{85D6BCAD-6841-354F-B4DA-1F843C4EF79C}">
      <dgm:prSet/>
      <dgm:spPr/>
      <dgm:t>
        <a:bodyPr/>
        <a:lstStyle/>
        <a:p>
          <a:endParaRPr lang="zh-CN" altLang="en-US"/>
        </a:p>
      </dgm:t>
    </dgm:pt>
    <dgm:pt modelId="{38916175-CADC-494F-B9DE-F70386F02F9C}">
      <dgm:prSet phldrT="[文本]" custT="1"/>
      <dgm:spPr>
        <a:solidFill>
          <a:srgbClr val="FFAE23">
            <a:alpha val="73000"/>
          </a:srgbClr>
        </a:solidFill>
      </dgm:spPr>
      <dgm:t>
        <a:bodyPr/>
        <a:lstStyle/>
        <a:p>
          <a:r>
            <a:rPr lang="en-US" altLang="zh-CN" sz="4400" dirty="0">
              <a:solidFill>
                <a:schemeClr val="bg1"/>
              </a:solidFill>
              <a:latin typeface="微软雅黑" panose="020B0503020204020204" pitchFamily="34" charset="-122"/>
              <a:ea typeface="微软雅黑" panose="020B0503020204020204" pitchFamily="34" charset="-122"/>
            </a:rPr>
            <a:t>PPU</a:t>
          </a:r>
          <a:r>
            <a:rPr lang="zh-CN" altLang="en-US" sz="4400" dirty="0">
              <a:solidFill>
                <a:schemeClr val="bg1"/>
              </a:solidFill>
              <a:latin typeface="微软雅黑" panose="020B0503020204020204" pitchFamily="34" charset="-122"/>
              <a:ea typeface="微软雅黑" panose="020B0503020204020204" pitchFamily="34" charset="-122"/>
            </a:rPr>
            <a:t> 软件模块 </a:t>
          </a:r>
          <a:r>
            <a:rPr lang="en-US" altLang="zh-CN" sz="4400" dirty="0">
              <a:solidFill>
                <a:schemeClr val="bg1"/>
              </a:solidFill>
              <a:latin typeface="微软雅黑" panose="020B0503020204020204" pitchFamily="34" charset="-122"/>
              <a:ea typeface="微软雅黑" panose="020B0503020204020204" pitchFamily="34" charset="-122"/>
            </a:rPr>
            <a:t>Unit</a:t>
          </a:r>
          <a:r>
            <a:rPr lang="zh-CN" altLang="en-US" sz="4400" dirty="0">
              <a:solidFill>
                <a:schemeClr val="bg1"/>
              </a:solidFill>
              <a:latin typeface="微软雅黑" panose="020B0503020204020204" pitchFamily="34" charset="-122"/>
              <a:ea typeface="微软雅黑" panose="020B0503020204020204" pitchFamily="34" charset="-122"/>
            </a:rPr>
            <a:t> </a:t>
          </a:r>
          <a:r>
            <a:rPr lang="en-US" altLang="zh-CN" sz="4400" dirty="0">
              <a:solidFill>
                <a:schemeClr val="bg1"/>
              </a:solidFill>
              <a:latin typeface="微软雅黑" panose="020B0503020204020204" pitchFamily="34" charset="-122"/>
              <a:ea typeface="微软雅黑" panose="020B0503020204020204" pitchFamily="34" charset="-122"/>
            </a:rPr>
            <a:t>Test</a:t>
          </a:r>
          <a:endParaRPr lang="zh-CN" altLang="en-US" sz="4400" dirty="0">
            <a:solidFill>
              <a:schemeClr val="bg1"/>
            </a:solidFill>
            <a:latin typeface="微软雅黑" panose="020B0503020204020204" pitchFamily="34" charset="-122"/>
            <a:ea typeface="微软雅黑" panose="020B0503020204020204" pitchFamily="34" charset="-122"/>
          </a:endParaRPr>
        </a:p>
      </dgm:t>
    </dgm:pt>
    <dgm:pt modelId="{6EC54D97-1266-9C4C-A633-83C30BFAC5C7}" type="parTrans" cxnId="{04A98944-ECBD-7B49-99CF-8F58B8B1BD64}">
      <dgm:prSet/>
      <dgm:spPr/>
      <dgm:t>
        <a:bodyPr/>
        <a:lstStyle/>
        <a:p>
          <a:endParaRPr lang="zh-CN" altLang="en-US"/>
        </a:p>
      </dgm:t>
    </dgm:pt>
    <dgm:pt modelId="{4B5E70C4-A0AC-6A48-996F-E9FFF171FF74}" type="sibTrans" cxnId="{04A98944-ECBD-7B49-99CF-8F58B8B1BD64}">
      <dgm:prSet/>
      <dgm:spPr/>
      <dgm:t>
        <a:bodyPr/>
        <a:lstStyle/>
        <a:p>
          <a:endParaRPr lang="zh-CN" altLang="en-US"/>
        </a:p>
      </dgm:t>
    </dgm:pt>
    <dgm:pt modelId="{521772DC-83B6-BA46-8F89-545152F6EBC8}" type="pres">
      <dgm:prSet presAssocID="{B2DB399A-D5EF-5540-BF06-B0972FA6A85D}" presName="Name0" presStyleCnt="0">
        <dgm:presLayoutVars>
          <dgm:dir/>
          <dgm:animLvl val="lvl"/>
          <dgm:resizeHandles val="exact"/>
        </dgm:presLayoutVars>
      </dgm:prSet>
      <dgm:spPr/>
    </dgm:pt>
    <dgm:pt modelId="{388B94DB-FA75-194F-8F9A-F4EEB3F2CB64}" type="pres">
      <dgm:prSet presAssocID="{7D201CC6-EB04-0A4D-A7BF-F5772417F48D}" presName="Name8" presStyleCnt="0"/>
      <dgm:spPr/>
    </dgm:pt>
    <dgm:pt modelId="{52BADFC5-1C9D-954F-80F9-CC5850236914}" type="pres">
      <dgm:prSet presAssocID="{7D201CC6-EB04-0A4D-A7BF-F5772417F48D}" presName="level" presStyleLbl="node1" presStyleIdx="0" presStyleCnt="3">
        <dgm:presLayoutVars>
          <dgm:chMax val="1"/>
          <dgm:bulletEnabled val="1"/>
        </dgm:presLayoutVars>
      </dgm:prSet>
      <dgm:spPr/>
    </dgm:pt>
    <dgm:pt modelId="{2DA8EDC3-A88E-174D-B986-7B15BD981F6C}" type="pres">
      <dgm:prSet presAssocID="{7D201CC6-EB04-0A4D-A7BF-F5772417F48D}" presName="levelTx" presStyleLbl="revTx" presStyleIdx="0" presStyleCnt="0">
        <dgm:presLayoutVars>
          <dgm:chMax val="1"/>
          <dgm:bulletEnabled val="1"/>
        </dgm:presLayoutVars>
      </dgm:prSet>
      <dgm:spPr/>
    </dgm:pt>
    <dgm:pt modelId="{5FD3477C-9123-064F-98D9-958DD79576BE}" type="pres">
      <dgm:prSet presAssocID="{49BBD614-53CD-F34C-BADC-371DD2444C67}" presName="Name8" presStyleCnt="0"/>
      <dgm:spPr/>
    </dgm:pt>
    <dgm:pt modelId="{2A50C3F7-C33E-D248-81E6-F97FE19891E5}" type="pres">
      <dgm:prSet presAssocID="{49BBD614-53CD-F34C-BADC-371DD2444C67}" presName="level" presStyleLbl="node1" presStyleIdx="1" presStyleCnt="3">
        <dgm:presLayoutVars>
          <dgm:chMax val="1"/>
          <dgm:bulletEnabled val="1"/>
        </dgm:presLayoutVars>
      </dgm:prSet>
      <dgm:spPr/>
    </dgm:pt>
    <dgm:pt modelId="{81E8D9C0-E7D1-F245-A73F-B85D38E90993}" type="pres">
      <dgm:prSet presAssocID="{49BBD614-53CD-F34C-BADC-371DD2444C67}" presName="levelTx" presStyleLbl="revTx" presStyleIdx="0" presStyleCnt="0">
        <dgm:presLayoutVars>
          <dgm:chMax val="1"/>
          <dgm:bulletEnabled val="1"/>
        </dgm:presLayoutVars>
      </dgm:prSet>
      <dgm:spPr/>
    </dgm:pt>
    <dgm:pt modelId="{2683E997-D7CC-0D44-BC33-7AB54DF663D1}" type="pres">
      <dgm:prSet presAssocID="{38916175-CADC-494F-B9DE-F70386F02F9C}" presName="Name8" presStyleCnt="0"/>
      <dgm:spPr/>
    </dgm:pt>
    <dgm:pt modelId="{B4EAFAC8-EDDB-BC4E-BB1F-EDC40FF48AE1}" type="pres">
      <dgm:prSet presAssocID="{38916175-CADC-494F-B9DE-F70386F02F9C}" presName="level" presStyleLbl="node1" presStyleIdx="2" presStyleCnt="3" custLinFactNeighborX="4784" custLinFactNeighborY="16647">
        <dgm:presLayoutVars>
          <dgm:chMax val="1"/>
          <dgm:bulletEnabled val="1"/>
        </dgm:presLayoutVars>
      </dgm:prSet>
      <dgm:spPr/>
    </dgm:pt>
    <dgm:pt modelId="{10E8E541-11F0-4A42-B964-A1179752739C}" type="pres">
      <dgm:prSet presAssocID="{38916175-CADC-494F-B9DE-F70386F02F9C}" presName="levelTx" presStyleLbl="revTx" presStyleIdx="0" presStyleCnt="0">
        <dgm:presLayoutVars>
          <dgm:chMax val="1"/>
          <dgm:bulletEnabled val="1"/>
        </dgm:presLayoutVars>
      </dgm:prSet>
      <dgm:spPr/>
    </dgm:pt>
  </dgm:ptLst>
  <dgm:cxnLst>
    <dgm:cxn modelId="{4D17B315-CF97-D446-99AC-59D4B1E83DD4}" type="presOf" srcId="{7D201CC6-EB04-0A4D-A7BF-F5772417F48D}" destId="{2DA8EDC3-A88E-174D-B986-7B15BD981F6C}" srcOrd="1" destOrd="0" presId="urn:microsoft.com/office/officeart/2005/8/layout/pyramid1#3"/>
    <dgm:cxn modelId="{04A98944-ECBD-7B49-99CF-8F58B8B1BD64}" srcId="{B2DB399A-D5EF-5540-BF06-B0972FA6A85D}" destId="{38916175-CADC-494F-B9DE-F70386F02F9C}" srcOrd="2" destOrd="0" parTransId="{6EC54D97-1266-9C4C-A633-83C30BFAC5C7}" sibTransId="{4B5E70C4-A0AC-6A48-996F-E9FFF171FF74}"/>
    <dgm:cxn modelId="{FDDDBC89-E037-974C-9CDE-D59B09EEA9E2}" type="presOf" srcId="{49BBD614-53CD-F34C-BADC-371DD2444C67}" destId="{2A50C3F7-C33E-D248-81E6-F97FE19891E5}" srcOrd="0" destOrd="0" presId="urn:microsoft.com/office/officeart/2005/8/layout/pyramid1#3"/>
    <dgm:cxn modelId="{85D6BCAD-6841-354F-B4DA-1F843C4EF79C}" srcId="{B2DB399A-D5EF-5540-BF06-B0972FA6A85D}" destId="{49BBD614-53CD-F34C-BADC-371DD2444C67}" srcOrd="1" destOrd="0" parTransId="{1D44C716-BD8D-7C44-8B9C-E352753F689B}" sibTransId="{D09CBECE-DB45-0F44-A34E-DEC227E8E4E4}"/>
    <dgm:cxn modelId="{635C01BC-D480-0B40-B29F-03698AEEFB58}" type="presOf" srcId="{B2DB399A-D5EF-5540-BF06-B0972FA6A85D}" destId="{521772DC-83B6-BA46-8F89-545152F6EBC8}" srcOrd="0" destOrd="0" presId="urn:microsoft.com/office/officeart/2005/8/layout/pyramid1#3"/>
    <dgm:cxn modelId="{2C876EC0-439E-7546-9082-39C7D050A804}" type="presOf" srcId="{49BBD614-53CD-F34C-BADC-371DD2444C67}" destId="{81E8D9C0-E7D1-F245-A73F-B85D38E90993}" srcOrd="1" destOrd="0" presId="urn:microsoft.com/office/officeart/2005/8/layout/pyramid1#3"/>
    <dgm:cxn modelId="{02D825D2-C6C4-414A-AF9B-F3DDDC476C19}" type="presOf" srcId="{38916175-CADC-494F-B9DE-F70386F02F9C}" destId="{B4EAFAC8-EDDB-BC4E-BB1F-EDC40FF48AE1}" srcOrd="0" destOrd="0" presId="urn:microsoft.com/office/officeart/2005/8/layout/pyramid1#3"/>
    <dgm:cxn modelId="{64031CDA-1809-4644-A27B-272EAB9CC1C1}" type="presOf" srcId="{38916175-CADC-494F-B9DE-F70386F02F9C}" destId="{10E8E541-11F0-4A42-B964-A1179752739C}" srcOrd="1" destOrd="0" presId="urn:microsoft.com/office/officeart/2005/8/layout/pyramid1#3"/>
    <dgm:cxn modelId="{37A7EBEE-5288-6242-B41F-6942A0A627B1}" type="presOf" srcId="{7D201CC6-EB04-0A4D-A7BF-F5772417F48D}" destId="{52BADFC5-1C9D-954F-80F9-CC5850236914}" srcOrd="0" destOrd="0" presId="urn:microsoft.com/office/officeart/2005/8/layout/pyramid1#3"/>
    <dgm:cxn modelId="{B00920F1-77F5-004B-B221-F3A65556EE7A}" srcId="{B2DB399A-D5EF-5540-BF06-B0972FA6A85D}" destId="{7D201CC6-EB04-0A4D-A7BF-F5772417F48D}" srcOrd="0" destOrd="0" parTransId="{3EA4454D-BD23-EA4A-A6B7-2D861DA4F5D2}" sibTransId="{CFC96F4D-44DB-404A-BCE6-C84CAA6319D6}"/>
    <dgm:cxn modelId="{F3A136E3-458B-1647-A6E7-F8B606E28727}" type="presParOf" srcId="{521772DC-83B6-BA46-8F89-545152F6EBC8}" destId="{388B94DB-FA75-194F-8F9A-F4EEB3F2CB64}" srcOrd="0" destOrd="0" presId="urn:microsoft.com/office/officeart/2005/8/layout/pyramid1#3"/>
    <dgm:cxn modelId="{A7286601-0A28-0247-92AA-9735E2325796}" type="presParOf" srcId="{388B94DB-FA75-194F-8F9A-F4EEB3F2CB64}" destId="{52BADFC5-1C9D-954F-80F9-CC5850236914}" srcOrd="0" destOrd="0" presId="urn:microsoft.com/office/officeart/2005/8/layout/pyramid1#3"/>
    <dgm:cxn modelId="{A094AA41-FB08-474B-9481-DE07614EF01F}" type="presParOf" srcId="{388B94DB-FA75-194F-8F9A-F4EEB3F2CB64}" destId="{2DA8EDC3-A88E-174D-B986-7B15BD981F6C}" srcOrd="1" destOrd="0" presId="urn:microsoft.com/office/officeart/2005/8/layout/pyramid1#3"/>
    <dgm:cxn modelId="{094E919E-2425-064D-8FC9-AD0D719112C8}" type="presParOf" srcId="{521772DC-83B6-BA46-8F89-545152F6EBC8}" destId="{5FD3477C-9123-064F-98D9-958DD79576BE}" srcOrd="1" destOrd="0" presId="urn:microsoft.com/office/officeart/2005/8/layout/pyramid1#3"/>
    <dgm:cxn modelId="{5073398A-E86A-C043-83A2-A3A5D2F6BDF9}" type="presParOf" srcId="{5FD3477C-9123-064F-98D9-958DD79576BE}" destId="{2A50C3F7-C33E-D248-81E6-F97FE19891E5}" srcOrd="0" destOrd="0" presId="urn:microsoft.com/office/officeart/2005/8/layout/pyramid1#3"/>
    <dgm:cxn modelId="{9C6C0684-E854-C645-8BBF-EB0C189128A7}" type="presParOf" srcId="{5FD3477C-9123-064F-98D9-958DD79576BE}" destId="{81E8D9C0-E7D1-F245-A73F-B85D38E90993}" srcOrd="1" destOrd="0" presId="urn:microsoft.com/office/officeart/2005/8/layout/pyramid1#3"/>
    <dgm:cxn modelId="{6FF4A5A3-109A-0A4C-86AA-51FCFF395511}" type="presParOf" srcId="{521772DC-83B6-BA46-8F89-545152F6EBC8}" destId="{2683E997-D7CC-0D44-BC33-7AB54DF663D1}" srcOrd="2" destOrd="0" presId="urn:microsoft.com/office/officeart/2005/8/layout/pyramid1#3"/>
    <dgm:cxn modelId="{7A8D4F5E-0D9A-DD4F-BB47-D04D68FE495A}" type="presParOf" srcId="{2683E997-D7CC-0D44-BC33-7AB54DF663D1}" destId="{B4EAFAC8-EDDB-BC4E-BB1F-EDC40FF48AE1}" srcOrd="0" destOrd="0" presId="urn:microsoft.com/office/officeart/2005/8/layout/pyramid1#3"/>
    <dgm:cxn modelId="{36F84DCD-AF42-2347-B04E-2C3E66E0459F}" type="presParOf" srcId="{2683E997-D7CC-0D44-BC33-7AB54DF663D1}" destId="{10E8E541-11F0-4A42-B964-A1179752739C}" srcOrd="1" destOrd="0" presId="urn:microsoft.com/office/officeart/2005/8/layout/pyramid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ADFC5-1C9D-954F-80F9-CC5850236914}">
      <dsp:nvSpPr>
        <dsp:cNvPr id="0" name=""/>
        <dsp:cNvSpPr/>
      </dsp:nvSpPr>
      <dsp:spPr bwMode="white">
        <a:xfrm>
          <a:off x="4225401" y="0"/>
          <a:ext cx="4225401" cy="2851043"/>
        </a:xfrm>
        <a:prstGeom prst="trapezoid">
          <a:avLst>
            <a:gd name="adj" fmla="val 74103"/>
          </a:avLst>
        </a:prstGeom>
        <a:solidFill>
          <a:srgbClr val="FFAE23">
            <a:alpha val="73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100000"/>
            </a:lnSpc>
            <a:spcBef>
              <a:spcPct val="0"/>
            </a:spcBef>
            <a:spcAft>
              <a:spcPts val="0"/>
            </a:spcAft>
            <a:buNone/>
          </a:pPr>
          <a:endParaRPr lang="en-US" altLang="zh-CN" sz="4400" kern="1200" dirty="0">
            <a:solidFill>
              <a:schemeClr val="bg1"/>
            </a:solidFill>
            <a:latin typeface="微软雅黑" panose="020B0503020204020204" pitchFamily="34" charset="-122"/>
            <a:ea typeface="微软雅黑" panose="020B0503020204020204" pitchFamily="34" charset="-122"/>
          </a:endParaRPr>
        </a:p>
        <a:p>
          <a:pPr marL="0" lvl="0" indent="0" algn="ctr" defTabSz="1955800">
            <a:lnSpc>
              <a:spcPct val="100000"/>
            </a:lnSpc>
            <a:spcBef>
              <a:spcPct val="0"/>
            </a:spcBef>
            <a:spcAft>
              <a:spcPts val="0"/>
            </a:spcAft>
            <a:buNone/>
          </a:pPr>
          <a:r>
            <a:rPr lang="zh-CN" altLang="en-US" sz="4400" kern="1200" dirty="0">
              <a:solidFill>
                <a:schemeClr val="bg1"/>
              </a:solidFill>
              <a:latin typeface="微软雅黑" panose="020B0503020204020204" pitchFamily="34" charset="-122"/>
              <a:ea typeface="微软雅黑" panose="020B0503020204020204" pitchFamily="34" charset="-122"/>
            </a:rPr>
            <a:t>模型</a:t>
          </a:r>
          <a:endParaRPr lang="en-US" altLang="zh-CN" sz="4400" kern="1200" dirty="0">
            <a:solidFill>
              <a:schemeClr val="bg1"/>
            </a:solidFill>
            <a:latin typeface="微软雅黑" panose="020B0503020204020204" pitchFamily="34" charset="-122"/>
            <a:ea typeface="微软雅黑" panose="020B0503020204020204" pitchFamily="34" charset="-122"/>
          </a:endParaRPr>
        </a:p>
        <a:p>
          <a:pPr marL="0" lvl="0" indent="0" algn="ctr" defTabSz="1955800">
            <a:lnSpc>
              <a:spcPct val="100000"/>
            </a:lnSpc>
            <a:spcBef>
              <a:spcPct val="0"/>
            </a:spcBef>
            <a:spcAft>
              <a:spcPts val="0"/>
            </a:spcAft>
            <a:buNone/>
          </a:pPr>
          <a:r>
            <a:rPr lang="en-US" altLang="zh-CN" sz="4400" kern="1200" dirty="0">
              <a:solidFill>
                <a:schemeClr val="bg1"/>
              </a:solidFill>
              <a:latin typeface="微软雅黑" panose="020B0503020204020204" pitchFamily="34" charset="-122"/>
              <a:ea typeface="微软雅黑" panose="020B0503020204020204" pitchFamily="34" charset="-122"/>
            </a:rPr>
            <a:t>E2E</a:t>
          </a:r>
          <a:endParaRPr lang="zh-CN" altLang="en-US" sz="4400" kern="1200" dirty="0">
            <a:solidFill>
              <a:schemeClr val="bg1"/>
            </a:solidFill>
            <a:latin typeface="微软雅黑" panose="020B0503020204020204" pitchFamily="34" charset="-122"/>
            <a:ea typeface="微软雅黑" panose="020B0503020204020204" pitchFamily="34" charset="-122"/>
          </a:endParaRPr>
        </a:p>
      </dsp:txBody>
      <dsp:txXfrm>
        <a:off x="4225401" y="0"/>
        <a:ext cx="4225401" cy="2851043"/>
      </dsp:txXfrm>
    </dsp:sp>
    <dsp:sp modelId="{2A50C3F7-C33E-D248-81E6-F97FE19891E5}">
      <dsp:nvSpPr>
        <dsp:cNvPr id="0" name=""/>
        <dsp:cNvSpPr/>
      </dsp:nvSpPr>
      <dsp:spPr bwMode="white">
        <a:xfrm>
          <a:off x="2112700" y="2851043"/>
          <a:ext cx="8450803" cy="2851043"/>
        </a:xfrm>
        <a:prstGeom prst="trapezoid">
          <a:avLst>
            <a:gd name="adj" fmla="val 74103"/>
          </a:avLst>
        </a:prstGeom>
        <a:solidFill>
          <a:srgbClr val="FFAE23">
            <a:alpha val="73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zh-CN" altLang="en-US" sz="4400" kern="1200" dirty="0">
              <a:solidFill>
                <a:schemeClr val="bg1"/>
              </a:solidFill>
              <a:latin typeface="微软雅黑" panose="020B0503020204020204" pitchFamily="34" charset="-122"/>
              <a:ea typeface="微软雅黑" panose="020B0503020204020204" pitchFamily="34" charset="-122"/>
            </a:rPr>
            <a:t>算子、框架 </a:t>
          </a:r>
          <a:r>
            <a:rPr lang="en-US" altLang="zh-CN" sz="4400" kern="1200" dirty="0">
              <a:solidFill>
                <a:schemeClr val="bg1"/>
              </a:solidFill>
              <a:latin typeface="微软雅黑" panose="020B0503020204020204" pitchFamily="34" charset="-122"/>
              <a:ea typeface="微软雅黑" panose="020B0503020204020204" pitchFamily="34" charset="-122"/>
            </a:rPr>
            <a:t>Unit</a:t>
          </a:r>
          <a:r>
            <a:rPr lang="zh-CN" altLang="en-US" sz="4400" kern="1200" dirty="0">
              <a:solidFill>
                <a:schemeClr val="bg1"/>
              </a:solidFill>
              <a:latin typeface="微软雅黑" panose="020B0503020204020204" pitchFamily="34" charset="-122"/>
              <a:ea typeface="微软雅黑" panose="020B0503020204020204" pitchFamily="34" charset="-122"/>
            </a:rPr>
            <a:t> </a:t>
          </a:r>
          <a:r>
            <a:rPr lang="en-US" altLang="zh-CN" sz="4400" kern="1200" dirty="0">
              <a:solidFill>
                <a:schemeClr val="bg1"/>
              </a:solidFill>
              <a:latin typeface="微软雅黑" panose="020B0503020204020204" pitchFamily="34" charset="-122"/>
              <a:ea typeface="微软雅黑" panose="020B0503020204020204" pitchFamily="34" charset="-122"/>
            </a:rPr>
            <a:t>Test</a:t>
          </a:r>
          <a:endParaRPr lang="zh-CN" altLang="en-US" sz="4400" kern="1200" dirty="0">
            <a:solidFill>
              <a:schemeClr val="bg1"/>
            </a:solidFill>
            <a:latin typeface="微软雅黑" panose="020B0503020204020204" pitchFamily="34" charset="-122"/>
            <a:ea typeface="微软雅黑" panose="020B0503020204020204" pitchFamily="34" charset="-122"/>
          </a:endParaRPr>
        </a:p>
      </dsp:txBody>
      <dsp:txXfrm>
        <a:off x="3591591" y="2851043"/>
        <a:ext cx="5493022" cy="2851043"/>
      </dsp:txXfrm>
    </dsp:sp>
    <dsp:sp modelId="{B4EAFAC8-EDDB-BC4E-BB1F-EDC40FF48AE1}">
      <dsp:nvSpPr>
        <dsp:cNvPr id="0" name=""/>
        <dsp:cNvSpPr/>
      </dsp:nvSpPr>
      <dsp:spPr bwMode="white">
        <a:xfrm>
          <a:off x="0" y="5702086"/>
          <a:ext cx="12676205" cy="2851043"/>
        </a:xfrm>
        <a:prstGeom prst="trapezoid">
          <a:avLst>
            <a:gd name="adj" fmla="val 74103"/>
          </a:avLst>
        </a:prstGeom>
        <a:solidFill>
          <a:srgbClr val="FFAE23">
            <a:alpha val="73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US" altLang="zh-CN" sz="4400" kern="1200" dirty="0">
              <a:solidFill>
                <a:schemeClr val="bg1"/>
              </a:solidFill>
              <a:latin typeface="微软雅黑" panose="020B0503020204020204" pitchFamily="34" charset="-122"/>
              <a:ea typeface="微软雅黑" panose="020B0503020204020204" pitchFamily="34" charset="-122"/>
            </a:rPr>
            <a:t>PPU</a:t>
          </a:r>
          <a:r>
            <a:rPr lang="zh-CN" altLang="en-US" sz="4400" kern="1200" dirty="0">
              <a:solidFill>
                <a:schemeClr val="bg1"/>
              </a:solidFill>
              <a:latin typeface="微软雅黑" panose="020B0503020204020204" pitchFamily="34" charset="-122"/>
              <a:ea typeface="微软雅黑" panose="020B0503020204020204" pitchFamily="34" charset="-122"/>
            </a:rPr>
            <a:t> 软件模块 </a:t>
          </a:r>
          <a:r>
            <a:rPr lang="en-US" altLang="zh-CN" sz="4400" kern="1200" dirty="0">
              <a:solidFill>
                <a:schemeClr val="bg1"/>
              </a:solidFill>
              <a:latin typeface="微软雅黑" panose="020B0503020204020204" pitchFamily="34" charset="-122"/>
              <a:ea typeface="微软雅黑" panose="020B0503020204020204" pitchFamily="34" charset="-122"/>
            </a:rPr>
            <a:t>Unit</a:t>
          </a:r>
          <a:r>
            <a:rPr lang="zh-CN" altLang="en-US" sz="4400" kern="1200" dirty="0">
              <a:solidFill>
                <a:schemeClr val="bg1"/>
              </a:solidFill>
              <a:latin typeface="微软雅黑" panose="020B0503020204020204" pitchFamily="34" charset="-122"/>
              <a:ea typeface="微软雅黑" panose="020B0503020204020204" pitchFamily="34" charset="-122"/>
            </a:rPr>
            <a:t> </a:t>
          </a:r>
          <a:r>
            <a:rPr lang="en-US" altLang="zh-CN" sz="4400" kern="1200" dirty="0">
              <a:solidFill>
                <a:schemeClr val="bg1"/>
              </a:solidFill>
              <a:latin typeface="微软雅黑" panose="020B0503020204020204" pitchFamily="34" charset="-122"/>
              <a:ea typeface="微软雅黑" panose="020B0503020204020204" pitchFamily="34" charset="-122"/>
            </a:rPr>
            <a:t>Test</a:t>
          </a:r>
          <a:endParaRPr lang="zh-CN" altLang="en-US" sz="4400" kern="1200" dirty="0">
            <a:solidFill>
              <a:schemeClr val="bg1"/>
            </a:solidFill>
            <a:latin typeface="微软雅黑" panose="020B0503020204020204" pitchFamily="34" charset="-122"/>
            <a:ea typeface="微软雅黑" panose="020B0503020204020204" pitchFamily="34" charset="-122"/>
          </a:endParaRPr>
        </a:p>
      </dsp:txBody>
      <dsp:txXfrm>
        <a:off x="2218335" y="5702086"/>
        <a:ext cx="8239533" cy="2851043"/>
      </dsp:txXfrm>
    </dsp:sp>
  </dsp:spTree>
</dsp:drawing>
</file>

<file path=ppt/diagrams/layout1.xml><?xml version="1.0" encoding="utf-8"?>
<dgm:layoutDef xmlns:dgm="http://schemas.openxmlformats.org/drawingml/2006/diagram" xmlns:a="http://schemas.openxmlformats.org/drawingml/2006/main" uniqueId="urn:microsoft.com/office/officeart/2005/8/layout/pyramid1#3">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pyraLvlNode" val="level"/>
          <dgm:param type="pyraAcctTxNode" val="acctTx"/>
          <dgm:param type="pyraAcctBkgdNode" val="acctBkgd"/>
          <dgm:param type="linDir" val="fromB"/>
          <dgm:param type="txDir" val="fromT"/>
          <dgm:param type="pyraAcctPos" val="aft"/>
          <dgm:param type="pyraAcctTxMar" val="step"/>
        </dgm:alg>
      </dgm:if>
      <dgm:else name="Name3">
        <dgm:alg type="pyra">
          <dgm:param type="pyraLvlNode" val="level"/>
          <dgm:param type="pyraAcctTxNode" val="acctTx"/>
          <dgm:param type="pyraAcctBkgdNode" val="acctBkgd"/>
          <dgm:param type="linDir" val="fromB"/>
          <dgm:param type="txDir" val="fromT"/>
          <dgm:param type="pyraAcctPos" val="bef"/>
          <dgm:param type="pyraAcctTxMar" val="step"/>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a:extLst>
              <a:ext uri="{FF2B5EF4-FFF2-40B4-BE49-F238E27FC236}">
                <a16:creationId xmlns:a16="http://schemas.microsoft.com/office/drawing/2014/main" id="{F91D586B-638B-4746-A73A-CB307BB6CC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a:extLst>
              <a:ext uri="{FF2B5EF4-FFF2-40B4-BE49-F238E27FC236}">
                <a16:creationId xmlns:a16="http://schemas.microsoft.com/office/drawing/2014/main" id="{A450A290-A7C4-4E6C-B566-81D0E10BEF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419C18-B0D2-4FD8-AD1E-44CD0BE6F91A}" type="datetimeFigureOut">
              <a:rPr lang="zh-CN" altLang="en-US" smtClean="0"/>
              <a:t>2024/12/5</a:t>
            </a:fld>
            <a:endParaRPr lang="zh-CN" altLang="en-US"/>
          </a:p>
        </p:txBody>
      </p:sp>
      <p:sp>
        <p:nvSpPr>
          <p:cNvPr id="4" name="页脚占位符 3">
            <a:extLst>
              <a:ext uri="{FF2B5EF4-FFF2-40B4-BE49-F238E27FC236}">
                <a16:creationId xmlns:a16="http://schemas.microsoft.com/office/drawing/2014/main" id="{590D3464-06A9-47E8-AB6F-E0059A5CCFC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a:extLst>
              <a:ext uri="{FF2B5EF4-FFF2-40B4-BE49-F238E27FC236}">
                <a16:creationId xmlns:a16="http://schemas.microsoft.com/office/drawing/2014/main" id="{BFF6251C-CEC0-41C1-9A50-9D7FA7C134A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B056DB-C78F-420B-81EB-75E485CB819A}" type="slidenum">
              <a:rPr lang="zh-CN" altLang="en-US" smtClean="0"/>
              <a:t>‹#›</a:t>
            </a:fld>
            <a:endParaRPr lang="zh-CN" altLang="en-US"/>
          </a:p>
        </p:txBody>
      </p:sp>
    </p:spTree>
    <p:extLst>
      <p:ext uri="{BB962C8B-B14F-4D97-AF65-F5344CB8AC3E}">
        <p14:creationId xmlns:p14="http://schemas.microsoft.com/office/powerpoint/2010/main" val="614887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3" name="Shape 193"/>
          <p:cNvSpPr>
            <a:spLocks noGrp="1" noRot="1" noChangeAspect="1"/>
          </p:cNvSpPr>
          <p:nvPr>
            <p:ph type="sldImg"/>
          </p:nvPr>
        </p:nvSpPr>
        <p:spPr>
          <a:xfrm>
            <a:off x="1143000" y="685800"/>
            <a:ext cx="4572000" cy="3429000"/>
          </a:xfrm>
          <a:prstGeom prst="rect">
            <a:avLst/>
          </a:prstGeom>
        </p:spPr>
        <p:txBody>
          <a:bodyPr/>
          <a:lstStyle/>
          <a:p>
            <a:endParaRPr/>
          </a:p>
        </p:txBody>
      </p:sp>
      <p:sp>
        <p:nvSpPr>
          <p:cNvPr id="194" name="Shape 19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8000"/>
      </a:lnSpc>
      <a:defRPr sz="2200">
        <a:latin typeface="+mj-lt"/>
        <a:ea typeface="+mj-ea"/>
        <a:cs typeface="+mj-cs"/>
        <a:sym typeface="Helvetica Neue" panose="02000503000000020004"/>
      </a:defRPr>
    </a:lvl1pPr>
    <a:lvl2pPr indent="228600" defTabSz="457200" latinLnBrk="0">
      <a:lnSpc>
        <a:spcPct val="118000"/>
      </a:lnSpc>
      <a:defRPr sz="2200">
        <a:latin typeface="+mj-lt"/>
        <a:ea typeface="+mj-ea"/>
        <a:cs typeface="+mj-cs"/>
        <a:sym typeface="Helvetica Neue" panose="02000503000000020004"/>
      </a:defRPr>
    </a:lvl2pPr>
    <a:lvl3pPr indent="457200" defTabSz="457200" latinLnBrk="0">
      <a:lnSpc>
        <a:spcPct val="118000"/>
      </a:lnSpc>
      <a:defRPr sz="2200">
        <a:latin typeface="+mj-lt"/>
        <a:ea typeface="+mj-ea"/>
        <a:cs typeface="+mj-cs"/>
        <a:sym typeface="Helvetica Neue" panose="02000503000000020004"/>
      </a:defRPr>
    </a:lvl3pPr>
    <a:lvl4pPr indent="685800" defTabSz="457200" latinLnBrk="0">
      <a:lnSpc>
        <a:spcPct val="118000"/>
      </a:lnSpc>
      <a:defRPr sz="2200">
        <a:latin typeface="+mj-lt"/>
        <a:ea typeface="+mj-ea"/>
        <a:cs typeface="+mj-cs"/>
        <a:sym typeface="Helvetica Neue" panose="02000503000000020004"/>
      </a:defRPr>
    </a:lvl4pPr>
    <a:lvl5pPr indent="914400" defTabSz="457200" latinLnBrk="0">
      <a:lnSpc>
        <a:spcPct val="118000"/>
      </a:lnSpc>
      <a:defRPr sz="2200">
        <a:latin typeface="+mj-lt"/>
        <a:ea typeface="+mj-ea"/>
        <a:cs typeface="+mj-cs"/>
        <a:sym typeface="Helvetica Neue" panose="02000503000000020004"/>
      </a:defRPr>
    </a:lvl5pPr>
    <a:lvl6pPr indent="1143000" defTabSz="457200" latinLnBrk="0">
      <a:lnSpc>
        <a:spcPct val="118000"/>
      </a:lnSpc>
      <a:defRPr sz="2200">
        <a:latin typeface="+mj-lt"/>
        <a:ea typeface="+mj-ea"/>
        <a:cs typeface="+mj-cs"/>
        <a:sym typeface="Helvetica Neue" panose="02000503000000020004"/>
      </a:defRPr>
    </a:lvl6pPr>
    <a:lvl7pPr indent="1371600" defTabSz="457200" latinLnBrk="0">
      <a:lnSpc>
        <a:spcPct val="118000"/>
      </a:lnSpc>
      <a:defRPr sz="2200">
        <a:latin typeface="+mj-lt"/>
        <a:ea typeface="+mj-ea"/>
        <a:cs typeface="+mj-cs"/>
        <a:sym typeface="Helvetica Neue" panose="02000503000000020004"/>
      </a:defRPr>
    </a:lvl7pPr>
    <a:lvl8pPr indent="1600200" defTabSz="457200" latinLnBrk="0">
      <a:lnSpc>
        <a:spcPct val="118000"/>
      </a:lnSpc>
      <a:defRPr sz="2200">
        <a:latin typeface="+mj-lt"/>
        <a:ea typeface="+mj-ea"/>
        <a:cs typeface="+mj-cs"/>
        <a:sym typeface="Helvetica Neue" panose="02000503000000020004"/>
      </a:defRPr>
    </a:lvl8pPr>
    <a:lvl9pPr indent="1828800" defTabSz="457200" latinLnBrk="0">
      <a:lnSpc>
        <a:spcPct val="118000"/>
      </a:lnSpc>
      <a:defRPr sz="2200">
        <a:latin typeface="+mj-lt"/>
        <a:ea typeface="+mj-ea"/>
        <a:cs typeface="+mj-cs"/>
        <a:sym typeface="Helvetica Neue" panose="020005030000000200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87BC2-D761-02AF-548C-4115C64EC3D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FCEAE26-B58B-E272-1791-AB26D12EDA15}"/>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B19BACFB-32FA-996C-7FC3-CB83ADBDACA3}"/>
              </a:ext>
            </a:extLst>
          </p:cNvPr>
          <p:cNvSpPr>
            <a:spLocks noGrp="1"/>
          </p:cNvSpPr>
          <p:nvPr>
            <p:ph type="body" idx="1"/>
          </p:nvPr>
        </p:nvSpPr>
        <p:spPr/>
        <p:txBody>
          <a:bodyPr/>
          <a:lstStyle/>
          <a:p>
            <a:pPr marL="0" marR="0"/>
            <a:r>
              <a:rPr lang="zh-CN" altLang="zh-CN" sz="1800" dirty="0">
                <a:solidFill>
                  <a:srgbClr val="191B1F"/>
                </a:solidFill>
                <a:effectLst/>
                <a:ea typeface="-apple-system"/>
              </a:rPr>
              <a:t>CUDA既是硬件平台又是软件栈</a:t>
            </a:r>
          </a:p>
          <a:p>
            <a:pPr marL="0" marR="0"/>
            <a:r>
              <a:rPr lang="zh-CN" altLang="zh-CN" sz="1800" dirty="0">
                <a:solidFill>
                  <a:srgbClr val="191B1F"/>
                </a:solidFill>
                <a:effectLst/>
                <a:ea typeface="-apple-system"/>
              </a:rPr>
              <a:t>CUDA（Compute Unified Device Architecture），是2006年英伟达为了解决GPU编程的复杂度问题推出的通用并行计算平台。</a:t>
            </a:r>
          </a:p>
          <a:p>
            <a:pPr marL="0" marR="0"/>
            <a:r>
              <a:rPr lang="zh-CN" altLang="zh-CN" sz="1800" dirty="0">
                <a:solidFill>
                  <a:srgbClr val="191B1F"/>
                </a:solidFill>
                <a:effectLst/>
                <a:ea typeface="-apple-system"/>
              </a:rPr>
              <a:t>CUDA本质上有两层含义，</a:t>
            </a:r>
          </a:p>
          <a:p>
            <a:pPr marL="0" marR="0"/>
            <a:r>
              <a:rPr lang="zh-CN" altLang="zh-CN" sz="1800" b="1" dirty="0">
                <a:solidFill>
                  <a:srgbClr val="191B1F"/>
                </a:solidFill>
                <a:effectLst/>
                <a:ea typeface="-apple-system"/>
              </a:rPr>
              <a:t>第一层是硬件平台</a:t>
            </a:r>
            <a:r>
              <a:rPr lang="zh-CN" altLang="zh-CN" sz="1800" dirty="0">
                <a:solidFill>
                  <a:srgbClr val="191B1F"/>
                </a:solidFill>
                <a:effectLst/>
                <a:ea typeface="-apple-system"/>
              </a:rPr>
              <a:t>，即在多线程的设计GPU上跑通用并行计算；</a:t>
            </a:r>
          </a:p>
          <a:p>
            <a:pPr marL="0" marR="0"/>
            <a:r>
              <a:rPr lang="zh-CN" altLang="zh-CN" sz="1800" dirty="0">
                <a:solidFill>
                  <a:srgbClr val="191B1F"/>
                </a:solidFill>
                <a:effectLst/>
                <a:ea typeface="-apple-system"/>
              </a:rPr>
              <a:t>GPU平台上的向量运算由CUDA Core承担（FP32/FP64），GPU平台上的低精度浮点运算(FP16、INT8）由Tensor Core 承担。</a:t>
            </a:r>
          </a:p>
          <a:p>
            <a:pPr marL="0" marR="0"/>
            <a:r>
              <a:rPr lang="zh-CN" altLang="zh-CN" sz="1800" b="1" dirty="0">
                <a:solidFill>
                  <a:srgbClr val="191B1F"/>
                </a:solidFill>
                <a:effectLst/>
                <a:ea typeface="-apple-system"/>
              </a:rPr>
              <a:t>第二层含义是CUDA代表着软件栈</a:t>
            </a:r>
            <a:r>
              <a:rPr lang="zh-CN" altLang="zh-CN" sz="1800" dirty="0">
                <a:solidFill>
                  <a:srgbClr val="191B1F"/>
                </a:solidFill>
                <a:effectLst/>
                <a:ea typeface="-apple-system"/>
              </a:rPr>
              <a:t>，即一堆软件的集合，包括了设备驱动和SDK。</a:t>
            </a:r>
          </a:p>
          <a:p>
            <a:endParaRPr lang="en-US" altLang="zh-CN" dirty="0"/>
          </a:p>
          <a:p>
            <a:endParaRPr lang="en-US" altLang="zh-CN" dirty="0"/>
          </a:p>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b="1" dirty="0">
                <a:latin typeface="Alibaba PuHuiTi B" pitchFamily="18" charset="-122"/>
                <a:ea typeface="Alibaba PuHuiTi B" pitchFamily="18" charset="-122"/>
                <a:cs typeface="Alibaba PuHuiTi B" pitchFamily="18" charset="-122"/>
              </a:rPr>
              <a:t>CUDA</a:t>
            </a:r>
            <a:r>
              <a:rPr lang="zh-CN" altLang="en-US" sz="2400" b="1" dirty="0">
                <a:latin typeface="Alibaba PuHuiTi B" pitchFamily="18" charset="-122"/>
                <a:ea typeface="Alibaba PuHuiTi B" pitchFamily="18" charset="-122"/>
                <a:cs typeface="Alibaba PuHuiTi B" pitchFamily="18" charset="-122"/>
              </a:rPr>
              <a:t>是深度学习和 </a:t>
            </a:r>
            <a:r>
              <a:rPr lang="en" altLang="zh-CN" sz="2400" b="1" dirty="0">
                <a:latin typeface="Alibaba PuHuiTi B" pitchFamily="18" charset="-122"/>
                <a:ea typeface="Alibaba PuHuiTi B" pitchFamily="18" charset="-122"/>
                <a:cs typeface="Alibaba PuHuiTi B" pitchFamily="18" charset="-122"/>
              </a:rPr>
              <a:t>AI </a:t>
            </a:r>
            <a:r>
              <a:rPr lang="zh-CN" altLang="en-US" sz="2400" b="1" dirty="0">
                <a:latin typeface="Alibaba PuHuiTi B" pitchFamily="18" charset="-122"/>
                <a:ea typeface="Alibaba PuHuiTi B" pitchFamily="18" charset="-122"/>
                <a:cs typeface="Alibaba PuHuiTi B" pitchFamily="18" charset="-122"/>
              </a:rPr>
              <a:t>计算的基石</a:t>
            </a:r>
            <a:endParaRPr lang="en-US" altLang="zh-CN" sz="2400" b="1" dirty="0">
              <a:latin typeface="Alibaba PuHuiTi B" pitchFamily="18" charset="-122"/>
              <a:ea typeface="Alibaba PuHuiTi B" pitchFamily="18" charset="-122"/>
              <a:cs typeface="Alibaba PuHuiTi B" pitchFamily="18" charset="-122"/>
            </a:endParaRPr>
          </a:p>
          <a:p>
            <a:pPr marL="285750" lvl="5" indent="-285750" algn="l">
              <a:lnSpc>
                <a:spcPct val="150000"/>
              </a:lnSpc>
              <a:buFont typeface="Wingdings" pitchFamily="2" charset="2"/>
              <a:buChar char="l"/>
            </a:pPr>
            <a:r>
              <a:rPr lang="zh-CN" altLang="en-US" sz="2400" dirty="0">
                <a:latin typeface="Alibaba PuHuiTi R" pitchFamily="18" charset="-122"/>
                <a:ea typeface="Alibaba PuHuiTi R" pitchFamily="18" charset="-122"/>
                <a:cs typeface="Alibaba PuHuiTi R" pitchFamily="18" charset="-122"/>
              </a:rPr>
              <a:t>深度学习框架（如 </a:t>
            </a:r>
            <a:r>
              <a:rPr lang="en" altLang="zh-CN" sz="2400" dirty="0">
                <a:latin typeface="Alibaba PuHuiTi R" pitchFamily="18" charset="-122"/>
                <a:ea typeface="Alibaba PuHuiTi R" pitchFamily="18" charset="-122"/>
                <a:cs typeface="Alibaba PuHuiTi R" pitchFamily="18" charset="-122"/>
              </a:rPr>
              <a:t>TensorFlow</a:t>
            </a:r>
            <a:r>
              <a:rPr lang="zh-CN" altLang="en" sz="2400" dirty="0">
                <a:latin typeface="Alibaba PuHuiTi R" pitchFamily="18" charset="-122"/>
                <a:ea typeface="Alibaba PuHuiTi R" pitchFamily="18" charset="-122"/>
                <a:cs typeface="Alibaba PuHuiTi R" pitchFamily="18" charset="-122"/>
              </a:rPr>
              <a:t>、</a:t>
            </a:r>
            <a:r>
              <a:rPr lang="en" altLang="zh-CN" sz="2400" dirty="0" err="1">
                <a:latin typeface="Alibaba PuHuiTi R" pitchFamily="18" charset="-122"/>
                <a:ea typeface="Alibaba PuHuiTi R" pitchFamily="18" charset="-122"/>
                <a:cs typeface="Alibaba PuHuiTi R" pitchFamily="18" charset="-122"/>
              </a:rPr>
              <a:t>PyTorch</a:t>
            </a:r>
            <a:r>
              <a:rPr lang="en" altLang="zh-CN" sz="2400" dirty="0">
                <a:latin typeface="Alibaba PuHuiTi R" pitchFamily="18" charset="-122"/>
                <a:ea typeface="Alibaba PuHuiTi R" pitchFamily="18" charset="-122"/>
                <a:cs typeface="Alibaba PuHuiTi R" pitchFamily="18" charset="-122"/>
              </a:rPr>
              <a:t> </a:t>
            </a:r>
            <a:r>
              <a:rPr lang="zh-CN" altLang="en-US" sz="2400" dirty="0">
                <a:latin typeface="Alibaba PuHuiTi R" pitchFamily="18" charset="-122"/>
                <a:ea typeface="Alibaba PuHuiTi R" pitchFamily="18" charset="-122"/>
                <a:cs typeface="Alibaba PuHuiTi R" pitchFamily="18" charset="-122"/>
              </a:rPr>
              <a:t>等）已经深度集成了 </a:t>
            </a:r>
            <a:r>
              <a:rPr lang="en" altLang="zh-CN" sz="2400" dirty="0">
                <a:latin typeface="Alibaba PuHuiTi R" pitchFamily="18" charset="-122"/>
                <a:ea typeface="Alibaba PuHuiTi R" pitchFamily="18" charset="-122"/>
                <a:cs typeface="Alibaba PuHuiTi R" pitchFamily="18" charset="-122"/>
              </a:rPr>
              <a:t>CUDA</a:t>
            </a:r>
          </a:p>
          <a:p>
            <a:pPr marL="285750" lvl="5" indent="-285750" algn="l">
              <a:lnSpc>
                <a:spcPct val="150000"/>
              </a:lnSpc>
              <a:buFont typeface="Wingdings" pitchFamily="2" charset="2"/>
              <a:buChar char="l"/>
            </a:pPr>
            <a:r>
              <a:rPr lang="zh-CN" altLang="en-US" sz="2400" dirty="0">
                <a:solidFill>
                  <a:srgbClr val="191B1F"/>
                </a:solidFill>
                <a:effectLst/>
                <a:latin typeface="Alibaba PuHuiTi R" pitchFamily="18" charset="-122"/>
                <a:ea typeface="Alibaba PuHuiTi R" pitchFamily="18" charset="-122"/>
                <a:cs typeface="Alibaba PuHuiTi R" pitchFamily="18" charset="-122"/>
              </a:rPr>
              <a:t> </a:t>
            </a:r>
            <a:r>
              <a:rPr lang="en" altLang="zh-CN" sz="2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2400" dirty="0">
                <a:solidFill>
                  <a:srgbClr val="191B1F"/>
                </a:solidFill>
                <a:effectLst/>
                <a:latin typeface="Alibaba PuHuiTi R" pitchFamily="18" charset="-122"/>
                <a:ea typeface="Alibaba PuHuiTi R" pitchFamily="18" charset="-122"/>
                <a:cs typeface="Alibaba PuHuiTi R" pitchFamily="18" charset="-122"/>
              </a:rPr>
              <a:t>与 </a:t>
            </a:r>
            <a:r>
              <a:rPr lang="en" altLang="zh-CN" sz="2400" dirty="0">
                <a:solidFill>
                  <a:srgbClr val="191B1F"/>
                </a:solidFill>
                <a:effectLst/>
                <a:latin typeface="Alibaba PuHuiTi R" pitchFamily="18" charset="-122"/>
                <a:ea typeface="Alibaba PuHuiTi R" pitchFamily="18" charset="-122"/>
                <a:cs typeface="Alibaba PuHuiTi R" pitchFamily="18" charset="-122"/>
              </a:rPr>
              <a:t>NVIDIA GPU </a:t>
            </a:r>
            <a:r>
              <a:rPr lang="zh-CN" altLang="en-US" sz="2400" dirty="0">
                <a:solidFill>
                  <a:srgbClr val="191B1F"/>
                </a:solidFill>
                <a:effectLst/>
                <a:latin typeface="Alibaba PuHuiTi R" pitchFamily="18" charset="-122"/>
                <a:ea typeface="Alibaba PuHuiTi R" pitchFamily="18" charset="-122"/>
                <a:cs typeface="Alibaba PuHuiTi R" pitchFamily="18" charset="-122"/>
              </a:rPr>
              <a:t>的深度优化，深度学习社区和各大科研机构普遍依赖于 </a:t>
            </a:r>
            <a:r>
              <a:rPr lang="en" altLang="zh-CN" sz="2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2400" dirty="0">
                <a:solidFill>
                  <a:srgbClr val="191B1F"/>
                </a:solidFill>
                <a:effectLst/>
                <a:latin typeface="Alibaba PuHuiTi R" pitchFamily="18" charset="-122"/>
                <a:ea typeface="Alibaba PuHuiTi R" pitchFamily="18" charset="-122"/>
                <a:cs typeface="Alibaba PuHuiTi R" pitchFamily="18" charset="-122"/>
              </a:rPr>
              <a:t>和 </a:t>
            </a:r>
            <a:r>
              <a:rPr lang="en" altLang="zh-CN" sz="2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2400" dirty="0">
                <a:solidFill>
                  <a:srgbClr val="191B1F"/>
                </a:solidFill>
                <a:effectLst/>
                <a:latin typeface="Alibaba PuHuiTi R" pitchFamily="18" charset="-122"/>
                <a:ea typeface="Alibaba PuHuiTi R" pitchFamily="18" charset="-122"/>
                <a:cs typeface="Alibaba PuHuiTi R" pitchFamily="18" charset="-122"/>
              </a:rPr>
              <a:t>硬件进行大规模的 </a:t>
            </a:r>
            <a:r>
              <a:rPr lang="en" altLang="zh-CN" sz="2400" dirty="0">
                <a:solidFill>
                  <a:srgbClr val="191B1F"/>
                </a:solidFill>
                <a:effectLst/>
                <a:latin typeface="Alibaba PuHuiTi R" pitchFamily="18" charset="-122"/>
                <a:ea typeface="Alibaba PuHuiTi R" pitchFamily="18" charset="-122"/>
                <a:cs typeface="Alibaba PuHuiTi R" pitchFamily="18" charset="-122"/>
              </a:rPr>
              <a:t>AI </a:t>
            </a:r>
            <a:r>
              <a:rPr lang="zh-CN" altLang="en-US" sz="2400" dirty="0">
                <a:solidFill>
                  <a:srgbClr val="191B1F"/>
                </a:solidFill>
                <a:effectLst/>
                <a:latin typeface="Alibaba PuHuiTi R" pitchFamily="18" charset="-122"/>
                <a:ea typeface="Alibaba PuHuiTi R" pitchFamily="18" charset="-122"/>
                <a:cs typeface="Alibaba PuHuiTi R" pitchFamily="18" charset="-122"/>
              </a:rPr>
              <a:t>训</a:t>
            </a:r>
            <a:endParaRPr lang="zh-CN" altLang="en-US" sz="2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b="1" dirty="0">
                <a:latin typeface="Alibaba PuHuiTi B" pitchFamily="18" charset="-122"/>
                <a:ea typeface="Alibaba PuHuiTi B" pitchFamily="18" charset="-122"/>
                <a:cs typeface="Alibaba PuHuiTi B" pitchFamily="18" charset="-122"/>
              </a:rPr>
              <a:t>CUDA </a:t>
            </a:r>
            <a:r>
              <a:rPr lang="zh-CN" altLang="en-US" sz="2400" b="1" dirty="0">
                <a:latin typeface="Alibaba PuHuiTi B" pitchFamily="18" charset="-122"/>
                <a:ea typeface="Alibaba PuHuiTi B" pitchFamily="18" charset="-122"/>
                <a:cs typeface="Alibaba PuHuiTi B" pitchFamily="18" charset="-122"/>
              </a:rPr>
              <a:t>作为硬件和软件的紧密结合</a:t>
            </a:r>
            <a:endParaRPr lang="en-US" altLang="zh-CN" sz="2400" b="1" dirty="0">
              <a:latin typeface="Alibaba PuHuiTi B" pitchFamily="18" charset="-122"/>
              <a:ea typeface="Alibaba PuHuiTi B" pitchFamily="18" charset="-122"/>
              <a:cs typeface="Alibaba PuHuiTi B"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2400" dirty="0">
                <a:latin typeface="Alibaba PuHuiTi R" pitchFamily="18" charset="-122"/>
                <a:ea typeface="Alibaba PuHuiTi R" pitchFamily="18" charset="-122"/>
                <a:cs typeface="Alibaba PuHuiTi R" pitchFamily="18" charset="-122"/>
              </a:rPr>
              <a:t>软硬件接口，</a:t>
            </a:r>
            <a:r>
              <a:rPr lang="en-US" altLang="zh-CN" sz="2400" dirty="0">
                <a:latin typeface="Alibaba PuHuiTi R" pitchFamily="18" charset="-122"/>
                <a:ea typeface="Alibaba PuHuiTi R" pitchFamily="18" charset="-122"/>
                <a:cs typeface="Alibaba PuHuiTi R" pitchFamily="18" charset="-122"/>
              </a:rPr>
              <a:t>CUDA</a:t>
            </a:r>
            <a:r>
              <a:rPr lang="zh-CN" altLang="en-US" sz="2400" dirty="0">
                <a:latin typeface="Alibaba PuHuiTi R" pitchFamily="18" charset="-122"/>
                <a:ea typeface="Alibaba PuHuiTi R" pitchFamily="18" charset="-122"/>
                <a:cs typeface="Alibaba PuHuiTi R" pitchFamily="18" charset="-122"/>
              </a:rPr>
              <a:t>为</a:t>
            </a:r>
            <a:r>
              <a:rPr lang="en-US" altLang="zh-CN" sz="2400" dirty="0">
                <a:latin typeface="Alibaba PuHuiTi R" pitchFamily="18" charset="-122"/>
                <a:ea typeface="Alibaba PuHuiTi R" pitchFamily="18" charset="-122"/>
                <a:cs typeface="Alibaba PuHuiTi R" pitchFamily="18" charset="-122"/>
              </a:rPr>
              <a:t>NV</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GPU</a:t>
            </a:r>
            <a:r>
              <a:rPr lang="zh-CN" altLang="en-US" sz="2400" dirty="0">
                <a:latin typeface="Alibaba PuHuiTi R" pitchFamily="18" charset="-122"/>
                <a:ea typeface="Alibaba PuHuiTi R" pitchFamily="18" charset="-122"/>
                <a:cs typeface="Alibaba PuHuiTi R" pitchFamily="18" charset="-122"/>
              </a:rPr>
              <a:t>定制，能够充分发挥</a:t>
            </a:r>
            <a:r>
              <a:rPr lang="en-US" altLang="zh-CN" sz="2400" dirty="0">
                <a:latin typeface="Alibaba PuHuiTi R" pitchFamily="18" charset="-122"/>
                <a:ea typeface="Alibaba PuHuiTi R" pitchFamily="18" charset="-122"/>
                <a:cs typeface="Alibaba PuHuiTi R" pitchFamily="18" charset="-122"/>
              </a:rPr>
              <a:t>GPU</a:t>
            </a:r>
            <a:r>
              <a:rPr lang="zh-CN" altLang="en-US" sz="2400" dirty="0">
                <a:latin typeface="Alibaba PuHuiTi R" pitchFamily="18" charset="-122"/>
                <a:ea typeface="Alibaba PuHuiTi R" pitchFamily="18" charset="-122"/>
                <a:cs typeface="Alibaba PuHuiTi R" pitchFamily="18" charset="-122"/>
              </a:rPr>
              <a:t>高并行计算的有啥</a:t>
            </a:r>
            <a:endParaRPr lang="zh-CN" altLang="en-US" sz="5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2400" b="1" dirty="0">
                <a:latin typeface="Alibaba PuHuiTi B" pitchFamily="18" charset="-122"/>
                <a:ea typeface="Alibaba PuHuiTi B" pitchFamily="18" charset="-122"/>
                <a:cs typeface="Alibaba PuHuiTi B" pitchFamily="18" charset="-122"/>
              </a:rPr>
              <a:t>广泛的软件生态系统和库支持</a:t>
            </a:r>
            <a:endParaRPr lang="en-US" altLang="zh-CN" sz="2400" b="1" dirty="0">
              <a:latin typeface="Alibaba PuHuiTi B" pitchFamily="18" charset="-122"/>
              <a:ea typeface="Alibaba PuHuiTi B" pitchFamily="18" charset="-122"/>
              <a:cs typeface="Alibaba PuHuiTi B"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dirty="0">
                <a:latin typeface="Alibaba PuHuiTi R" pitchFamily="18" charset="-122"/>
                <a:ea typeface="Alibaba PuHuiTi R" pitchFamily="18" charset="-122"/>
                <a:cs typeface="Alibaba PuHuiTi R" pitchFamily="18" charset="-122"/>
              </a:rPr>
              <a:t>CUDA </a:t>
            </a:r>
            <a:r>
              <a:rPr lang="zh-CN" altLang="en-US" sz="2400" dirty="0">
                <a:latin typeface="Alibaba PuHuiTi R" pitchFamily="18" charset="-122"/>
                <a:ea typeface="Alibaba PuHuiTi R" pitchFamily="18" charset="-122"/>
                <a:cs typeface="Alibaba PuHuiTi R" pitchFamily="18" charset="-122"/>
              </a:rPr>
              <a:t>提供了一个 强大的软件生态系统，其中包括了众多 优化过的库（如 </a:t>
            </a:r>
            <a:r>
              <a:rPr lang="en" altLang="zh-CN" sz="2400" dirty="0" err="1">
                <a:latin typeface="Alibaba PuHuiTi R" pitchFamily="18" charset="-122"/>
                <a:ea typeface="Alibaba PuHuiTi R" pitchFamily="18" charset="-122"/>
                <a:cs typeface="Alibaba PuHuiTi R" pitchFamily="18" charset="-122"/>
              </a:rPr>
              <a:t>cuDNN</a:t>
            </a:r>
            <a:r>
              <a:rPr lang="zh-CN" altLang="en" sz="2400" dirty="0">
                <a:latin typeface="Alibaba PuHuiTi R" pitchFamily="18" charset="-122"/>
                <a:ea typeface="Alibaba PuHuiTi R" pitchFamily="18" charset="-122"/>
                <a:cs typeface="Alibaba PuHuiTi R" pitchFamily="18" charset="-122"/>
              </a:rPr>
              <a:t>、</a:t>
            </a:r>
            <a:r>
              <a:rPr lang="en" altLang="zh-CN" sz="2400" dirty="0" err="1">
                <a:latin typeface="Alibaba PuHuiTi R" pitchFamily="18" charset="-122"/>
                <a:ea typeface="Alibaba PuHuiTi R" pitchFamily="18" charset="-122"/>
                <a:cs typeface="Alibaba PuHuiTi R" pitchFamily="18" charset="-122"/>
              </a:rPr>
              <a:t>cuBLAS</a:t>
            </a:r>
            <a:r>
              <a:rPr lang="zh-CN" altLang="en" sz="2400" dirty="0">
                <a:latin typeface="Alibaba PuHuiTi R" pitchFamily="18" charset="-122"/>
                <a:ea typeface="Alibaba PuHuiTi R" pitchFamily="18" charset="-122"/>
                <a:cs typeface="Alibaba PuHuiTi R" pitchFamily="18" charset="-122"/>
              </a:rPr>
              <a:t>、</a:t>
            </a:r>
            <a:r>
              <a:rPr lang="en" altLang="zh-CN" sz="2400" dirty="0">
                <a:latin typeface="Alibaba PuHuiTi R" pitchFamily="18" charset="-122"/>
                <a:ea typeface="Alibaba PuHuiTi R" pitchFamily="18" charset="-122"/>
                <a:cs typeface="Alibaba PuHuiTi R" pitchFamily="18" charset="-122"/>
              </a:rPr>
              <a:t>Thrust </a:t>
            </a:r>
            <a:r>
              <a:rPr lang="zh-CN" altLang="en-US" sz="2400" dirty="0">
                <a:latin typeface="Alibaba PuHuiTi R" pitchFamily="18" charset="-122"/>
                <a:ea typeface="Alibaba PuHuiTi R" pitchFamily="18" charset="-122"/>
                <a:cs typeface="Alibaba PuHuiTi R" pitchFamily="18" charset="-122"/>
              </a:rPr>
              <a:t>等），这些库能极大地加速图像处理、科学计算、线性代数等运算任务</a:t>
            </a:r>
            <a:endParaRPr lang="en-US" altLang="zh-CN" sz="2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5400" b="1" dirty="0">
                <a:latin typeface="Alibaba PuHuiTi B" pitchFamily="18" charset="-122"/>
                <a:ea typeface="Alibaba PuHuiTi B" pitchFamily="18" charset="-122"/>
                <a:cs typeface="Alibaba PuHuiTi B" pitchFamily="18" charset="-122"/>
              </a:rPr>
              <a:t>难以被替代的技术壁垒</a:t>
            </a:r>
            <a:endParaRPr lang="en-US" altLang="zh-CN" sz="5400" b="1" dirty="0">
              <a:latin typeface="Alibaba PuHuiTi B" pitchFamily="18" charset="-122"/>
              <a:ea typeface="Alibaba PuHuiTi B" pitchFamily="18" charset="-122"/>
              <a:cs typeface="Alibaba PuHuiTi B"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由于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已经在 业界，尤其是 </a:t>
            </a:r>
            <a:r>
              <a:rPr lang="en" altLang="zh-CN" sz="5400" dirty="0">
                <a:solidFill>
                  <a:srgbClr val="191B1F"/>
                </a:solidFill>
                <a:effectLst/>
                <a:latin typeface="Alibaba PuHuiTi R" pitchFamily="18" charset="-122"/>
                <a:ea typeface="Alibaba PuHuiTi R" pitchFamily="18" charset="-122"/>
                <a:cs typeface="Alibaba PuHuiTi R" pitchFamily="18" charset="-122"/>
              </a:rPr>
              <a:t>AI </a:t>
            </a:r>
            <a:r>
              <a:rPr lang="zh-CN" altLang="en-US" sz="5400" dirty="0">
                <a:solidFill>
                  <a:srgbClr val="191B1F"/>
                </a:solidFill>
                <a:effectLst/>
                <a:latin typeface="Alibaba PuHuiTi R" pitchFamily="18" charset="-122"/>
                <a:ea typeface="Alibaba PuHuiTi R" pitchFamily="18" charset="-122"/>
                <a:cs typeface="Alibaba PuHuiTi R" pitchFamily="18" charset="-122"/>
              </a:rPr>
              <a:t>和 </a:t>
            </a:r>
            <a:r>
              <a:rPr lang="en" altLang="zh-CN" sz="5400" dirty="0">
                <a:solidFill>
                  <a:srgbClr val="191B1F"/>
                </a:solidFill>
                <a:effectLst/>
                <a:latin typeface="Alibaba PuHuiTi R" pitchFamily="18" charset="-122"/>
                <a:ea typeface="Alibaba PuHuiTi R" pitchFamily="18" charset="-122"/>
                <a:cs typeface="Alibaba PuHuiTi R" pitchFamily="18" charset="-122"/>
              </a:rPr>
              <a:t>HPC </a:t>
            </a:r>
            <a:r>
              <a:rPr lang="zh-CN" altLang="en-US" sz="5400" dirty="0">
                <a:solidFill>
                  <a:srgbClr val="191B1F"/>
                </a:solidFill>
                <a:effectLst/>
                <a:latin typeface="Alibaba PuHuiTi R" pitchFamily="18" charset="-122"/>
                <a:ea typeface="Alibaba PuHuiTi R" pitchFamily="18" charset="-122"/>
                <a:cs typeface="Alibaba PuHuiTi R" pitchFamily="18" charset="-122"/>
              </a:rPr>
              <a:t>领域深度根植，转移到其他平台需要极大的成本和资源投入</a:t>
            </a:r>
            <a:endParaRPr lang="en-US" altLang="zh-CN" sz="96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5400" dirty="0">
                <a:solidFill>
                  <a:srgbClr val="191B1F"/>
                </a:solidFill>
                <a:effectLst/>
                <a:latin typeface="Alibaba PuHuiTi R" pitchFamily="18" charset="-122"/>
                <a:ea typeface="Alibaba PuHuiTi R" pitchFamily="18" charset="-122"/>
                <a:cs typeface="Alibaba PuHuiTi R" pitchFamily="18" charset="-122"/>
              </a:rPr>
              <a:t>AI </a:t>
            </a:r>
            <a:r>
              <a:rPr lang="zh-CN" altLang="en-US" sz="5400" dirty="0">
                <a:solidFill>
                  <a:srgbClr val="191B1F"/>
                </a:solidFill>
                <a:effectLst/>
                <a:latin typeface="Alibaba PuHuiTi R" pitchFamily="18" charset="-122"/>
                <a:ea typeface="Alibaba PuHuiTi R" pitchFamily="18" charset="-122"/>
                <a:cs typeface="Alibaba PuHuiTi R" pitchFamily="18" charset="-122"/>
              </a:rPr>
              <a:t>和科研领域中的许多算法和框架已经高度依赖于 </a:t>
            </a:r>
            <a:r>
              <a:rPr lang="en" altLang="zh-CN" sz="5400" dirty="0">
                <a:solidFill>
                  <a:srgbClr val="191B1F"/>
                </a:solidFill>
                <a:effectLst/>
                <a:latin typeface="Alibaba PuHuiTi R" pitchFamily="18" charset="-122"/>
                <a:ea typeface="Alibaba PuHuiTi R" pitchFamily="18" charset="-122"/>
                <a:cs typeface="Alibaba PuHuiTi R" pitchFamily="18" charset="-122"/>
              </a:rPr>
              <a:t>CUDA</a:t>
            </a:r>
            <a:r>
              <a:rPr lang="zh-CN" altLang="en-US" sz="5400" dirty="0">
                <a:solidFill>
                  <a:srgbClr val="191B1F"/>
                </a:solidFill>
                <a:effectLst/>
                <a:latin typeface="Alibaba PuHuiTi R" pitchFamily="18" charset="-122"/>
                <a:ea typeface="Alibaba PuHuiTi R" pitchFamily="18" charset="-122"/>
                <a:cs typeface="Alibaba PuHuiTi R" pitchFamily="18" charset="-122"/>
              </a:rPr>
              <a:t>；</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不断通过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的更新和优化，加强了对新一代硬件（如 </a:t>
            </a:r>
            <a:r>
              <a:rPr lang="en" altLang="zh-CN" sz="5400" dirty="0">
                <a:solidFill>
                  <a:srgbClr val="191B1F"/>
                </a:solidFill>
                <a:effectLst/>
                <a:latin typeface="Alibaba PuHuiTi R" pitchFamily="18" charset="-122"/>
                <a:ea typeface="Alibaba PuHuiTi R" pitchFamily="18" charset="-122"/>
                <a:cs typeface="Alibaba PuHuiTi R" pitchFamily="18" charset="-122"/>
              </a:rPr>
              <a:t>Tensor </a:t>
            </a:r>
            <a:r>
              <a:rPr lang="zh-CN" altLang="en-US" sz="5400" dirty="0">
                <a:solidFill>
                  <a:srgbClr val="191B1F"/>
                </a:solidFill>
                <a:effectLst/>
                <a:latin typeface="Alibaba PuHuiTi R" pitchFamily="18" charset="-122"/>
                <a:ea typeface="Alibaba PuHuiTi R" pitchFamily="18" charset="-122"/>
                <a:cs typeface="Alibaba PuHuiTi R" pitchFamily="18" charset="-122"/>
              </a:rPr>
              <a:t>核 和 </a:t>
            </a:r>
            <a:r>
              <a:rPr lang="en" altLang="zh-CN" sz="5400" u="none" strike="noStrike" dirty="0">
                <a:solidFill>
                  <a:srgbClr val="09408E"/>
                </a:solidFill>
                <a:effectLst/>
                <a:latin typeface="Alibaba PuHuiTi R" pitchFamily="18" charset="-122"/>
                <a:ea typeface="Alibaba PuHuiTi R" pitchFamily="18" charset="-122"/>
                <a:cs typeface="Alibaba PuHuiTi R" pitchFamily="18" charset="-122"/>
              </a:rPr>
              <a:t>Ampere</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Hopper </a:t>
            </a:r>
            <a:r>
              <a:rPr lang="zh-CN" altLang="en-US" sz="5400" dirty="0">
                <a:solidFill>
                  <a:srgbClr val="191B1F"/>
                </a:solidFill>
                <a:effectLst/>
                <a:latin typeface="Alibaba PuHuiTi R" pitchFamily="18" charset="-122"/>
                <a:ea typeface="Alibaba PuHuiTi R" pitchFamily="18" charset="-122"/>
                <a:cs typeface="Alibaba PuHuiTi R" pitchFamily="18" charset="-122"/>
              </a:rPr>
              <a:t>架构）的支持，保持了其技术领先优势</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zh-CN" altLang="en-US" sz="5400" b="1" dirty="0">
                <a:latin typeface="Alibaba PuHuiTi B" pitchFamily="18" charset="-122"/>
                <a:ea typeface="Alibaba PuHuiTi B" pitchFamily="18" charset="-122"/>
                <a:cs typeface="Alibaba PuHuiTi B" pitchFamily="18" charset="-122"/>
              </a:rPr>
              <a:t>生态效应和开发者锁定</a:t>
            </a:r>
            <a:endParaRPr lang="en-US" altLang="zh-CN" sz="54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对开发者的吸引力和依赖性也创造了一个正向的生态效应。开发者和企业投入大量资源学习、使用和优化 </a:t>
            </a:r>
            <a:r>
              <a:rPr lang="en" altLang="zh-CN" sz="5400" dirty="0">
                <a:solidFill>
                  <a:srgbClr val="191B1F"/>
                </a:solidFill>
                <a:effectLst/>
                <a:latin typeface="Alibaba PuHuiTi R" pitchFamily="18" charset="-122"/>
                <a:ea typeface="Alibaba PuHuiTi R" pitchFamily="18" charset="-122"/>
                <a:cs typeface="Alibaba PuHuiTi R" pitchFamily="18" charset="-122"/>
              </a:rPr>
              <a:t>CUDA</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就成为了他们的首选平台。这使得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的市场份额持续扩大，进而加深了对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的依赖。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还推出了诸如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Jetson</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DGX</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AI</a:t>
            </a:r>
            <a:r>
              <a:rPr lang="zh-CN" altLang="en-US" sz="5400" dirty="0">
                <a:solidFill>
                  <a:srgbClr val="191B1F"/>
                </a:solidFill>
                <a:effectLst/>
                <a:latin typeface="Alibaba PuHuiTi R" pitchFamily="18" charset="-122"/>
                <a:ea typeface="Alibaba PuHuiTi R" pitchFamily="18" charset="-122"/>
                <a:cs typeface="Alibaba PuHuiTi R" pitchFamily="18" charset="-122"/>
              </a:rPr>
              <a:t>平台 等产品</a:t>
            </a:r>
            <a:endParaRPr lang="zh-CN" altLang="en-US" sz="9600" dirty="0">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endParaRPr lang="en-US" altLang="zh-CN" sz="54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 altLang="zh-CN" sz="5400" b="1" dirty="0">
                <a:latin typeface="Alibaba PuHuiTi B" pitchFamily="18" charset="-122"/>
                <a:ea typeface="Alibaba PuHuiTi B" pitchFamily="18" charset="-122"/>
                <a:cs typeface="Alibaba PuHuiTi B" pitchFamily="18" charset="-122"/>
              </a:rPr>
              <a:t>AI </a:t>
            </a:r>
            <a:r>
              <a:rPr lang="zh-CN" altLang="en-US" sz="5400" b="1" dirty="0">
                <a:latin typeface="Alibaba PuHuiTi B" pitchFamily="18" charset="-122"/>
                <a:ea typeface="Alibaba PuHuiTi B" pitchFamily="18" charset="-122"/>
                <a:cs typeface="Alibaba PuHuiTi B" pitchFamily="18" charset="-122"/>
              </a:rPr>
              <a:t>云计算服务的核心</a:t>
            </a:r>
            <a:endParaRPr lang="en-US" altLang="zh-CN" sz="5400" b="1" dirty="0">
              <a:latin typeface="Alibaba PuHuiTi B" pitchFamily="18" charset="-122"/>
              <a:ea typeface="Alibaba PuHuiTi B" pitchFamily="18" charset="-122"/>
              <a:cs typeface="Alibaba PuHuiTi B"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许多 云计算平台（如 </a:t>
            </a:r>
            <a:r>
              <a:rPr lang="en" altLang="zh-CN" sz="5400" u="none" strike="noStrike" dirty="0">
                <a:solidFill>
                  <a:srgbClr val="09408E"/>
                </a:solidFill>
                <a:effectLst/>
                <a:latin typeface="Alibaba PuHuiTi R" pitchFamily="18" charset="-122"/>
                <a:ea typeface="Alibaba PuHuiTi R" pitchFamily="18" charset="-122"/>
                <a:cs typeface="Alibaba PuHuiTi R" pitchFamily="18" charset="-122"/>
              </a:rPr>
              <a:t>AWS</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Google Cloud</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Microsoft Azure </a:t>
            </a:r>
            <a:r>
              <a:rPr lang="zh-CN" altLang="en-US" sz="5400" dirty="0">
                <a:solidFill>
                  <a:srgbClr val="191B1F"/>
                </a:solidFill>
                <a:effectLst/>
                <a:latin typeface="Alibaba PuHuiTi R" pitchFamily="18" charset="-122"/>
                <a:ea typeface="Alibaba PuHuiTi R" pitchFamily="18" charset="-122"/>
                <a:cs typeface="Alibaba PuHuiTi R" pitchFamily="18" charset="-122"/>
              </a:rPr>
              <a:t>等）都提供基于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GPU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的计算实例</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云计算提供商依赖大量的 </a:t>
            </a:r>
            <a:r>
              <a:rPr lang="en" altLang="zh-CN" sz="5400" dirty="0">
                <a:solidFill>
                  <a:srgbClr val="191B1F"/>
                </a:solidFill>
                <a:effectLst/>
                <a:latin typeface="Alibaba PuHuiTi R" pitchFamily="18" charset="-122"/>
                <a:ea typeface="Alibaba PuHuiTi R" pitchFamily="18" charset="-122"/>
                <a:cs typeface="Alibaba PuHuiTi R" pitchFamily="18" charset="-122"/>
              </a:rPr>
              <a:t>AI</a:t>
            </a:r>
            <a:r>
              <a:rPr lang="zh-CN" altLang="en-US" sz="5400" dirty="0">
                <a:solidFill>
                  <a:srgbClr val="191B1F"/>
                </a:solidFill>
                <a:latin typeface="Alibaba PuHuiTi R" pitchFamily="18" charset="-122"/>
                <a:ea typeface="Alibaba PuHuiTi R" pitchFamily="18" charset="-122"/>
                <a:cs typeface="Alibaba PuHuiTi R" pitchFamily="18" charset="-122"/>
              </a:rPr>
              <a:t>于 </a:t>
            </a:r>
            <a:r>
              <a:rPr lang="en" altLang="zh-CN" sz="5400" dirty="0">
                <a:solidFill>
                  <a:srgbClr val="191B1F"/>
                </a:solidFill>
                <a:latin typeface="Alibaba PuHuiTi R" pitchFamily="18" charset="-122"/>
                <a:ea typeface="Alibaba PuHuiTi R" pitchFamily="18" charset="-122"/>
                <a:cs typeface="Alibaba PuHuiTi R" pitchFamily="18" charset="-122"/>
              </a:rPr>
              <a:t>CUDA </a:t>
            </a:r>
            <a:r>
              <a:rPr lang="zh-CN" altLang="en-US" sz="5400" dirty="0">
                <a:solidFill>
                  <a:srgbClr val="191B1F"/>
                </a:solidFill>
                <a:latin typeface="Alibaba PuHuiTi R" pitchFamily="18" charset="-122"/>
                <a:ea typeface="Alibaba PuHuiTi R" pitchFamily="18" charset="-122"/>
                <a:cs typeface="Alibaba PuHuiTi R" pitchFamily="18" charset="-122"/>
              </a:rPr>
              <a:t>和 </a:t>
            </a:r>
            <a:r>
              <a:rPr lang="en" altLang="zh-CN" sz="5400" dirty="0">
                <a:solidFill>
                  <a:srgbClr val="191B1F"/>
                </a:solidFill>
                <a:latin typeface="Alibaba PuHuiTi R" pitchFamily="18" charset="-122"/>
                <a:ea typeface="Alibaba PuHuiTi R" pitchFamily="18" charset="-122"/>
                <a:cs typeface="Alibaba PuHuiTi R" pitchFamily="18" charset="-122"/>
              </a:rPr>
              <a:t>NVIDIA GPU </a:t>
            </a:r>
            <a:r>
              <a:rPr lang="zh-CN" altLang="en-US" sz="5400" dirty="0">
                <a:solidFill>
                  <a:srgbClr val="191B1F"/>
                </a:solidFill>
                <a:latin typeface="Alibaba PuHuiTi R" pitchFamily="18" charset="-122"/>
                <a:ea typeface="Alibaba PuHuiTi R" pitchFamily="18" charset="-122"/>
                <a:cs typeface="Alibaba PuHuiTi R" pitchFamily="18" charset="-122"/>
              </a:rPr>
              <a:t>的性能，以支撑</a:t>
            </a:r>
            <a:r>
              <a:rPr lang="zh-CN" altLang="en-US" sz="5400" dirty="0">
                <a:solidFill>
                  <a:srgbClr val="191B1F"/>
                </a:solidFill>
                <a:effectLst/>
                <a:latin typeface="Alibaba PuHuiTi R" pitchFamily="18" charset="-122"/>
                <a:ea typeface="Alibaba PuHuiTi R" pitchFamily="18" charset="-122"/>
                <a:cs typeface="Alibaba PuHuiTi R" pitchFamily="18" charset="-122"/>
              </a:rPr>
              <a:t>训练任务，这使得许多 企业级客户也与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锁定在一起</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zh-CN" altLang="en-US" sz="9600" b="1" dirty="0">
                <a:latin typeface="Alibaba PuHuiTi B" pitchFamily="18" charset="-122"/>
                <a:ea typeface="Alibaba PuHuiTi B" pitchFamily="18" charset="-122"/>
                <a:cs typeface="Alibaba PuHuiTi B" pitchFamily="18" charset="-122"/>
              </a:rPr>
              <a:t>竞争者的挑战</a:t>
            </a:r>
            <a:endParaRPr lang="en-US" altLang="zh-CN" sz="96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US" altLang="zh-CN" sz="9600" dirty="0" err="1">
                <a:solidFill>
                  <a:srgbClr val="191B1F"/>
                </a:solidFill>
                <a:latin typeface="Alibaba PuHuiTi R" pitchFamily="18" charset="-122"/>
                <a:ea typeface="Alibaba PuHuiTi R" pitchFamily="18" charset="-122"/>
                <a:cs typeface="Alibaba PuHuiTi R" pitchFamily="18" charset="-122"/>
              </a:rPr>
              <a:t>AMD&amp;intel</a:t>
            </a:r>
            <a:r>
              <a:rPr lang="zh-CN" altLang="en-US" sz="9600" dirty="0">
                <a:solidFill>
                  <a:srgbClr val="191B1F"/>
                </a:solidFill>
                <a:latin typeface="Alibaba PuHuiTi R" pitchFamily="18" charset="-122"/>
                <a:ea typeface="Alibaba PuHuiTi R" pitchFamily="18" charset="-122"/>
                <a:cs typeface="Alibaba PuHuiTi R" pitchFamily="18" charset="-122"/>
              </a:rPr>
              <a:t>， </a:t>
            </a:r>
            <a:r>
              <a:rPr lang="en-US" altLang="zh-CN" sz="9600" dirty="0">
                <a:solidFill>
                  <a:srgbClr val="191B1F"/>
                </a:solidFill>
                <a:latin typeface="Alibaba PuHuiTi R" pitchFamily="18" charset="-122"/>
                <a:ea typeface="Alibaba PuHuiTi R" pitchFamily="18" charset="-122"/>
                <a:cs typeface="Alibaba PuHuiTi R" pitchFamily="18" charset="-122"/>
              </a:rPr>
              <a:t>OpenCL</a:t>
            </a:r>
            <a:r>
              <a:rPr lang="zh-CN" altLang="en-US" sz="9600" dirty="0">
                <a:solidFill>
                  <a:srgbClr val="191B1F"/>
                </a:solidFill>
                <a:latin typeface="Alibaba PuHuiTi R" pitchFamily="18" charset="-122"/>
                <a:ea typeface="Alibaba PuHuiTi R" pitchFamily="18" charset="-122"/>
                <a:cs typeface="Alibaba PuHuiTi R" pitchFamily="18" charset="-122"/>
              </a:rPr>
              <a:t>，</a:t>
            </a:r>
            <a:r>
              <a:rPr lang="en-US" altLang="zh-CN" sz="9600" dirty="0">
                <a:solidFill>
                  <a:srgbClr val="191B1F"/>
                </a:solidFill>
                <a:latin typeface="Alibaba PuHuiTi R" pitchFamily="18" charset="-122"/>
                <a:ea typeface="Alibaba PuHuiTi R" pitchFamily="18" charset="-122"/>
                <a:cs typeface="Alibaba PuHuiTi R" pitchFamily="18" charset="-122"/>
              </a:rPr>
              <a:t>Google</a:t>
            </a:r>
            <a:r>
              <a:rPr lang="zh-CN" altLang="en-US" sz="9600" dirty="0">
                <a:solidFill>
                  <a:srgbClr val="191B1F"/>
                </a:solidFill>
                <a:latin typeface="Alibaba PuHuiTi R" pitchFamily="18" charset="-122"/>
                <a:ea typeface="Alibaba PuHuiTi R" pitchFamily="18" charset="-122"/>
                <a:cs typeface="Alibaba PuHuiTi R" pitchFamily="18" charset="-122"/>
              </a:rPr>
              <a:t> </a:t>
            </a:r>
            <a:r>
              <a:rPr lang="en-US" altLang="zh-CN" sz="9600" dirty="0">
                <a:solidFill>
                  <a:srgbClr val="191B1F"/>
                </a:solidFill>
                <a:latin typeface="Alibaba PuHuiTi R" pitchFamily="18" charset="-122"/>
                <a:ea typeface="Alibaba PuHuiTi R" pitchFamily="18" charset="-122"/>
                <a:cs typeface="Alibaba PuHuiTi R" pitchFamily="18" charset="-122"/>
              </a:rPr>
              <a:t>TPU</a:t>
            </a:r>
            <a:endParaRPr lang="zh-CN" altLang="en-US" sz="9600" dirty="0">
              <a:solidFill>
                <a:srgbClr val="191B1F"/>
              </a:solidFill>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endParaRPr lang="en-US" altLang="zh-CN" sz="9600" b="1" dirty="0">
              <a:latin typeface="Alibaba PuHuiTi B" pitchFamily="18" charset="-122"/>
              <a:ea typeface="Alibaba PuHuiTi B" pitchFamily="18" charset="-122"/>
              <a:cs typeface="Alibaba PuHuiTi B" pitchFamily="18" charset="-122"/>
            </a:endParaRPr>
          </a:p>
          <a:p>
            <a:endParaRPr lang="zh-CN" altLang="en-US" dirty="0"/>
          </a:p>
          <a:p>
            <a:endParaRPr lang="zh-CN" altLang="en-US" dirty="0"/>
          </a:p>
        </p:txBody>
      </p:sp>
    </p:spTree>
    <p:extLst>
      <p:ext uri="{BB962C8B-B14F-4D97-AF65-F5344CB8AC3E}">
        <p14:creationId xmlns:p14="http://schemas.microsoft.com/office/powerpoint/2010/main" val="3536868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18190-6C90-1BAD-B71E-3AC4610B785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65E315D-2000-F9CB-53E2-7F4DC900C0D6}"/>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05D992D5-6902-DCDA-9B57-DA4965F53495}"/>
              </a:ext>
            </a:extLst>
          </p:cNvPr>
          <p:cNvSpPr>
            <a:spLocks noGrp="1"/>
          </p:cNvSpPr>
          <p:nvPr>
            <p:ph type="body" idx="1"/>
          </p:nvPr>
        </p:nvSpPr>
        <p:spPr/>
        <p:txBody>
          <a:bodyPr/>
          <a:lstStyle/>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b="1" dirty="0">
                <a:latin typeface="Alibaba PuHuiTi B" pitchFamily="18" charset="-122"/>
                <a:ea typeface="Alibaba PuHuiTi B" pitchFamily="18" charset="-122"/>
                <a:cs typeface="Alibaba PuHuiTi B" pitchFamily="18" charset="-122"/>
              </a:rPr>
              <a:t>CUDA</a:t>
            </a:r>
            <a:r>
              <a:rPr lang="zh-CN" altLang="en-US" sz="2400" b="1" dirty="0">
                <a:latin typeface="Alibaba PuHuiTi B" pitchFamily="18" charset="-122"/>
                <a:ea typeface="Alibaba PuHuiTi B" pitchFamily="18" charset="-122"/>
                <a:cs typeface="Alibaba PuHuiTi B" pitchFamily="18" charset="-122"/>
              </a:rPr>
              <a:t>是深度学习和 </a:t>
            </a:r>
            <a:r>
              <a:rPr lang="en" altLang="zh-CN" sz="2400" b="1" dirty="0">
                <a:latin typeface="Alibaba PuHuiTi B" pitchFamily="18" charset="-122"/>
                <a:ea typeface="Alibaba PuHuiTi B" pitchFamily="18" charset="-122"/>
                <a:cs typeface="Alibaba PuHuiTi B" pitchFamily="18" charset="-122"/>
              </a:rPr>
              <a:t>AI </a:t>
            </a:r>
            <a:r>
              <a:rPr lang="zh-CN" altLang="en-US" sz="2400" b="1" dirty="0">
                <a:latin typeface="Alibaba PuHuiTi B" pitchFamily="18" charset="-122"/>
                <a:ea typeface="Alibaba PuHuiTi B" pitchFamily="18" charset="-122"/>
                <a:cs typeface="Alibaba PuHuiTi B" pitchFamily="18" charset="-122"/>
              </a:rPr>
              <a:t>计算的基石</a:t>
            </a:r>
            <a:endParaRPr lang="en-US" altLang="zh-CN" sz="2400" b="1" dirty="0">
              <a:latin typeface="Alibaba PuHuiTi B" pitchFamily="18" charset="-122"/>
              <a:ea typeface="Alibaba PuHuiTi B" pitchFamily="18" charset="-122"/>
              <a:cs typeface="Alibaba PuHuiTi B" pitchFamily="18" charset="-122"/>
            </a:endParaRPr>
          </a:p>
          <a:p>
            <a:pPr marL="285750" lvl="5" indent="-285750" algn="l">
              <a:lnSpc>
                <a:spcPct val="150000"/>
              </a:lnSpc>
              <a:buFont typeface="Wingdings" pitchFamily="2" charset="2"/>
              <a:buChar char="l"/>
            </a:pPr>
            <a:r>
              <a:rPr lang="zh-CN" altLang="en-US" sz="2400" dirty="0">
                <a:latin typeface="Alibaba PuHuiTi R" pitchFamily="18" charset="-122"/>
                <a:ea typeface="Alibaba PuHuiTi R" pitchFamily="18" charset="-122"/>
                <a:cs typeface="Alibaba PuHuiTi R" pitchFamily="18" charset="-122"/>
              </a:rPr>
              <a:t>深度学习框架（如 </a:t>
            </a:r>
            <a:r>
              <a:rPr lang="en" altLang="zh-CN" sz="2400" dirty="0">
                <a:latin typeface="Alibaba PuHuiTi R" pitchFamily="18" charset="-122"/>
                <a:ea typeface="Alibaba PuHuiTi R" pitchFamily="18" charset="-122"/>
                <a:cs typeface="Alibaba PuHuiTi R" pitchFamily="18" charset="-122"/>
              </a:rPr>
              <a:t>TensorFlow</a:t>
            </a:r>
            <a:r>
              <a:rPr lang="zh-CN" altLang="en" sz="2400" dirty="0">
                <a:latin typeface="Alibaba PuHuiTi R" pitchFamily="18" charset="-122"/>
                <a:ea typeface="Alibaba PuHuiTi R" pitchFamily="18" charset="-122"/>
                <a:cs typeface="Alibaba PuHuiTi R" pitchFamily="18" charset="-122"/>
              </a:rPr>
              <a:t>、</a:t>
            </a:r>
            <a:r>
              <a:rPr lang="en" altLang="zh-CN" sz="2400" dirty="0" err="1">
                <a:latin typeface="Alibaba PuHuiTi R" pitchFamily="18" charset="-122"/>
                <a:ea typeface="Alibaba PuHuiTi R" pitchFamily="18" charset="-122"/>
                <a:cs typeface="Alibaba PuHuiTi R" pitchFamily="18" charset="-122"/>
              </a:rPr>
              <a:t>PyTorch</a:t>
            </a:r>
            <a:r>
              <a:rPr lang="en" altLang="zh-CN" sz="2400" dirty="0">
                <a:latin typeface="Alibaba PuHuiTi R" pitchFamily="18" charset="-122"/>
                <a:ea typeface="Alibaba PuHuiTi R" pitchFamily="18" charset="-122"/>
                <a:cs typeface="Alibaba PuHuiTi R" pitchFamily="18" charset="-122"/>
              </a:rPr>
              <a:t> </a:t>
            </a:r>
            <a:r>
              <a:rPr lang="zh-CN" altLang="en-US" sz="2400" dirty="0">
                <a:latin typeface="Alibaba PuHuiTi R" pitchFamily="18" charset="-122"/>
                <a:ea typeface="Alibaba PuHuiTi R" pitchFamily="18" charset="-122"/>
                <a:cs typeface="Alibaba PuHuiTi R" pitchFamily="18" charset="-122"/>
              </a:rPr>
              <a:t>等）已经深度集成了 </a:t>
            </a:r>
            <a:r>
              <a:rPr lang="en" altLang="zh-CN" sz="2400" dirty="0">
                <a:latin typeface="Alibaba PuHuiTi R" pitchFamily="18" charset="-122"/>
                <a:ea typeface="Alibaba PuHuiTi R" pitchFamily="18" charset="-122"/>
                <a:cs typeface="Alibaba PuHuiTi R" pitchFamily="18" charset="-122"/>
              </a:rPr>
              <a:t>CUDA</a:t>
            </a:r>
          </a:p>
          <a:p>
            <a:pPr marL="285750" lvl="5" indent="-285750" algn="l">
              <a:lnSpc>
                <a:spcPct val="150000"/>
              </a:lnSpc>
              <a:buFont typeface="Wingdings" pitchFamily="2" charset="2"/>
              <a:buChar char="l"/>
            </a:pPr>
            <a:r>
              <a:rPr lang="zh-CN" altLang="en-US" sz="2400" dirty="0">
                <a:solidFill>
                  <a:srgbClr val="191B1F"/>
                </a:solidFill>
                <a:effectLst/>
                <a:latin typeface="Alibaba PuHuiTi R" pitchFamily="18" charset="-122"/>
                <a:ea typeface="Alibaba PuHuiTi R" pitchFamily="18" charset="-122"/>
                <a:cs typeface="Alibaba PuHuiTi R" pitchFamily="18" charset="-122"/>
              </a:rPr>
              <a:t> </a:t>
            </a:r>
            <a:r>
              <a:rPr lang="en" altLang="zh-CN" sz="2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2400" dirty="0">
                <a:solidFill>
                  <a:srgbClr val="191B1F"/>
                </a:solidFill>
                <a:effectLst/>
                <a:latin typeface="Alibaba PuHuiTi R" pitchFamily="18" charset="-122"/>
                <a:ea typeface="Alibaba PuHuiTi R" pitchFamily="18" charset="-122"/>
                <a:cs typeface="Alibaba PuHuiTi R" pitchFamily="18" charset="-122"/>
              </a:rPr>
              <a:t>与 </a:t>
            </a:r>
            <a:r>
              <a:rPr lang="en" altLang="zh-CN" sz="2400" dirty="0">
                <a:solidFill>
                  <a:srgbClr val="191B1F"/>
                </a:solidFill>
                <a:effectLst/>
                <a:latin typeface="Alibaba PuHuiTi R" pitchFamily="18" charset="-122"/>
                <a:ea typeface="Alibaba PuHuiTi R" pitchFamily="18" charset="-122"/>
                <a:cs typeface="Alibaba PuHuiTi R" pitchFamily="18" charset="-122"/>
              </a:rPr>
              <a:t>NVIDIA GPU </a:t>
            </a:r>
            <a:r>
              <a:rPr lang="zh-CN" altLang="en-US" sz="2400" dirty="0">
                <a:solidFill>
                  <a:srgbClr val="191B1F"/>
                </a:solidFill>
                <a:effectLst/>
                <a:latin typeface="Alibaba PuHuiTi R" pitchFamily="18" charset="-122"/>
                <a:ea typeface="Alibaba PuHuiTi R" pitchFamily="18" charset="-122"/>
                <a:cs typeface="Alibaba PuHuiTi R" pitchFamily="18" charset="-122"/>
              </a:rPr>
              <a:t>的深度优化，深度学习社区和各大科研机构普遍依赖于 </a:t>
            </a:r>
            <a:r>
              <a:rPr lang="en" altLang="zh-CN" sz="2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2400" dirty="0">
                <a:solidFill>
                  <a:srgbClr val="191B1F"/>
                </a:solidFill>
                <a:effectLst/>
                <a:latin typeface="Alibaba PuHuiTi R" pitchFamily="18" charset="-122"/>
                <a:ea typeface="Alibaba PuHuiTi R" pitchFamily="18" charset="-122"/>
                <a:cs typeface="Alibaba PuHuiTi R" pitchFamily="18" charset="-122"/>
              </a:rPr>
              <a:t>和 </a:t>
            </a:r>
            <a:r>
              <a:rPr lang="en" altLang="zh-CN" sz="2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2400" dirty="0">
                <a:solidFill>
                  <a:srgbClr val="191B1F"/>
                </a:solidFill>
                <a:effectLst/>
                <a:latin typeface="Alibaba PuHuiTi R" pitchFamily="18" charset="-122"/>
                <a:ea typeface="Alibaba PuHuiTi R" pitchFamily="18" charset="-122"/>
                <a:cs typeface="Alibaba PuHuiTi R" pitchFamily="18" charset="-122"/>
              </a:rPr>
              <a:t>硬件进行大规模的 </a:t>
            </a:r>
            <a:r>
              <a:rPr lang="en" altLang="zh-CN" sz="2400" dirty="0">
                <a:solidFill>
                  <a:srgbClr val="191B1F"/>
                </a:solidFill>
                <a:effectLst/>
                <a:latin typeface="Alibaba PuHuiTi R" pitchFamily="18" charset="-122"/>
                <a:ea typeface="Alibaba PuHuiTi R" pitchFamily="18" charset="-122"/>
                <a:cs typeface="Alibaba PuHuiTi R" pitchFamily="18" charset="-122"/>
              </a:rPr>
              <a:t>AI </a:t>
            </a:r>
            <a:r>
              <a:rPr lang="zh-CN" altLang="en-US" sz="2400" dirty="0">
                <a:solidFill>
                  <a:srgbClr val="191B1F"/>
                </a:solidFill>
                <a:effectLst/>
                <a:latin typeface="Alibaba PuHuiTi R" pitchFamily="18" charset="-122"/>
                <a:ea typeface="Alibaba PuHuiTi R" pitchFamily="18" charset="-122"/>
                <a:cs typeface="Alibaba PuHuiTi R" pitchFamily="18" charset="-122"/>
              </a:rPr>
              <a:t>训</a:t>
            </a:r>
            <a:endParaRPr lang="zh-CN" altLang="en-US" sz="2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b="1" dirty="0">
                <a:latin typeface="Alibaba PuHuiTi B" pitchFamily="18" charset="-122"/>
                <a:ea typeface="Alibaba PuHuiTi B" pitchFamily="18" charset="-122"/>
                <a:cs typeface="Alibaba PuHuiTi B" pitchFamily="18" charset="-122"/>
              </a:rPr>
              <a:t>CUDA </a:t>
            </a:r>
            <a:r>
              <a:rPr lang="zh-CN" altLang="en-US" sz="2400" b="1" dirty="0">
                <a:latin typeface="Alibaba PuHuiTi B" pitchFamily="18" charset="-122"/>
                <a:ea typeface="Alibaba PuHuiTi B" pitchFamily="18" charset="-122"/>
                <a:cs typeface="Alibaba PuHuiTi B" pitchFamily="18" charset="-122"/>
              </a:rPr>
              <a:t>作为硬件和软件的紧密结合</a:t>
            </a:r>
            <a:endParaRPr lang="en-US" altLang="zh-CN" sz="2400" b="1" dirty="0">
              <a:latin typeface="Alibaba PuHuiTi B" pitchFamily="18" charset="-122"/>
              <a:ea typeface="Alibaba PuHuiTi B" pitchFamily="18" charset="-122"/>
              <a:cs typeface="Alibaba PuHuiTi B"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2400" dirty="0">
                <a:latin typeface="Alibaba PuHuiTi R" pitchFamily="18" charset="-122"/>
                <a:ea typeface="Alibaba PuHuiTi R" pitchFamily="18" charset="-122"/>
                <a:cs typeface="Alibaba PuHuiTi R" pitchFamily="18" charset="-122"/>
              </a:rPr>
              <a:t>软硬件接口，</a:t>
            </a:r>
            <a:r>
              <a:rPr lang="en-US" altLang="zh-CN" sz="2400" dirty="0">
                <a:latin typeface="Alibaba PuHuiTi R" pitchFamily="18" charset="-122"/>
                <a:ea typeface="Alibaba PuHuiTi R" pitchFamily="18" charset="-122"/>
                <a:cs typeface="Alibaba PuHuiTi R" pitchFamily="18" charset="-122"/>
              </a:rPr>
              <a:t>CUDA</a:t>
            </a:r>
            <a:r>
              <a:rPr lang="zh-CN" altLang="en-US" sz="2400" dirty="0">
                <a:latin typeface="Alibaba PuHuiTi R" pitchFamily="18" charset="-122"/>
                <a:ea typeface="Alibaba PuHuiTi R" pitchFamily="18" charset="-122"/>
                <a:cs typeface="Alibaba PuHuiTi R" pitchFamily="18" charset="-122"/>
              </a:rPr>
              <a:t>为</a:t>
            </a:r>
            <a:r>
              <a:rPr lang="en-US" altLang="zh-CN" sz="2400" dirty="0">
                <a:latin typeface="Alibaba PuHuiTi R" pitchFamily="18" charset="-122"/>
                <a:ea typeface="Alibaba PuHuiTi R" pitchFamily="18" charset="-122"/>
                <a:cs typeface="Alibaba PuHuiTi R" pitchFamily="18" charset="-122"/>
              </a:rPr>
              <a:t>NV</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GPU</a:t>
            </a:r>
            <a:r>
              <a:rPr lang="zh-CN" altLang="en-US" sz="2400" dirty="0">
                <a:latin typeface="Alibaba PuHuiTi R" pitchFamily="18" charset="-122"/>
                <a:ea typeface="Alibaba PuHuiTi R" pitchFamily="18" charset="-122"/>
                <a:cs typeface="Alibaba PuHuiTi R" pitchFamily="18" charset="-122"/>
              </a:rPr>
              <a:t>定制，能够充分发挥</a:t>
            </a:r>
            <a:r>
              <a:rPr lang="en-US" altLang="zh-CN" sz="2400" dirty="0">
                <a:latin typeface="Alibaba PuHuiTi R" pitchFamily="18" charset="-122"/>
                <a:ea typeface="Alibaba PuHuiTi R" pitchFamily="18" charset="-122"/>
                <a:cs typeface="Alibaba PuHuiTi R" pitchFamily="18" charset="-122"/>
              </a:rPr>
              <a:t>GPU</a:t>
            </a:r>
            <a:r>
              <a:rPr lang="zh-CN" altLang="en-US" sz="2400" dirty="0">
                <a:latin typeface="Alibaba PuHuiTi R" pitchFamily="18" charset="-122"/>
                <a:ea typeface="Alibaba PuHuiTi R" pitchFamily="18" charset="-122"/>
                <a:cs typeface="Alibaba PuHuiTi R" pitchFamily="18" charset="-122"/>
              </a:rPr>
              <a:t>高并行计算的有啥</a:t>
            </a:r>
            <a:endParaRPr lang="zh-CN" altLang="en-US" sz="5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2400" b="1" dirty="0">
                <a:latin typeface="Alibaba PuHuiTi B" pitchFamily="18" charset="-122"/>
                <a:ea typeface="Alibaba PuHuiTi B" pitchFamily="18" charset="-122"/>
                <a:cs typeface="Alibaba PuHuiTi B" pitchFamily="18" charset="-122"/>
              </a:rPr>
              <a:t>广泛的软件生态系统和库支持</a:t>
            </a:r>
            <a:endParaRPr lang="en-US" altLang="zh-CN" sz="2400" b="1" dirty="0">
              <a:latin typeface="Alibaba PuHuiTi B" pitchFamily="18" charset="-122"/>
              <a:ea typeface="Alibaba PuHuiTi B" pitchFamily="18" charset="-122"/>
              <a:cs typeface="Alibaba PuHuiTi B"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en" altLang="zh-CN" sz="2400" dirty="0">
                <a:latin typeface="Alibaba PuHuiTi R" pitchFamily="18" charset="-122"/>
                <a:ea typeface="Alibaba PuHuiTi R" pitchFamily="18" charset="-122"/>
                <a:cs typeface="Alibaba PuHuiTi R" pitchFamily="18" charset="-122"/>
              </a:rPr>
              <a:t>CUDA </a:t>
            </a:r>
            <a:r>
              <a:rPr lang="zh-CN" altLang="en-US" sz="2400" dirty="0">
                <a:latin typeface="Alibaba PuHuiTi R" pitchFamily="18" charset="-122"/>
                <a:ea typeface="Alibaba PuHuiTi R" pitchFamily="18" charset="-122"/>
                <a:cs typeface="Alibaba PuHuiTi R" pitchFamily="18" charset="-122"/>
              </a:rPr>
              <a:t>提供了一个 强大的软件生态系统，其中包括了众多 优化过的库（如 </a:t>
            </a:r>
            <a:r>
              <a:rPr lang="en" altLang="zh-CN" sz="2400" dirty="0" err="1">
                <a:latin typeface="Alibaba PuHuiTi R" pitchFamily="18" charset="-122"/>
                <a:ea typeface="Alibaba PuHuiTi R" pitchFamily="18" charset="-122"/>
                <a:cs typeface="Alibaba PuHuiTi R" pitchFamily="18" charset="-122"/>
              </a:rPr>
              <a:t>cuDNN</a:t>
            </a:r>
            <a:r>
              <a:rPr lang="zh-CN" altLang="en" sz="2400" dirty="0">
                <a:latin typeface="Alibaba PuHuiTi R" pitchFamily="18" charset="-122"/>
                <a:ea typeface="Alibaba PuHuiTi R" pitchFamily="18" charset="-122"/>
                <a:cs typeface="Alibaba PuHuiTi R" pitchFamily="18" charset="-122"/>
              </a:rPr>
              <a:t>、</a:t>
            </a:r>
            <a:r>
              <a:rPr lang="en" altLang="zh-CN" sz="2400" dirty="0" err="1">
                <a:latin typeface="Alibaba PuHuiTi R" pitchFamily="18" charset="-122"/>
                <a:ea typeface="Alibaba PuHuiTi R" pitchFamily="18" charset="-122"/>
                <a:cs typeface="Alibaba PuHuiTi R" pitchFamily="18" charset="-122"/>
              </a:rPr>
              <a:t>cuBLAS</a:t>
            </a:r>
            <a:r>
              <a:rPr lang="zh-CN" altLang="en" sz="2400" dirty="0">
                <a:latin typeface="Alibaba PuHuiTi R" pitchFamily="18" charset="-122"/>
                <a:ea typeface="Alibaba PuHuiTi R" pitchFamily="18" charset="-122"/>
                <a:cs typeface="Alibaba PuHuiTi R" pitchFamily="18" charset="-122"/>
              </a:rPr>
              <a:t>、</a:t>
            </a:r>
            <a:r>
              <a:rPr lang="en" altLang="zh-CN" sz="2400" dirty="0">
                <a:latin typeface="Alibaba PuHuiTi R" pitchFamily="18" charset="-122"/>
                <a:ea typeface="Alibaba PuHuiTi R" pitchFamily="18" charset="-122"/>
                <a:cs typeface="Alibaba PuHuiTi R" pitchFamily="18" charset="-122"/>
              </a:rPr>
              <a:t>Thrust </a:t>
            </a:r>
            <a:r>
              <a:rPr lang="zh-CN" altLang="en-US" sz="2400" dirty="0">
                <a:latin typeface="Alibaba PuHuiTi R" pitchFamily="18" charset="-122"/>
                <a:ea typeface="Alibaba PuHuiTi R" pitchFamily="18" charset="-122"/>
                <a:cs typeface="Alibaba PuHuiTi R" pitchFamily="18" charset="-122"/>
              </a:rPr>
              <a:t>等），这些库能极大地加速图像处理、科学计算、线性代数等运算任务</a:t>
            </a:r>
            <a:endParaRPr lang="en-US" altLang="zh-CN" sz="2400" dirty="0">
              <a:latin typeface="Alibaba PuHuiTi R" pitchFamily="18" charset="-122"/>
              <a:ea typeface="Alibaba PuHuiTi R" pitchFamily="18" charset="-122"/>
              <a:cs typeface="Alibaba PuHuiTi R" pitchFamily="18" charset="-122"/>
            </a:endParaRPr>
          </a:p>
          <a:p>
            <a:pPr marL="0" marR="0" lvl="0" indent="0" algn="l" defTabSz="457200" eaLnBrk="1" fontAlgn="auto" latinLnBrk="0" hangingPunct="1">
              <a:lnSpc>
                <a:spcPct val="118000"/>
              </a:lnSpc>
              <a:spcBef>
                <a:spcPts val="0"/>
              </a:spcBef>
              <a:spcAft>
                <a:spcPts val="0"/>
              </a:spcAft>
              <a:buClrTx/>
              <a:buSzTx/>
              <a:buFontTx/>
              <a:buNone/>
              <a:tabLst/>
              <a:defRPr/>
            </a:pPr>
            <a:r>
              <a:rPr lang="zh-CN" altLang="en-US" sz="5400" b="1" dirty="0">
                <a:latin typeface="Alibaba PuHuiTi B" pitchFamily="18" charset="-122"/>
                <a:ea typeface="Alibaba PuHuiTi B" pitchFamily="18" charset="-122"/>
                <a:cs typeface="Alibaba PuHuiTi B" pitchFamily="18" charset="-122"/>
              </a:rPr>
              <a:t>难以被替代的技术壁垒</a:t>
            </a:r>
            <a:endParaRPr lang="en-US" altLang="zh-CN" sz="5400" b="1" dirty="0">
              <a:latin typeface="Alibaba PuHuiTi B" pitchFamily="18" charset="-122"/>
              <a:ea typeface="Alibaba PuHuiTi B" pitchFamily="18" charset="-122"/>
              <a:cs typeface="Alibaba PuHuiTi B"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由于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已经在 业界，尤其是 </a:t>
            </a:r>
            <a:r>
              <a:rPr lang="en" altLang="zh-CN" sz="5400" dirty="0">
                <a:solidFill>
                  <a:srgbClr val="191B1F"/>
                </a:solidFill>
                <a:effectLst/>
                <a:latin typeface="Alibaba PuHuiTi R" pitchFamily="18" charset="-122"/>
                <a:ea typeface="Alibaba PuHuiTi R" pitchFamily="18" charset="-122"/>
                <a:cs typeface="Alibaba PuHuiTi R" pitchFamily="18" charset="-122"/>
              </a:rPr>
              <a:t>AI </a:t>
            </a:r>
            <a:r>
              <a:rPr lang="zh-CN" altLang="en-US" sz="5400" dirty="0">
                <a:solidFill>
                  <a:srgbClr val="191B1F"/>
                </a:solidFill>
                <a:effectLst/>
                <a:latin typeface="Alibaba PuHuiTi R" pitchFamily="18" charset="-122"/>
                <a:ea typeface="Alibaba PuHuiTi R" pitchFamily="18" charset="-122"/>
                <a:cs typeface="Alibaba PuHuiTi R" pitchFamily="18" charset="-122"/>
              </a:rPr>
              <a:t>和 </a:t>
            </a:r>
            <a:r>
              <a:rPr lang="en" altLang="zh-CN" sz="5400" dirty="0">
                <a:solidFill>
                  <a:srgbClr val="191B1F"/>
                </a:solidFill>
                <a:effectLst/>
                <a:latin typeface="Alibaba PuHuiTi R" pitchFamily="18" charset="-122"/>
                <a:ea typeface="Alibaba PuHuiTi R" pitchFamily="18" charset="-122"/>
                <a:cs typeface="Alibaba PuHuiTi R" pitchFamily="18" charset="-122"/>
              </a:rPr>
              <a:t>HPC </a:t>
            </a:r>
            <a:r>
              <a:rPr lang="zh-CN" altLang="en-US" sz="5400" dirty="0">
                <a:solidFill>
                  <a:srgbClr val="191B1F"/>
                </a:solidFill>
                <a:effectLst/>
                <a:latin typeface="Alibaba PuHuiTi R" pitchFamily="18" charset="-122"/>
                <a:ea typeface="Alibaba PuHuiTi R" pitchFamily="18" charset="-122"/>
                <a:cs typeface="Alibaba PuHuiTi R" pitchFamily="18" charset="-122"/>
              </a:rPr>
              <a:t>领域深度根植，转移到其他平台需要极大的成本和资源投入</a:t>
            </a:r>
            <a:endParaRPr lang="en-US" altLang="zh-CN" sz="96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5400" dirty="0">
                <a:solidFill>
                  <a:srgbClr val="191B1F"/>
                </a:solidFill>
                <a:effectLst/>
                <a:latin typeface="Alibaba PuHuiTi R" pitchFamily="18" charset="-122"/>
                <a:ea typeface="Alibaba PuHuiTi R" pitchFamily="18" charset="-122"/>
                <a:cs typeface="Alibaba PuHuiTi R" pitchFamily="18" charset="-122"/>
              </a:rPr>
              <a:t>AI </a:t>
            </a:r>
            <a:r>
              <a:rPr lang="zh-CN" altLang="en-US" sz="5400" dirty="0">
                <a:solidFill>
                  <a:srgbClr val="191B1F"/>
                </a:solidFill>
                <a:effectLst/>
                <a:latin typeface="Alibaba PuHuiTi R" pitchFamily="18" charset="-122"/>
                <a:ea typeface="Alibaba PuHuiTi R" pitchFamily="18" charset="-122"/>
                <a:cs typeface="Alibaba PuHuiTi R" pitchFamily="18" charset="-122"/>
              </a:rPr>
              <a:t>和科研领域中的许多算法和框架已经高度依赖于 </a:t>
            </a:r>
            <a:r>
              <a:rPr lang="en" altLang="zh-CN" sz="5400" dirty="0">
                <a:solidFill>
                  <a:srgbClr val="191B1F"/>
                </a:solidFill>
                <a:effectLst/>
                <a:latin typeface="Alibaba PuHuiTi R" pitchFamily="18" charset="-122"/>
                <a:ea typeface="Alibaba PuHuiTi R" pitchFamily="18" charset="-122"/>
                <a:cs typeface="Alibaba PuHuiTi R" pitchFamily="18" charset="-122"/>
              </a:rPr>
              <a:t>CUDA</a:t>
            </a:r>
            <a:r>
              <a:rPr lang="zh-CN" altLang="en-US" sz="5400" dirty="0">
                <a:solidFill>
                  <a:srgbClr val="191B1F"/>
                </a:solidFill>
                <a:effectLst/>
                <a:latin typeface="Alibaba PuHuiTi R" pitchFamily="18" charset="-122"/>
                <a:ea typeface="Alibaba PuHuiTi R" pitchFamily="18" charset="-122"/>
                <a:cs typeface="Alibaba PuHuiTi R" pitchFamily="18" charset="-122"/>
              </a:rPr>
              <a:t>；</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不断通过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的更新和优化，加强了对新一代硬件（如 </a:t>
            </a:r>
            <a:r>
              <a:rPr lang="en" altLang="zh-CN" sz="5400" dirty="0">
                <a:solidFill>
                  <a:srgbClr val="191B1F"/>
                </a:solidFill>
                <a:effectLst/>
                <a:latin typeface="Alibaba PuHuiTi R" pitchFamily="18" charset="-122"/>
                <a:ea typeface="Alibaba PuHuiTi R" pitchFamily="18" charset="-122"/>
                <a:cs typeface="Alibaba PuHuiTi R" pitchFamily="18" charset="-122"/>
              </a:rPr>
              <a:t>Tensor </a:t>
            </a:r>
            <a:r>
              <a:rPr lang="zh-CN" altLang="en-US" sz="5400" dirty="0">
                <a:solidFill>
                  <a:srgbClr val="191B1F"/>
                </a:solidFill>
                <a:effectLst/>
                <a:latin typeface="Alibaba PuHuiTi R" pitchFamily="18" charset="-122"/>
                <a:ea typeface="Alibaba PuHuiTi R" pitchFamily="18" charset="-122"/>
                <a:cs typeface="Alibaba PuHuiTi R" pitchFamily="18" charset="-122"/>
              </a:rPr>
              <a:t>核 和 </a:t>
            </a:r>
            <a:r>
              <a:rPr lang="en" altLang="zh-CN" sz="5400" u="none" strike="noStrike" dirty="0">
                <a:solidFill>
                  <a:srgbClr val="09408E"/>
                </a:solidFill>
                <a:effectLst/>
                <a:latin typeface="Alibaba PuHuiTi R" pitchFamily="18" charset="-122"/>
                <a:ea typeface="Alibaba PuHuiTi R" pitchFamily="18" charset="-122"/>
                <a:cs typeface="Alibaba PuHuiTi R" pitchFamily="18" charset="-122"/>
              </a:rPr>
              <a:t>Ampere</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Hopper </a:t>
            </a:r>
            <a:r>
              <a:rPr lang="zh-CN" altLang="en-US" sz="5400" dirty="0">
                <a:solidFill>
                  <a:srgbClr val="191B1F"/>
                </a:solidFill>
                <a:effectLst/>
                <a:latin typeface="Alibaba PuHuiTi R" pitchFamily="18" charset="-122"/>
                <a:ea typeface="Alibaba PuHuiTi R" pitchFamily="18" charset="-122"/>
                <a:cs typeface="Alibaba PuHuiTi R" pitchFamily="18" charset="-122"/>
              </a:rPr>
              <a:t>架构）的支持，保持了其技术领先优势</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zh-CN" altLang="en-US" sz="5400" b="1" dirty="0">
                <a:latin typeface="Alibaba PuHuiTi B" pitchFamily="18" charset="-122"/>
                <a:ea typeface="Alibaba PuHuiTi B" pitchFamily="18" charset="-122"/>
                <a:cs typeface="Alibaba PuHuiTi B" pitchFamily="18" charset="-122"/>
              </a:rPr>
              <a:t>生态效应和开发者锁定</a:t>
            </a:r>
            <a:endParaRPr lang="en-US" altLang="zh-CN" sz="54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对开发者的吸引力和依赖性也创造了一个正向的生态效应。开发者和企业投入大量资源学习、使用和优化 </a:t>
            </a:r>
            <a:r>
              <a:rPr lang="en" altLang="zh-CN" sz="5400" dirty="0">
                <a:solidFill>
                  <a:srgbClr val="191B1F"/>
                </a:solidFill>
                <a:effectLst/>
                <a:latin typeface="Alibaba PuHuiTi R" pitchFamily="18" charset="-122"/>
                <a:ea typeface="Alibaba PuHuiTi R" pitchFamily="18" charset="-122"/>
                <a:cs typeface="Alibaba PuHuiTi R" pitchFamily="18" charset="-122"/>
              </a:rPr>
              <a:t>CUDA</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就成为了他们的首选平台。这使得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的市场份额持续扩大，进而加深了对 </a:t>
            </a:r>
            <a:r>
              <a:rPr lang="en" altLang="zh-CN" sz="5400" dirty="0">
                <a:solidFill>
                  <a:srgbClr val="191B1F"/>
                </a:solidFill>
                <a:effectLst/>
                <a:latin typeface="Alibaba PuHuiTi R" pitchFamily="18" charset="-122"/>
                <a:ea typeface="Alibaba PuHuiTi R" pitchFamily="18" charset="-122"/>
                <a:cs typeface="Alibaba PuHuiTi R" pitchFamily="18" charset="-122"/>
              </a:rPr>
              <a:t>CUDA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的依赖。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还推出了诸如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Jetson</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DGX</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AI</a:t>
            </a:r>
            <a:r>
              <a:rPr lang="zh-CN" altLang="en-US" sz="5400" dirty="0">
                <a:solidFill>
                  <a:srgbClr val="191B1F"/>
                </a:solidFill>
                <a:effectLst/>
                <a:latin typeface="Alibaba PuHuiTi R" pitchFamily="18" charset="-122"/>
                <a:ea typeface="Alibaba PuHuiTi R" pitchFamily="18" charset="-122"/>
                <a:cs typeface="Alibaba PuHuiTi R" pitchFamily="18" charset="-122"/>
              </a:rPr>
              <a:t>平台 等产品</a:t>
            </a:r>
            <a:endParaRPr lang="zh-CN" altLang="en-US" sz="9600" dirty="0">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endParaRPr lang="en-US" altLang="zh-CN" sz="54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 altLang="zh-CN" sz="5400" b="1" dirty="0">
                <a:latin typeface="Alibaba PuHuiTi B" pitchFamily="18" charset="-122"/>
                <a:ea typeface="Alibaba PuHuiTi B" pitchFamily="18" charset="-122"/>
                <a:cs typeface="Alibaba PuHuiTi B" pitchFamily="18" charset="-122"/>
              </a:rPr>
              <a:t>AI </a:t>
            </a:r>
            <a:r>
              <a:rPr lang="zh-CN" altLang="en-US" sz="5400" b="1" dirty="0">
                <a:latin typeface="Alibaba PuHuiTi B" pitchFamily="18" charset="-122"/>
                <a:ea typeface="Alibaba PuHuiTi B" pitchFamily="18" charset="-122"/>
                <a:cs typeface="Alibaba PuHuiTi B" pitchFamily="18" charset="-122"/>
              </a:rPr>
              <a:t>云计算服务的核心</a:t>
            </a:r>
            <a:endParaRPr lang="en-US" altLang="zh-CN" sz="5400" b="1" dirty="0">
              <a:latin typeface="Alibaba PuHuiTi B" pitchFamily="18" charset="-122"/>
              <a:ea typeface="Alibaba PuHuiTi B" pitchFamily="18" charset="-122"/>
              <a:cs typeface="Alibaba PuHuiTi B"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许多 云计算平台（如 </a:t>
            </a:r>
            <a:r>
              <a:rPr lang="en" altLang="zh-CN" sz="5400" u="none" strike="noStrike" dirty="0">
                <a:solidFill>
                  <a:srgbClr val="09408E"/>
                </a:solidFill>
                <a:effectLst/>
                <a:latin typeface="Alibaba PuHuiTi R" pitchFamily="18" charset="-122"/>
                <a:ea typeface="Alibaba PuHuiTi R" pitchFamily="18" charset="-122"/>
                <a:cs typeface="Alibaba PuHuiTi R" pitchFamily="18" charset="-122"/>
              </a:rPr>
              <a:t>AWS</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Google Cloud</a:t>
            </a:r>
            <a:r>
              <a:rPr lang="zh-CN" altLang="en" sz="5400" dirty="0">
                <a:solidFill>
                  <a:srgbClr val="191B1F"/>
                </a:solidFill>
                <a:effectLst/>
                <a:latin typeface="Alibaba PuHuiTi R" pitchFamily="18" charset="-122"/>
                <a:ea typeface="Alibaba PuHuiTi R" pitchFamily="18" charset="-122"/>
                <a:cs typeface="Alibaba PuHuiTi R" pitchFamily="18" charset="-122"/>
              </a:rPr>
              <a:t>、</a:t>
            </a:r>
            <a:r>
              <a:rPr lang="en" altLang="zh-CN" sz="5400" dirty="0">
                <a:solidFill>
                  <a:srgbClr val="191B1F"/>
                </a:solidFill>
                <a:effectLst/>
                <a:latin typeface="Alibaba PuHuiTi R" pitchFamily="18" charset="-122"/>
                <a:ea typeface="Alibaba PuHuiTi R" pitchFamily="18" charset="-122"/>
                <a:cs typeface="Alibaba PuHuiTi R" pitchFamily="18" charset="-122"/>
              </a:rPr>
              <a:t>Microsoft Azure </a:t>
            </a:r>
            <a:r>
              <a:rPr lang="zh-CN" altLang="en-US" sz="5400" dirty="0">
                <a:solidFill>
                  <a:srgbClr val="191B1F"/>
                </a:solidFill>
                <a:effectLst/>
                <a:latin typeface="Alibaba PuHuiTi R" pitchFamily="18" charset="-122"/>
                <a:ea typeface="Alibaba PuHuiTi R" pitchFamily="18" charset="-122"/>
                <a:cs typeface="Alibaba PuHuiTi R" pitchFamily="18" charset="-122"/>
              </a:rPr>
              <a:t>等）都提供基于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GPU </a:t>
            </a:r>
            <a:r>
              <a:rPr lang="zh-CN" altLang="en-US" sz="5400" dirty="0">
                <a:solidFill>
                  <a:srgbClr val="191B1F"/>
                </a:solidFill>
                <a:effectLst/>
                <a:latin typeface="Alibaba PuHuiTi R" pitchFamily="18" charset="-122"/>
                <a:ea typeface="Alibaba PuHuiTi R" pitchFamily="18" charset="-122"/>
                <a:cs typeface="Alibaba PuHuiTi R" pitchFamily="18" charset="-122"/>
              </a:rPr>
              <a:t>的计算实例</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zh-CN" altLang="en-US" sz="5400" dirty="0">
                <a:solidFill>
                  <a:srgbClr val="191B1F"/>
                </a:solidFill>
                <a:effectLst/>
                <a:latin typeface="Alibaba PuHuiTi R" pitchFamily="18" charset="-122"/>
                <a:ea typeface="Alibaba PuHuiTi R" pitchFamily="18" charset="-122"/>
                <a:cs typeface="Alibaba PuHuiTi R" pitchFamily="18" charset="-122"/>
              </a:rPr>
              <a:t>云计算提供商依赖大量的 </a:t>
            </a:r>
            <a:r>
              <a:rPr lang="en" altLang="zh-CN" sz="5400" dirty="0">
                <a:solidFill>
                  <a:srgbClr val="191B1F"/>
                </a:solidFill>
                <a:effectLst/>
                <a:latin typeface="Alibaba PuHuiTi R" pitchFamily="18" charset="-122"/>
                <a:ea typeface="Alibaba PuHuiTi R" pitchFamily="18" charset="-122"/>
                <a:cs typeface="Alibaba PuHuiTi R" pitchFamily="18" charset="-122"/>
              </a:rPr>
              <a:t>AI</a:t>
            </a:r>
            <a:r>
              <a:rPr lang="zh-CN" altLang="en-US" sz="5400" dirty="0">
                <a:solidFill>
                  <a:srgbClr val="191B1F"/>
                </a:solidFill>
                <a:latin typeface="Alibaba PuHuiTi R" pitchFamily="18" charset="-122"/>
                <a:ea typeface="Alibaba PuHuiTi R" pitchFamily="18" charset="-122"/>
                <a:cs typeface="Alibaba PuHuiTi R" pitchFamily="18" charset="-122"/>
              </a:rPr>
              <a:t>于 </a:t>
            </a:r>
            <a:r>
              <a:rPr lang="en" altLang="zh-CN" sz="5400" dirty="0">
                <a:solidFill>
                  <a:srgbClr val="191B1F"/>
                </a:solidFill>
                <a:latin typeface="Alibaba PuHuiTi R" pitchFamily="18" charset="-122"/>
                <a:ea typeface="Alibaba PuHuiTi R" pitchFamily="18" charset="-122"/>
                <a:cs typeface="Alibaba PuHuiTi R" pitchFamily="18" charset="-122"/>
              </a:rPr>
              <a:t>CUDA </a:t>
            </a:r>
            <a:r>
              <a:rPr lang="zh-CN" altLang="en-US" sz="5400" dirty="0">
                <a:solidFill>
                  <a:srgbClr val="191B1F"/>
                </a:solidFill>
                <a:latin typeface="Alibaba PuHuiTi R" pitchFamily="18" charset="-122"/>
                <a:ea typeface="Alibaba PuHuiTi R" pitchFamily="18" charset="-122"/>
                <a:cs typeface="Alibaba PuHuiTi R" pitchFamily="18" charset="-122"/>
              </a:rPr>
              <a:t>和 </a:t>
            </a:r>
            <a:r>
              <a:rPr lang="en" altLang="zh-CN" sz="5400" dirty="0">
                <a:solidFill>
                  <a:srgbClr val="191B1F"/>
                </a:solidFill>
                <a:latin typeface="Alibaba PuHuiTi R" pitchFamily="18" charset="-122"/>
                <a:ea typeface="Alibaba PuHuiTi R" pitchFamily="18" charset="-122"/>
                <a:cs typeface="Alibaba PuHuiTi R" pitchFamily="18" charset="-122"/>
              </a:rPr>
              <a:t>NVIDIA GPU </a:t>
            </a:r>
            <a:r>
              <a:rPr lang="zh-CN" altLang="en-US" sz="5400" dirty="0">
                <a:solidFill>
                  <a:srgbClr val="191B1F"/>
                </a:solidFill>
                <a:latin typeface="Alibaba PuHuiTi R" pitchFamily="18" charset="-122"/>
                <a:ea typeface="Alibaba PuHuiTi R" pitchFamily="18" charset="-122"/>
                <a:cs typeface="Alibaba PuHuiTi R" pitchFamily="18" charset="-122"/>
              </a:rPr>
              <a:t>的性能，以支撑</a:t>
            </a:r>
            <a:r>
              <a:rPr lang="zh-CN" altLang="en-US" sz="5400" dirty="0">
                <a:solidFill>
                  <a:srgbClr val="191B1F"/>
                </a:solidFill>
                <a:effectLst/>
                <a:latin typeface="Alibaba PuHuiTi R" pitchFamily="18" charset="-122"/>
                <a:ea typeface="Alibaba PuHuiTi R" pitchFamily="18" charset="-122"/>
                <a:cs typeface="Alibaba PuHuiTi R" pitchFamily="18" charset="-122"/>
              </a:rPr>
              <a:t>训练任务，这使得许多 企业级客户也与 </a:t>
            </a:r>
            <a:r>
              <a:rPr lang="en" altLang="zh-CN" sz="5400" dirty="0">
                <a:solidFill>
                  <a:srgbClr val="191B1F"/>
                </a:solidFill>
                <a:effectLst/>
                <a:latin typeface="Alibaba PuHuiTi R" pitchFamily="18" charset="-122"/>
                <a:ea typeface="Alibaba PuHuiTi R" pitchFamily="18" charset="-122"/>
                <a:cs typeface="Alibaba PuHuiTi R" pitchFamily="18" charset="-122"/>
              </a:rPr>
              <a:t>NVIDIA </a:t>
            </a:r>
            <a:r>
              <a:rPr lang="zh-CN" altLang="en-US" sz="5400" dirty="0">
                <a:solidFill>
                  <a:srgbClr val="191B1F"/>
                </a:solidFill>
                <a:effectLst/>
                <a:latin typeface="Alibaba PuHuiTi R" pitchFamily="18" charset="-122"/>
                <a:ea typeface="Alibaba PuHuiTi R" pitchFamily="18" charset="-122"/>
                <a:cs typeface="Alibaba PuHuiTi R" pitchFamily="18" charset="-122"/>
              </a:rPr>
              <a:t>锁定在一起</a:t>
            </a: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endParaRPr lang="en-US" altLang="zh-CN" sz="5400" dirty="0">
              <a:solidFill>
                <a:srgbClr val="191B1F"/>
              </a:solidFill>
              <a:effectLst/>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zh-CN" altLang="en-US" sz="9600" b="1" dirty="0">
                <a:latin typeface="Alibaba PuHuiTi B" pitchFamily="18" charset="-122"/>
                <a:ea typeface="Alibaba PuHuiTi B" pitchFamily="18" charset="-122"/>
                <a:cs typeface="Alibaba PuHuiTi B" pitchFamily="18" charset="-122"/>
              </a:rPr>
              <a:t>竞争者的挑战</a:t>
            </a:r>
            <a:endParaRPr lang="en-US" altLang="zh-CN" sz="9600" b="1" dirty="0">
              <a:latin typeface="Alibaba PuHuiTi B" pitchFamily="18" charset="-122"/>
              <a:ea typeface="Alibaba PuHuiTi B" pitchFamily="18" charset="-122"/>
              <a:cs typeface="Alibaba PuHuiTi B"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r>
              <a:rPr lang="en-US" altLang="zh-CN" sz="9600" dirty="0" err="1">
                <a:solidFill>
                  <a:srgbClr val="191B1F"/>
                </a:solidFill>
                <a:latin typeface="Alibaba PuHuiTi R" pitchFamily="18" charset="-122"/>
                <a:ea typeface="Alibaba PuHuiTi R" pitchFamily="18" charset="-122"/>
                <a:cs typeface="Alibaba PuHuiTi R" pitchFamily="18" charset="-122"/>
              </a:rPr>
              <a:t>AMD&amp;intel</a:t>
            </a:r>
            <a:r>
              <a:rPr lang="zh-CN" altLang="en-US" sz="9600" dirty="0">
                <a:solidFill>
                  <a:srgbClr val="191B1F"/>
                </a:solidFill>
                <a:latin typeface="Alibaba PuHuiTi R" pitchFamily="18" charset="-122"/>
                <a:ea typeface="Alibaba PuHuiTi R" pitchFamily="18" charset="-122"/>
                <a:cs typeface="Alibaba PuHuiTi R" pitchFamily="18" charset="-122"/>
              </a:rPr>
              <a:t>， </a:t>
            </a:r>
            <a:r>
              <a:rPr lang="en-US" altLang="zh-CN" sz="9600" dirty="0">
                <a:solidFill>
                  <a:srgbClr val="191B1F"/>
                </a:solidFill>
                <a:latin typeface="Alibaba PuHuiTi R" pitchFamily="18" charset="-122"/>
                <a:ea typeface="Alibaba PuHuiTi R" pitchFamily="18" charset="-122"/>
                <a:cs typeface="Alibaba PuHuiTi R" pitchFamily="18" charset="-122"/>
              </a:rPr>
              <a:t>OpenCL</a:t>
            </a:r>
            <a:r>
              <a:rPr lang="zh-CN" altLang="en-US" sz="9600" dirty="0">
                <a:solidFill>
                  <a:srgbClr val="191B1F"/>
                </a:solidFill>
                <a:latin typeface="Alibaba PuHuiTi R" pitchFamily="18" charset="-122"/>
                <a:ea typeface="Alibaba PuHuiTi R" pitchFamily="18" charset="-122"/>
                <a:cs typeface="Alibaba PuHuiTi R" pitchFamily="18" charset="-122"/>
              </a:rPr>
              <a:t>，</a:t>
            </a:r>
            <a:r>
              <a:rPr lang="en-US" altLang="zh-CN" sz="9600" dirty="0">
                <a:solidFill>
                  <a:srgbClr val="191B1F"/>
                </a:solidFill>
                <a:latin typeface="Alibaba PuHuiTi R" pitchFamily="18" charset="-122"/>
                <a:ea typeface="Alibaba PuHuiTi R" pitchFamily="18" charset="-122"/>
                <a:cs typeface="Alibaba PuHuiTi R" pitchFamily="18" charset="-122"/>
              </a:rPr>
              <a:t>Google</a:t>
            </a:r>
            <a:r>
              <a:rPr lang="zh-CN" altLang="en-US" sz="9600" dirty="0">
                <a:solidFill>
                  <a:srgbClr val="191B1F"/>
                </a:solidFill>
                <a:latin typeface="Alibaba PuHuiTi R" pitchFamily="18" charset="-122"/>
                <a:ea typeface="Alibaba PuHuiTi R" pitchFamily="18" charset="-122"/>
                <a:cs typeface="Alibaba PuHuiTi R" pitchFamily="18" charset="-122"/>
              </a:rPr>
              <a:t> </a:t>
            </a:r>
            <a:r>
              <a:rPr lang="en-US" altLang="zh-CN" sz="9600" dirty="0">
                <a:solidFill>
                  <a:srgbClr val="191B1F"/>
                </a:solidFill>
                <a:latin typeface="Alibaba PuHuiTi R" pitchFamily="18" charset="-122"/>
                <a:ea typeface="Alibaba PuHuiTi R" pitchFamily="18" charset="-122"/>
                <a:cs typeface="Alibaba PuHuiTi R" pitchFamily="18" charset="-122"/>
              </a:rPr>
              <a:t>TPU</a:t>
            </a:r>
            <a:endParaRPr lang="zh-CN" altLang="en-US" sz="9600" dirty="0">
              <a:solidFill>
                <a:srgbClr val="191B1F"/>
              </a:solidFill>
              <a:latin typeface="Alibaba PuHuiTi R" pitchFamily="18" charset="-122"/>
              <a:ea typeface="Alibaba PuHuiTi R" pitchFamily="18" charset="-122"/>
              <a:cs typeface="Alibaba PuHuiTi R" pitchFamily="18" charset="-122"/>
            </a:endParaRPr>
          </a:p>
          <a:p>
            <a:pPr marL="285750" marR="0" lvl="0" indent="-285750" algn="l" defTabSz="457200" eaLnBrk="1" fontAlgn="auto" latinLnBrk="0" hangingPunct="1">
              <a:lnSpc>
                <a:spcPct val="200000"/>
              </a:lnSpc>
              <a:spcBef>
                <a:spcPts val="0"/>
              </a:spcBef>
              <a:spcAft>
                <a:spcPts val="0"/>
              </a:spcAft>
              <a:buClrTx/>
              <a:buSzTx/>
              <a:buFont typeface="Wingdings" pitchFamily="2" charset="2"/>
              <a:buChar char="l"/>
              <a:tabLst/>
              <a:defRPr/>
            </a:pPr>
            <a:endParaRPr lang="en-US" altLang="zh-CN" sz="9600" b="1" dirty="0">
              <a:latin typeface="Alibaba PuHuiTi B" pitchFamily="18" charset="-122"/>
              <a:ea typeface="Alibaba PuHuiTi B" pitchFamily="18" charset="-122"/>
              <a:cs typeface="Alibaba PuHuiTi B" pitchFamily="18" charset="-122"/>
            </a:endParaRPr>
          </a:p>
          <a:p>
            <a:endParaRPr lang="zh-CN" altLang="en-US" dirty="0"/>
          </a:p>
          <a:p>
            <a:endParaRPr lang="zh-CN" altLang="en-US" dirty="0"/>
          </a:p>
        </p:txBody>
      </p:sp>
    </p:spTree>
    <p:extLst>
      <p:ext uri="{BB962C8B-B14F-4D97-AF65-F5344CB8AC3E}">
        <p14:creationId xmlns:p14="http://schemas.microsoft.com/office/powerpoint/2010/main" val="648385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90235-3293-4E73-6F26-2C7A17EB302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64B5473C-CB4D-6978-1723-A9809E71F4DB}"/>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9825277A-77B2-068F-83EC-5738397ECB8B}"/>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761701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D83F8C-6B60-AD64-C2FD-06D11BC29FE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3B953F9E-314A-EA77-877C-CAA37E3C5817}"/>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E4F36803-D46A-465D-89B9-7B7B55177E81}"/>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907076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2E3EC-A60E-A3BB-220F-A02738863221}"/>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36C996E5-80F8-B489-BC2E-2920B8B72E74}"/>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C9675EA9-71E7-0986-8EB9-7FF5DC1C62C6}"/>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2942936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8B737-597D-46F6-AFEF-74B00A2E280F}"/>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D8097D6-0460-2B4C-E45B-E2A6F5C9D203}"/>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5C3652B2-A27E-2C7B-5279-144D1F6FB3AD}"/>
              </a:ext>
            </a:extLst>
          </p:cNvPr>
          <p:cNvSpPr>
            <a:spLocks noGrp="1"/>
          </p:cNvSpPr>
          <p:nvPr>
            <p:ph type="body" idx="1"/>
          </p:nvPr>
        </p:nvSpPr>
        <p:spPr/>
        <p:txBody>
          <a:bodyPr/>
          <a:lstStyle/>
          <a:p>
            <a:pPr marL="0" marR="0"/>
            <a:r>
              <a:rPr lang="en" altLang="zh-CN" b="1" dirty="0">
                <a:effectLst/>
              </a:rPr>
              <a:t>CUDA </a:t>
            </a:r>
            <a:r>
              <a:rPr lang="zh-CN" altLang="en-US" b="1" dirty="0">
                <a:effectLst/>
              </a:rPr>
              <a:t>生态兼容方法：</a:t>
            </a:r>
            <a:r>
              <a:rPr lang="zh-CN" altLang="en-US" dirty="0">
                <a:effectLst/>
              </a:rPr>
              <a:t>通过代码自动生成技术生成 </a:t>
            </a:r>
            <a:r>
              <a:rPr lang="en" altLang="zh-CN" dirty="0">
                <a:effectLst/>
              </a:rPr>
              <a:t>CUDA SDK Wrapper </a:t>
            </a:r>
            <a:r>
              <a:rPr lang="zh-CN" altLang="en-US" dirty="0">
                <a:effectLst/>
              </a:rPr>
              <a:t>来自动兼容 </a:t>
            </a:r>
            <a:r>
              <a:rPr lang="en" altLang="zh-CN" dirty="0">
                <a:effectLst/>
              </a:rPr>
              <a:t>CUDA </a:t>
            </a:r>
            <a:r>
              <a:rPr lang="zh-CN" altLang="en-US" dirty="0">
                <a:effectLst/>
              </a:rPr>
              <a:t>不同版本的 </a:t>
            </a:r>
            <a:r>
              <a:rPr lang="en" altLang="zh-CN" dirty="0">
                <a:effectLst/>
              </a:rPr>
              <a:t>APIs</a:t>
            </a:r>
            <a:r>
              <a:rPr lang="zh-CN" altLang="en" dirty="0">
                <a:effectLst/>
              </a:rPr>
              <a:t>，</a:t>
            </a:r>
            <a:r>
              <a:rPr lang="zh-CN" altLang="en-US" dirty="0">
                <a:effectLst/>
              </a:rPr>
              <a:t>从而使得用户的 </a:t>
            </a:r>
            <a:r>
              <a:rPr lang="en" altLang="zh-CN" dirty="0">
                <a:effectLst/>
              </a:rPr>
              <a:t>CUDA </a:t>
            </a:r>
            <a:r>
              <a:rPr lang="zh-CN" altLang="en-US" dirty="0">
                <a:effectLst/>
              </a:rPr>
              <a:t>程序经过 </a:t>
            </a:r>
            <a:r>
              <a:rPr lang="en" altLang="zh-CN" dirty="0">
                <a:effectLst/>
              </a:rPr>
              <a:t>PPU </a:t>
            </a:r>
            <a:r>
              <a:rPr lang="zh-CN" altLang="en-US" dirty="0">
                <a:effectLst/>
              </a:rPr>
              <a:t>编译器重新编译后即可在 </a:t>
            </a:r>
            <a:r>
              <a:rPr lang="en" altLang="zh-CN" dirty="0">
                <a:effectLst/>
              </a:rPr>
              <a:t>PPU </a:t>
            </a:r>
            <a:r>
              <a:rPr lang="zh-CN" altLang="en-US" dirty="0">
                <a:effectLst/>
              </a:rPr>
              <a:t>上运行。</a:t>
            </a:r>
          </a:p>
          <a:p>
            <a:pPr marL="0" marR="0"/>
            <a:r>
              <a:rPr lang="zh-CN" altLang="en-US" dirty="0">
                <a:effectLst/>
              </a:rPr>
              <a:t>通过 </a:t>
            </a:r>
            <a:r>
              <a:rPr lang="en" altLang="zh-CN" dirty="0">
                <a:effectLst/>
              </a:rPr>
              <a:t>CUDA </a:t>
            </a:r>
            <a:r>
              <a:rPr lang="zh-CN" altLang="en-US" dirty="0">
                <a:effectLst/>
              </a:rPr>
              <a:t>生态系统的兼容方案，</a:t>
            </a:r>
            <a:r>
              <a:rPr lang="en" altLang="zh-CN" dirty="0">
                <a:effectLst/>
              </a:rPr>
              <a:t>PPU </a:t>
            </a:r>
            <a:r>
              <a:rPr lang="zh-CN" altLang="en-US" dirty="0">
                <a:effectLst/>
              </a:rPr>
              <a:t>与 </a:t>
            </a:r>
            <a:r>
              <a:rPr lang="en" altLang="zh-CN" dirty="0">
                <a:effectLst/>
              </a:rPr>
              <a:t>GPU </a:t>
            </a:r>
            <a:r>
              <a:rPr lang="zh-CN" altLang="en-US" dirty="0">
                <a:effectLst/>
              </a:rPr>
              <a:t>在源代码级别上是编译兼容的，但 </a:t>
            </a:r>
            <a:r>
              <a:rPr lang="en" altLang="zh-CN" dirty="0">
                <a:effectLst/>
              </a:rPr>
              <a:t>PPU </a:t>
            </a:r>
            <a:r>
              <a:rPr lang="zh-CN" altLang="en-US" dirty="0">
                <a:effectLst/>
              </a:rPr>
              <a:t>二进制与 </a:t>
            </a:r>
            <a:r>
              <a:rPr lang="en" altLang="zh-CN" dirty="0">
                <a:effectLst/>
              </a:rPr>
              <a:t>GPU </a:t>
            </a:r>
            <a:r>
              <a:rPr lang="zh-CN" altLang="en-US" dirty="0">
                <a:effectLst/>
              </a:rPr>
              <a:t>二进制不兼容。</a:t>
            </a:r>
          </a:p>
          <a:p>
            <a:endParaRPr lang="zh-CN" altLang="en-US" dirty="0"/>
          </a:p>
        </p:txBody>
      </p:sp>
    </p:spTree>
    <p:extLst>
      <p:ext uri="{BB962C8B-B14F-4D97-AF65-F5344CB8AC3E}">
        <p14:creationId xmlns:p14="http://schemas.microsoft.com/office/powerpoint/2010/main" val="1418924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F2BFA-BA66-A53D-4A44-E75A51EBDE4D}"/>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D2DFDD1-82AD-51F5-754C-507354844B50}"/>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07B42469-5E30-077C-61F4-BF20705AF7DA}"/>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36192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8AE3B-CBF4-FD20-2A76-41BF7C896471}"/>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321B39CE-478D-1FAE-36E7-23735EDA8D14}"/>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CA13D9AC-27D1-E7D3-5CA7-D38101152E46}"/>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180123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58F2A-0A3A-EF98-AF7D-1D135F4B829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EBDA93AE-9DD2-0E87-B8C1-BA7024403266}"/>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CCCDE6F8-B489-1AC1-6D9C-BD5CC9D467F5}"/>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3015459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C9CA8-0145-7461-FC1A-A69E89EFB1A7}"/>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9C407F1-6F71-A415-17EA-5E8A25BEBD9B}"/>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6A631B01-0E5D-39CF-767F-5106405D9112}"/>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3493039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B1B9A-5F2E-46C0-5463-2090C63A95AB}"/>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2A43518-B81F-C796-E32F-9DC9E86FDBA4}"/>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3305D187-C3B6-615C-DEEB-816288627F32}"/>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2916630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37906-82B8-B998-4504-99AA7A24FB0D}"/>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99470989-4203-2748-D97A-C850FE214217}"/>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89A99CD0-8E2F-C76D-E1C2-C1E666FA577D}"/>
              </a:ext>
            </a:extLst>
          </p:cNvPr>
          <p:cNvSpPr>
            <a:spLocks noGrp="1"/>
          </p:cNvSpPr>
          <p:nvPr>
            <p:ph type="body" idx="1"/>
          </p:nvPr>
        </p:nvSpPr>
        <p:spPr/>
        <p:txBody>
          <a:bodyPr/>
          <a:lstStyle/>
          <a:p>
            <a:pPr marL="0" marR="0" lvl="0" indent="0" algn="l" defTabSz="457200" eaLnBrk="1" fontAlgn="auto" latinLnBrk="0" hangingPunct="1">
              <a:lnSpc>
                <a:spcPct val="118000"/>
              </a:lnSpc>
              <a:spcBef>
                <a:spcPts val="0"/>
              </a:spcBef>
              <a:spcAft>
                <a:spcPts val="0"/>
              </a:spcAft>
              <a:buClrTx/>
              <a:buSzTx/>
              <a:buFont typeface="Wingdings" pitchFamily="2" charset="2"/>
              <a:buChar char="l"/>
              <a:tabLst/>
              <a:defRPr/>
            </a:pPr>
            <a:r>
              <a:rPr kumimoji="1" lang="zh-CN" altLang="en-US" sz="2400" dirty="0">
                <a:solidFill>
                  <a:schemeClr val="bg1">
                    <a:lumMod val="95000"/>
                  </a:schemeClr>
                </a:solidFill>
                <a:latin typeface="Alibaba PuHuiTi B" pitchFamily="18" charset="-122"/>
                <a:ea typeface="Alibaba PuHuiTi B" pitchFamily="18" charset="-122"/>
                <a:cs typeface="Alibaba PuHuiTi B" pitchFamily="18" charset="-122"/>
              </a:rPr>
              <a:t>总结：</a:t>
            </a:r>
            <a:endParaRPr lang="en-US" altLang="zh-CN" sz="2400" dirty="0">
              <a:solidFill>
                <a:schemeClr val="bg1">
                  <a:lumMod val="95000"/>
                </a:schemeClr>
              </a:solidFill>
              <a:latin typeface="Alibaba PuHuiTi B" pitchFamily="18" charset="-122"/>
              <a:ea typeface="Alibaba PuHuiTi B" pitchFamily="18" charset="-122"/>
              <a:cs typeface="Alibaba PuHuiTi B" pitchFamily="18" charset="-122"/>
            </a:endParaRPr>
          </a:p>
          <a:p>
            <a:pPr hangingPunct="1">
              <a:buFont typeface="Wingdings" pitchFamily="2" charset="2"/>
              <a:buChar char="l"/>
            </a:pPr>
            <a:r>
              <a:rPr lang="zh-CN" altLang="en-US" sz="2400" dirty="0">
                <a:solidFill>
                  <a:schemeClr val="bg1">
                    <a:lumMod val="95000"/>
                  </a:schemeClr>
                </a:solidFill>
                <a:latin typeface="Alibaba PuHuiTi B" pitchFamily="18" charset="-122"/>
                <a:ea typeface="Alibaba PuHuiTi B" pitchFamily="18" charset="-122"/>
                <a:cs typeface="Alibaba PuHuiTi B" pitchFamily="18" charset="-122"/>
              </a:rPr>
              <a:t>算子库 </a:t>
            </a:r>
            <a:r>
              <a:rPr lang="en" altLang="zh-CN" sz="2400" dirty="0">
                <a:solidFill>
                  <a:schemeClr val="bg1">
                    <a:lumMod val="95000"/>
                  </a:schemeClr>
                </a:solidFill>
                <a:latin typeface="Alibaba PuHuiTi B" pitchFamily="18" charset="-122"/>
                <a:ea typeface="Alibaba PuHuiTi B" pitchFamily="18" charset="-122"/>
                <a:cs typeface="Alibaba PuHuiTi B" pitchFamily="18" charset="-122"/>
              </a:rPr>
              <a:t>API</a:t>
            </a:r>
            <a:r>
              <a:rPr lang="zh-CN" altLang="en-US" sz="2400" dirty="0">
                <a:solidFill>
                  <a:schemeClr val="bg1">
                    <a:lumMod val="95000"/>
                  </a:schemeClr>
                </a:solidFill>
                <a:latin typeface="Alibaba PuHuiTi B" pitchFamily="18" charset="-122"/>
                <a:ea typeface="Alibaba PuHuiTi B" pitchFamily="18" charset="-122"/>
                <a:cs typeface="Alibaba PuHuiTi B" pitchFamily="18" charset="-122"/>
              </a:rPr>
              <a:t>精度完全兼容 </a:t>
            </a:r>
          </a:p>
          <a:p>
            <a:pPr hangingPunct="1">
              <a:buFont typeface="Wingdings" pitchFamily="2" charset="2"/>
              <a:buChar char="l"/>
            </a:pPr>
            <a:r>
              <a:rPr lang="zh-CN" altLang="en-US" sz="2400" dirty="0">
                <a:solidFill>
                  <a:schemeClr val="bg1">
                    <a:lumMod val="95000"/>
                  </a:schemeClr>
                </a:solidFill>
                <a:latin typeface="Alibaba PuHuiTi B" pitchFamily="18" charset="-122"/>
                <a:ea typeface="Alibaba PuHuiTi B" pitchFamily="18" charset="-122"/>
                <a:cs typeface="Alibaba PuHuiTi B" pitchFamily="18" charset="-122"/>
              </a:rPr>
              <a:t>模型层面精度完全兼容</a:t>
            </a:r>
          </a:p>
          <a:p>
            <a:pPr hangingPunct="1">
              <a:buFont typeface="Wingdings" pitchFamily="2" charset="2"/>
              <a:buChar char="l"/>
            </a:pPr>
            <a:r>
              <a:rPr lang="en" altLang="zh-CN" sz="2400" dirty="0">
                <a:solidFill>
                  <a:schemeClr val="bg1">
                    <a:lumMod val="95000"/>
                  </a:schemeClr>
                </a:solidFill>
                <a:latin typeface="Alibaba PuHuiTi B" pitchFamily="18" charset="-122"/>
                <a:ea typeface="Alibaba PuHuiTi B" pitchFamily="18" charset="-122"/>
                <a:cs typeface="Alibaba PuHuiTi B" pitchFamily="18" charset="-122"/>
              </a:rPr>
              <a:t>PTX</a:t>
            </a:r>
            <a:r>
              <a:rPr lang="zh-CN" altLang="en-US" sz="2400" dirty="0">
                <a:solidFill>
                  <a:schemeClr val="bg1">
                    <a:lumMod val="95000"/>
                  </a:schemeClr>
                </a:solidFill>
                <a:latin typeface="Alibaba PuHuiTi B" pitchFamily="18" charset="-122"/>
                <a:ea typeface="Alibaba PuHuiTi B" pitchFamily="18" charset="-122"/>
                <a:cs typeface="Alibaba PuHuiTi B" pitchFamily="18" charset="-122"/>
              </a:rPr>
              <a:t>兼容</a:t>
            </a:r>
            <a:endParaRPr lang="en-US" altLang="zh-CN" sz="2400" dirty="0">
              <a:solidFill>
                <a:schemeClr val="bg1">
                  <a:lumMod val="95000"/>
                </a:schemeClr>
              </a:solidFill>
              <a:latin typeface="Alibaba PuHuiTi B" pitchFamily="18" charset="-122"/>
              <a:ea typeface="Alibaba PuHuiTi B" pitchFamily="18" charset="-122"/>
              <a:cs typeface="Alibaba PuHuiTi B" pitchFamily="18" charset="-122"/>
            </a:endParaRPr>
          </a:p>
          <a:p>
            <a:pPr hangingPunct="1">
              <a:buFont typeface="Wingdings" pitchFamily="2" charset="2"/>
              <a:buChar char="l"/>
            </a:pPr>
            <a:endParaRPr lang="en-US" altLang="zh-CN" sz="2400" dirty="0">
              <a:solidFill>
                <a:schemeClr val="bg1">
                  <a:lumMod val="95000"/>
                </a:schemeClr>
              </a:solidFill>
              <a:latin typeface="Alibaba PuHuiTi B" pitchFamily="18" charset="-122"/>
              <a:ea typeface="Alibaba PuHuiTi B" pitchFamily="18" charset="-122"/>
              <a:cs typeface="Alibaba PuHuiTi B" pitchFamily="18" charset="-122"/>
            </a:endParaRPr>
          </a:p>
          <a:p>
            <a:pPr hangingPunct="1">
              <a:buFont typeface="Wingdings" pitchFamily="2" charset="2"/>
              <a:buChar char="l"/>
            </a:pPr>
            <a:r>
              <a:rPr lang="zh-CN" altLang="en-US" sz="2400" dirty="0">
                <a:solidFill>
                  <a:schemeClr val="bg1">
                    <a:lumMod val="95000"/>
                  </a:schemeClr>
                </a:solidFill>
                <a:latin typeface="Alibaba PuHuiTi B" pitchFamily="18" charset="-122"/>
                <a:ea typeface="Alibaba PuHuiTi B" pitchFamily="18" charset="-122"/>
                <a:cs typeface="Alibaba PuHuiTi B" pitchFamily="18" charset="-122"/>
              </a:rPr>
              <a:t>稳定性：</a:t>
            </a:r>
            <a:endParaRPr lang="en-US" altLang="zh-CN" sz="2400" dirty="0">
              <a:solidFill>
                <a:schemeClr val="bg1">
                  <a:lumMod val="95000"/>
                </a:schemeClr>
              </a:solidFill>
              <a:latin typeface="Alibaba PuHuiTi B" pitchFamily="18" charset="-122"/>
              <a:ea typeface="Alibaba PuHuiTi B" pitchFamily="18" charset="-122"/>
              <a:cs typeface="Alibaba PuHuiTi B" pitchFamily="18" charset="-122"/>
            </a:endParaRPr>
          </a:p>
          <a:p>
            <a:pPr marL="0" marR="0" lvl="0" indent="0" algn="l" defTabSz="825500" rtl="0" eaLnBrk="1" fontAlgn="auto" latinLnBrk="0" hangingPunct="1">
              <a:lnSpc>
                <a:spcPct val="100000"/>
              </a:lnSpc>
              <a:spcBef>
                <a:spcPts val="0"/>
              </a:spcBef>
              <a:spcAft>
                <a:spcPts val="0"/>
              </a:spcAft>
              <a:buClrTx/>
              <a:buSzTx/>
              <a:buFontTx/>
              <a:buNone/>
              <a:defRPr/>
            </a:pPr>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发布版本总测试时长：</a:t>
            </a:r>
            <a:endPar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endParaRPr>
          </a:p>
          <a:p>
            <a:pPr marL="571500" marR="0" lvl="0" indent="-5715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&gt; </a:t>
            </a:r>
            <a:r>
              <a:rPr lang="en-US" altLang="zh-CN" sz="2400" i="0" u="none" strike="noStrike" cap="none" spc="0" baseline="0" dirty="0">
                <a:solidFill>
                  <a:schemeClr val="accent2">
                    <a:lumMod val="60000"/>
                    <a:lumOff val="40000"/>
                  </a:schemeClr>
                </a:solidFill>
                <a:uFillTx/>
                <a:latin typeface="Arial" panose="020B0604020202020204" pitchFamily="34" charset="0"/>
                <a:ea typeface="微软雅黑" panose="020B0503020204020204" pitchFamily="34" charset="-122"/>
                <a:cs typeface="Arial" panose="020B0604020202020204" pitchFamily="34" charset="0"/>
                <a:sym typeface="Helvetica Light"/>
              </a:rPr>
              <a:t>40000</a:t>
            </a:r>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 机时</a:t>
            </a:r>
            <a:endParaRPr lang="en-US" altLang="zh-CN" sz="2400" b="0" dirty="0">
              <a:solidFill>
                <a:schemeClr val="bg1"/>
              </a:solidFill>
              <a:latin typeface="Arial" panose="020B0604020202020204" pitchFamily="34" charset="0"/>
              <a:ea typeface="微软雅黑" panose="020B0503020204020204" pitchFamily="34" charset="-122"/>
              <a:cs typeface="Arial" panose="020B0604020202020204" pitchFamily="34" charset="0"/>
              <a:sym typeface="Helvetica Light"/>
            </a:endParaRPr>
          </a:p>
          <a:p>
            <a:pPr marL="571500" marR="0" lvl="0" indent="-5715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含研发、测试、</a:t>
            </a:r>
            <a:r>
              <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AE</a:t>
            </a:r>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验证等各类场景</a:t>
            </a: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endParaRPr lang="en-US" altLang="zh-CN" sz="2400" b="0" dirty="0">
              <a:solidFill>
                <a:schemeClr val="bg1"/>
              </a:solidFill>
            </a:endParaRPr>
          </a:p>
          <a:p>
            <a:pPr algn="l"/>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底软与驱动专项压测：</a:t>
            </a:r>
            <a:endPar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zh-CN" altLang="en-US" sz="2400" b="0" dirty="0">
                <a:solidFill>
                  <a:schemeClr val="bg1"/>
                </a:solidFill>
              </a:rPr>
              <a:t>底软压测 </a:t>
            </a:r>
            <a:r>
              <a:rPr lang="en-US" altLang="zh-CN" sz="2400" b="0" dirty="0">
                <a:solidFill>
                  <a:schemeClr val="bg1"/>
                </a:solidFill>
              </a:rPr>
              <a:t>&gt;</a:t>
            </a:r>
            <a:r>
              <a:rPr lang="zh-CN" altLang="en-US" sz="2400" b="0" dirty="0">
                <a:solidFill>
                  <a:schemeClr val="bg1"/>
                </a:solidFill>
              </a:rPr>
              <a:t> </a:t>
            </a:r>
            <a:r>
              <a:rPr lang="en-US" altLang="zh-CN" sz="2400" dirty="0">
                <a:solidFill>
                  <a:srgbClr val="C00000"/>
                </a:solidFill>
              </a:rPr>
              <a:t>50000</a:t>
            </a:r>
            <a:r>
              <a:rPr lang="zh-CN" altLang="en-US" sz="2400" b="0" dirty="0">
                <a:solidFill>
                  <a:schemeClr val="bg1"/>
                </a:solidFill>
              </a:rPr>
              <a:t> 卡时</a:t>
            </a:r>
            <a:endParaRPr lang="en-US" altLang="zh-CN" sz="2400" b="0" dirty="0">
              <a:solidFill>
                <a:schemeClr val="bg1"/>
              </a:solidFill>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zh-CN" altLang="en-US" sz="2400" b="0" dirty="0">
                <a:solidFill>
                  <a:schemeClr val="bg1"/>
                </a:solidFill>
              </a:rPr>
              <a:t>驱动压测</a:t>
            </a:r>
            <a:r>
              <a:rPr lang="en-US" altLang="zh-CN" sz="2400" b="0" dirty="0">
                <a:solidFill>
                  <a:schemeClr val="bg1"/>
                </a:solidFill>
              </a:rPr>
              <a:t> &gt; </a:t>
            </a:r>
            <a:r>
              <a:rPr lang="en-US" altLang="zh-CN" sz="2400" dirty="0">
                <a:solidFill>
                  <a:srgbClr val="C00000"/>
                </a:solidFill>
              </a:rPr>
              <a:t>564</a:t>
            </a:r>
            <a:r>
              <a:rPr lang="en-US" altLang="zh-CN" sz="2400" b="0" dirty="0">
                <a:solidFill>
                  <a:srgbClr val="C00000"/>
                </a:solidFill>
              </a:rPr>
              <a:t> </a:t>
            </a:r>
            <a:r>
              <a:rPr lang="en-US" altLang="zh-CN" sz="2400" b="0" dirty="0">
                <a:solidFill>
                  <a:schemeClr val="bg1"/>
                </a:solidFill>
              </a:rPr>
              <a:t> </a:t>
            </a:r>
            <a:r>
              <a:rPr lang="zh-CN" altLang="en-US" sz="2400" b="0" dirty="0">
                <a:solidFill>
                  <a:schemeClr val="bg1"/>
                </a:solidFill>
              </a:rPr>
              <a:t>机时</a:t>
            </a:r>
            <a:endParaRPr lang="en-US" altLang="zh-CN" sz="2400" b="0" dirty="0">
              <a:solidFill>
                <a:schemeClr val="bg1"/>
              </a:solidFill>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endPar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endParaRPr>
          </a:p>
          <a:p>
            <a:pPr marL="0" marR="0" lvl="0" indent="0" algn="l" defTabSz="825500" rtl="0" eaLnBrk="1" fontAlgn="auto" latinLnBrk="0" hangingPunct="1">
              <a:lnSpc>
                <a:spcPct val="100000"/>
              </a:lnSpc>
              <a:spcBef>
                <a:spcPts val="0"/>
              </a:spcBef>
              <a:spcAft>
                <a:spcPts val="0"/>
              </a:spcAft>
              <a:buClrTx/>
              <a:buSzTx/>
              <a:buFontTx/>
              <a:buNone/>
              <a:defRPr/>
            </a:pPr>
            <a:r>
              <a:rPr lang="zh-CN" altLang="en-US"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rPr>
              <a:t>业务方模型：</a:t>
            </a:r>
            <a:endParaRPr lang="en-US" altLang="zh-CN" sz="2400" b="0" i="0" u="none" strike="noStrike" cap="none" spc="0" baseline="0" dirty="0">
              <a:solidFill>
                <a:schemeClr val="bg1"/>
              </a:solidFill>
              <a:uFillTx/>
              <a:latin typeface="Arial" panose="020B0604020202020204" pitchFamily="34" charset="0"/>
              <a:ea typeface="微软雅黑" panose="020B0503020204020204" pitchFamily="34" charset="-122"/>
              <a:cs typeface="Arial" panose="020B0604020202020204" pitchFamily="34" charset="0"/>
              <a:sym typeface="Helvetica Light"/>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zh-CN" altLang="en-US" sz="2400" b="0" dirty="0">
                <a:solidFill>
                  <a:schemeClr val="bg1"/>
                </a:solidFill>
              </a:rPr>
              <a:t>智多星模型压测 </a:t>
            </a:r>
            <a:r>
              <a:rPr lang="en-US" altLang="zh-CN" sz="2400" dirty="0">
                <a:solidFill>
                  <a:srgbClr val="7030A0"/>
                </a:solidFill>
              </a:rPr>
              <a:t>108</a:t>
            </a:r>
            <a:r>
              <a:rPr lang="zh-CN" altLang="en-US" sz="2400" b="0" dirty="0">
                <a:solidFill>
                  <a:srgbClr val="7030A0"/>
                </a:solidFill>
              </a:rPr>
              <a:t> </a:t>
            </a:r>
            <a:r>
              <a:rPr lang="zh-CN" altLang="en-US" sz="2400" b="0" dirty="0">
                <a:solidFill>
                  <a:schemeClr val="bg1"/>
                </a:solidFill>
              </a:rPr>
              <a:t>个</a:t>
            </a:r>
            <a:endParaRPr lang="en-US" altLang="zh-CN" sz="2400" b="0" dirty="0">
              <a:solidFill>
                <a:schemeClr val="bg1"/>
              </a:solidFill>
            </a:endParaRPr>
          </a:p>
          <a:p>
            <a:pPr marL="571500" indent="-571500" algn="l" defTabSz="825500" hangingPunct="1">
              <a:buFont typeface="Arial" panose="020B0604020202020204" pitchFamily="34" charset="0"/>
              <a:buChar char="•"/>
              <a:defRPr/>
            </a:pPr>
            <a:r>
              <a:rPr lang="en-US" altLang="zh-CN" sz="2400" b="0" dirty="0">
                <a:solidFill>
                  <a:schemeClr val="bg1"/>
                </a:solidFill>
              </a:rPr>
              <a:t>ECS</a:t>
            </a:r>
            <a:r>
              <a:rPr lang="zh-CN" altLang="en-US" sz="2400" b="0" dirty="0">
                <a:solidFill>
                  <a:schemeClr val="bg1"/>
                </a:solidFill>
              </a:rPr>
              <a:t> 长稳精度模型压测 </a:t>
            </a:r>
            <a:r>
              <a:rPr lang="en-US" altLang="zh-CN" sz="2400" dirty="0">
                <a:solidFill>
                  <a:srgbClr val="7030A0"/>
                </a:solidFill>
              </a:rPr>
              <a:t>81</a:t>
            </a:r>
            <a:r>
              <a:rPr lang="zh-CN" altLang="en-US" sz="2400" b="0" dirty="0">
                <a:solidFill>
                  <a:schemeClr val="bg1"/>
                </a:solidFill>
              </a:rPr>
              <a:t>个</a:t>
            </a:r>
            <a:endParaRPr lang="en-US" altLang="zh-CN" sz="2400" b="0" dirty="0">
              <a:solidFill>
                <a:schemeClr val="bg1"/>
              </a:solidFill>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r>
              <a:rPr lang="zh-CN" altLang="en-US" sz="2400" b="0" dirty="0">
                <a:solidFill>
                  <a:schemeClr val="bg1"/>
                </a:solidFill>
              </a:rPr>
              <a:t>其他模型测试共计 </a:t>
            </a:r>
            <a:r>
              <a:rPr lang="en-US" altLang="zh-CN" sz="2400" dirty="0">
                <a:solidFill>
                  <a:srgbClr val="7030A0"/>
                </a:solidFill>
              </a:rPr>
              <a:t>1791</a:t>
            </a:r>
            <a:r>
              <a:rPr lang="zh-CN" altLang="en-US" sz="2400" b="0" dirty="0">
                <a:solidFill>
                  <a:schemeClr val="bg1"/>
                </a:solidFill>
              </a:rPr>
              <a:t>个</a:t>
            </a:r>
            <a:endParaRPr lang="en-US" altLang="zh-CN" sz="2400" b="0" dirty="0">
              <a:solidFill>
                <a:schemeClr val="bg1"/>
              </a:solidFill>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endParaRPr lang="en-US" altLang="zh-CN" sz="2400" b="0" dirty="0">
              <a:solidFill>
                <a:schemeClr val="bg1"/>
              </a:solidFill>
            </a:endParaRPr>
          </a:p>
          <a:p>
            <a:pPr marL="457200" marR="0" lvl="0" indent="-457200" algn="l" defTabSz="825500" rtl="0" eaLnBrk="1" fontAlgn="auto" latinLnBrk="0" hangingPunct="1">
              <a:lnSpc>
                <a:spcPct val="100000"/>
              </a:lnSpc>
              <a:spcBef>
                <a:spcPts val="0"/>
              </a:spcBef>
              <a:spcAft>
                <a:spcPts val="0"/>
              </a:spcAft>
              <a:buClrTx/>
              <a:buSzTx/>
              <a:buFont typeface="Arial" panose="020B0604020202020204" pitchFamily="34" charset="0"/>
              <a:buChar char="•"/>
              <a:defRPr/>
            </a:pPr>
            <a:endParaRPr lang="zh-CN" altLang="en-US" sz="2400" b="0" dirty="0">
              <a:solidFill>
                <a:schemeClr val="bg1"/>
              </a:solidFill>
            </a:endParaRPr>
          </a:p>
          <a:p>
            <a:pPr hangingPunct="1">
              <a:buFont typeface="Wingdings" pitchFamily="2" charset="2"/>
              <a:buChar char="l"/>
            </a:pPr>
            <a:endParaRPr lang="en-US" altLang="zh-CN" sz="2400" dirty="0">
              <a:solidFill>
                <a:schemeClr val="bg1">
                  <a:lumMod val="95000"/>
                </a:schemeClr>
              </a:solidFill>
              <a:latin typeface="Alibaba PuHuiTi B" pitchFamily="18" charset="-122"/>
              <a:ea typeface="Alibaba PuHuiTi B" pitchFamily="18" charset="-122"/>
              <a:cs typeface="Alibaba PuHuiTi B" pitchFamily="18" charset="-122"/>
            </a:endParaRPr>
          </a:p>
          <a:p>
            <a:endParaRPr lang="zh-CN" altLang="en-US" dirty="0"/>
          </a:p>
        </p:txBody>
      </p:sp>
    </p:spTree>
    <p:extLst>
      <p:ext uri="{BB962C8B-B14F-4D97-AF65-F5344CB8AC3E}">
        <p14:creationId xmlns:p14="http://schemas.microsoft.com/office/powerpoint/2010/main" val="4155037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78A06-961C-E736-91B2-78C6BC2E659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9F5B78D-0B17-E4D5-159A-F3840AC96A90}"/>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2805F2F6-48BC-F7F9-678F-0499EC7732DF}"/>
              </a:ext>
            </a:extLst>
          </p:cNvPr>
          <p:cNvSpPr>
            <a:spLocks noGrp="1"/>
          </p:cNvSpPr>
          <p:nvPr>
            <p:ph type="body" idx="1"/>
          </p:nvPr>
        </p:nvSpPr>
        <p:spPr/>
        <p:txBody>
          <a:bodyPr/>
          <a:lstStyle/>
          <a:p>
            <a:pPr marL="342900" marR="0" indent="-342900" algn="l">
              <a:lnSpc>
                <a:spcPct val="150000"/>
              </a:lnSpc>
              <a:spcBef>
                <a:spcPts val="0"/>
              </a:spcBef>
              <a:spcAft>
                <a:spcPts val="0"/>
              </a:spcAft>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根因：</a:t>
            </a:r>
            <a:endParaRPr lang="en-US" altLang="zh-CN" sz="2400" b="0" dirty="0">
              <a:solidFill>
                <a:schemeClr val="tx1"/>
              </a:solidFill>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为什么会有精度问题：</a:t>
            </a:r>
            <a:r>
              <a:rPr lang="en-US" altLang="zh-CN" sz="2400" b="0" dirty="0">
                <a:solidFill>
                  <a:schemeClr val="tx1"/>
                </a:solidFill>
                <a:latin typeface="微软雅黑" panose="020B0503020204020204" pitchFamily="34" charset="-122"/>
                <a:ea typeface="微软雅黑" panose="020B0503020204020204" pitchFamily="34" charset="-122"/>
              </a:rPr>
              <a:t>HW</a:t>
            </a:r>
            <a:r>
              <a:rPr lang="zh-CN" altLang="en-US" sz="2400" b="0" dirty="0">
                <a:solidFill>
                  <a:schemeClr val="tx1"/>
                </a:solidFill>
                <a:latin typeface="微软雅黑" panose="020B0503020204020204" pitchFamily="34" charset="-122"/>
                <a:ea typeface="微软雅黑" panose="020B0503020204020204" pitchFamily="34" charset="-122"/>
              </a:rPr>
              <a:t> </a:t>
            </a:r>
            <a:r>
              <a:rPr lang="en-US" altLang="zh-CN" sz="2400" b="0" dirty="0">
                <a:solidFill>
                  <a:schemeClr val="tx1"/>
                </a:solidFill>
                <a:latin typeface="微软雅黑" panose="020B0503020204020204" pitchFamily="34" charset="-122"/>
                <a:ea typeface="微软雅黑" panose="020B0503020204020204" pitchFamily="34" charset="-122"/>
              </a:rPr>
              <a:t>Bugs</a:t>
            </a:r>
            <a:r>
              <a:rPr lang="zh-CN" altLang="en-US" sz="2400" b="0" dirty="0">
                <a:solidFill>
                  <a:schemeClr val="tx1"/>
                </a:solidFill>
                <a:latin typeface="微软雅黑" panose="020B0503020204020204" pitchFamily="34" charset="-122"/>
                <a:ea typeface="微软雅黑" panose="020B0503020204020204" pitchFamily="34" charset="-122"/>
              </a:rPr>
              <a:t>、编译器问题、闭源算子库实现、其他软件 </a:t>
            </a:r>
            <a:r>
              <a:rPr lang="en-US" altLang="zh-CN" sz="2400" b="0" dirty="0">
                <a:solidFill>
                  <a:schemeClr val="tx1"/>
                </a:solidFill>
                <a:latin typeface="微软雅黑" panose="020B0503020204020204" pitchFamily="34" charset="-122"/>
                <a:ea typeface="微软雅黑" panose="020B0503020204020204" pitchFamily="34" charset="-122"/>
              </a:rPr>
              <a:t>bugs</a:t>
            </a:r>
            <a:r>
              <a:rPr lang="zh-CN" altLang="en-US" sz="2400" b="0" dirty="0">
                <a:solidFill>
                  <a:schemeClr val="tx1"/>
                </a:solidFill>
                <a:latin typeface="微软雅黑" panose="020B0503020204020204" pitchFamily="34" charset="-122"/>
                <a:ea typeface="微软雅黑" panose="020B0503020204020204" pitchFamily="34" charset="-122"/>
              </a:rPr>
              <a:t>。</a:t>
            </a:r>
            <a:endParaRPr lang="en-US" altLang="zh-CN" sz="2400" b="0" dirty="0">
              <a:solidFill>
                <a:schemeClr val="tx1"/>
              </a:solidFill>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en-US" altLang="zh-CN" sz="2400" b="0" dirty="0">
                <a:solidFill>
                  <a:schemeClr val="tx1"/>
                </a:solidFill>
                <a:effectLst/>
                <a:latin typeface="微软雅黑" panose="020B0503020204020204" pitchFamily="34" charset="-122"/>
                <a:ea typeface="微软雅黑" panose="020B0503020204020204" pitchFamily="34" charset="-122"/>
              </a:rPr>
              <a:t>LLM</a:t>
            </a:r>
            <a:r>
              <a:rPr lang="zh-CN" altLang="en-US" sz="2400" b="0" dirty="0">
                <a:solidFill>
                  <a:schemeClr val="tx1"/>
                </a:solidFill>
                <a:effectLst/>
                <a:latin typeface="微软雅黑" panose="020B0503020204020204" pitchFamily="34" charset="-122"/>
                <a:ea typeface="微软雅黑" panose="020B0503020204020204" pitchFamily="34" charset="-122"/>
              </a:rPr>
              <a:t> 大模型算子数量巨大，若出现误差传导，导致训练很长时间后的精度 </a:t>
            </a:r>
            <a:r>
              <a:rPr lang="en-US" altLang="zh-CN" sz="2400" b="0" dirty="0">
                <a:solidFill>
                  <a:schemeClr val="tx1"/>
                </a:solidFill>
                <a:effectLst/>
                <a:latin typeface="微软雅黑" panose="020B0503020204020204" pitchFamily="34" charset="-122"/>
                <a:ea typeface="微软雅黑" panose="020B0503020204020204" pitchFamily="34" charset="-122"/>
              </a:rPr>
              <a:t>Issue</a:t>
            </a:r>
            <a:r>
              <a:rPr lang="zh-CN" altLang="en-US" sz="2400" b="0" dirty="0">
                <a:solidFill>
                  <a:schemeClr val="tx1"/>
                </a:solidFill>
                <a:effectLst/>
                <a:latin typeface="微软雅黑" panose="020B0503020204020204" pitchFamily="34" charset="-122"/>
                <a:ea typeface="微软雅黑" panose="020B0503020204020204" pitchFamily="34" charset="-122"/>
              </a:rPr>
              <a:t>（</a:t>
            </a:r>
            <a:r>
              <a:rPr lang="zh-CN" altLang="en-US" sz="2400" b="0" dirty="0">
                <a:solidFill>
                  <a:srgbClr val="FF0000"/>
                </a:solidFill>
                <a:effectLst/>
                <a:latin typeface="微软雅黑" panose="020B0503020204020204" pitchFamily="34" charset="-122"/>
                <a:ea typeface="微软雅黑" panose="020B0503020204020204" pitchFamily="34" charset="-122"/>
              </a:rPr>
              <a:t>灾难性</a:t>
            </a:r>
            <a:r>
              <a:rPr lang="zh-CN" altLang="en-US" sz="2400" b="0" dirty="0">
                <a:solidFill>
                  <a:schemeClr val="tx1"/>
                </a:solidFill>
                <a:effectLst/>
                <a:latin typeface="微软雅黑" panose="020B0503020204020204" pitchFamily="34" charset="-122"/>
                <a:ea typeface="微软雅黑" panose="020B0503020204020204" pitchFamily="34" charset="-122"/>
              </a:rPr>
              <a:t>）。</a:t>
            </a: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精度问题排查一般比较复杂、困难。</a:t>
            </a:r>
            <a:endParaRPr lang="en-US" altLang="zh-CN" sz="2400" b="0" dirty="0">
              <a:solidFill>
                <a:schemeClr val="tx1"/>
              </a:solidFill>
              <a:latin typeface="微软雅黑" panose="020B0503020204020204" pitchFamily="34" charset="-122"/>
              <a:ea typeface="微软雅黑" panose="020B0503020204020204" pitchFamily="34" charset="-122"/>
            </a:endParaRPr>
          </a:p>
          <a:p>
            <a:r>
              <a:rPr lang="zh-CN" altLang="en-US" sz="2800" b="1" dirty="0">
                <a:solidFill>
                  <a:schemeClr val="tx1">
                    <a:lumMod val="95000"/>
                    <a:lumOff val="5000"/>
                  </a:schemeClr>
                </a:solidFill>
                <a:latin typeface="Alibaba PuHuiTi R" pitchFamily="18" charset="-122"/>
                <a:ea typeface="Alibaba PuHuiTi R" pitchFamily="18" charset="-122"/>
                <a:cs typeface="Alibaba PuHuiTi R" pitchFamily="18" charset="-122"/>
              </a:rPr>
              <a:t>难点：</a:t>
            </a:r>
            <a:endParaRPr lang="en-US" altLang="zh-CN" sz="28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buFont typeface="Wingdings" pitchFamily="2" charset="2"/>
              <a:buChar char="l"/>
            </a:pPr>
            <a:r>
              <a:rPr lang="zh-CN" altLang="en-US" sz="2400" dirty="0">
                <a:solidFill>
                  <a:schemeClr val="tx1">
                    <a:lumMod val="95000"/>
                    <a:lumOff val="5000"/>
                  </a:schemeClr>
                </a:solidFill>
                <a:latin typeface="Alibaba PuHuiTi R" pitchFamily="18" charset="-122"/>
                <a:ea typeface="Alibaba PuHuiTi R" pitchFamily="18" charset="-122"/>
                <a:cs typeface="Alibaba PuHuiTi R" pitchFamily="18" charset="-122"/>
              </a:rPr>
              <a:t>入口多：</a:t>
            </a:r>
            <a:r>
              <a:rPr lang="zh-CN" altLang="en-US" sz="3600" dirty="0"/>
              <a:t>用户看到的精度问题只是结果，大模型包含</a:t>
            </a:r>
            <a:r>
              <a:rPr lang="zh-CN" altLang="en-US" sz="3600" dirty="0">
                <a:solidFill>
                  <a:srgbClr val="FF0000"/>
                </a:solidFill>
              </a:rPr>
              <a:t>数以万计</a:t>
            </a:r>
            <a:r>
              <a:rPr lang="zh-CN" altLang="en-US" sz="3600" dirty="0"/>
              <a:t>的</a:t>
            </a:r>
            <a:r>
              <a:rPr lang="en-US" altLang="zh-CN" sz="3600" dirty="0"/>
              <a:t>OP</a:t>
            </a:r>
            <a:r>
              <a:rPr lang="zh-CN" altLang="en-US" sz="3600" dirty="0"/>
              <a:t>算子，要找出其中导致最终精度问题的某几个</a:t>
            </a:r>
            <a:r>
              <a:rPr lang="en-US" altLang="zh-CN" sz="3600" dirty="0"/>
              <a:t>OP</a:t>
            </a:r>
            <a:r>
              <a:rPr lang="zh-CN" altLang="en-US" sz="3600" dirty="0"/>
              <a:t>算子好比大海捞针</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buFont typeface="Wingdings" pitchFamily="2" charset="2"/>
              <a:buChar char="l"/>
            </a:pPr>
            <a:r>
              <a:rPr lang="zh-CN" altLang="en-US" sz="2400" dirty="0">
                <a:solidFill>
                  <a:schemeClr val="tx1">
                    <a:lumMod val="95000"/>
                    <a:lumOff val="5000"/>
                  </a:schemeClr>
                </a:solidFill>
                <a:latin typeface="Alibaba PuHuiTi R" pitchFamily="18" charset="-122"/>
                <a:ea typeface="Alibaba PuHuiTi R" pitchFamily="18" charset="-122"/>
                <a:cs typeface="Alibaba PuHuiTi R" pitchFamily="18" charset="-122"/>
              </a:rPr>
              <a:t>成本高：</a:t>
            </a:r>
            <a:r>
              <a:rPr lang="zh-CN" altLang="en-US" sz="2400" b="0" dirty="0">
                <a:solidFill>
                  <a:schemeClr val="tx1"/>
                </a:solidFill>
                <a:latin typeface="微软雅黑" panose="020B0503020204020204" pitchFamily="34" charset="-122"/>
                <a:ea typeface="微软雅黑" panose="020B0503020204020204" pitchFamily="34" charset="-122"/>
              </a:rPr>
              <a:t>大模型训练以</a:t>
            </a:r>
            <a:r>
              <a:rPr lang="zh-CN" altLang="en-US" sz="2400" b="0" dirty="0">
                <a:solidFill>
                  <a:srgbClr val="FF0000"/>
                </a:solidFill>
                <a:latin typeface="微软雅黑" panose="020B0503020204020204" pitchFamily="34" charset="-122"/>
                <a:ea typeface="微软雅黑" panose="020B0503020204020204" pitchFamily="34" charset="-122"/>
              </a:rPr>
              <a:t>周</a:t>
            </a:r>
            <a:r>
              <a:rPr lang="en-US" altLang="zh-CN" sz="2400" b="0" dirty="0">
                <a:solidFill>
                  <a:srgbClr val="FF0000"/>
                </a:solidFill>
                <a:latin typeface="微软雅黑" panose="020B0503020204020204" pitchFamily="34" charset="-122"/>
                <a:ea typeface="微软雅黑" panose="020B0503020204020204" pitchFamily="34" charset="-122"/>
              </a:rPr>
              <a:t>/</a:t>
            </a:r>
            <a:r>
              <a:rPr lang="zh-CN" altLang="en-US" sz="2400" b="0" dirty="0">
                <a:solidFill>
                  <a:srgbClr val="FF0000"/>
                </a:solidFill>
                <a:latin typeface="微软雅黑" panose="020B0503020204020204" pitchFamily="34" charset="-122"/>
                <a:ea typeface="微软雅黑" panose="020B0503020204020204" pitchFamily="34" charset="-122"/>
              </a:rPr>
              <a:t>月</a:t>
            </a:r>
            <a:r>
              <a:rPr lang="zh-CN" altLang="en-US" sz="2400" b="0" dirty="0">
                <a:solidFill>
                  <a:schemeClr val="tx1"/>
                </a:solidFill>
                <a:latin typeface="微软雅黑" panose="020B0503020204020204" pitchFamily="34" charset="-122"/>
                <a:ea typeface="微软雅黑" panose="020B0503020204020204" pitchFamily="34" charset="-122"/>
              </a:rPr>
              <a:t>为单位计时，复现一次问题的时间和硬件资源成本极高</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buFont typeface="Wingdings" pitchFamily="2" charset="2"/>
              <a:buChar char="l"/>
            </a:pPr>
            <a:r>
              <a:rPr lang="zh-CN" altLang="en-US" sz="2400" dirty="0">
                <a:solidFill>
                  <a:schemeClr val="tx1">
                    <a:lumMod val="95000"/>
                    <a:lumOff val="5000"/>
                  </a:schemeClr>
                </a:solidFill>
                <a:latin typeface="Alibaba PuHuiTi R" pitchFamily="18" charset="-122"/>
                <a:ea typeface="Alibaba PuHuiTi R" pitchFamily="18" charset="-122"/>
                <a:cs typeface="Alibaba PuHuiTi R" pitchFamily="18" charset="-122"/>
              </a:rPr>
              <a:t>规模大</a:t>
            </a:r>
            <a:r>
              <a:rPr lang="zh-CN" altLang="en-US" sz="2400" b="0" dirty="0">
                <a:solidFill>
                  <a:schemeClr val="tx1">
                    <a:lumMod val="95000"/>
                    <a:lumOff val="5000"/>
                  </a:schemeClr>
                </a:solidFill>
                <a:latin typeface="Alibaba PuHuiTi R" pitchFamily="18" charset="-122"/>
                <a:ea typeface="Alibaba PuHuiTi R" pitchFamily="18" charset="-122"/>
                <a:cs typeface="Alibaba PuHuiTi R" pitchFamily="18" charset="-122"/>
              </a:rPr>
              <a:t>：</a:t>
            </a:r>
            <a:r>
              <a:rPr lang="zh-CN" altLang="en-US" sz="2400" b="0" dirty="0">
                <a:solidFill>
                  <a:schemeClr val="tx1"/>
                </a:solidFill>
                <a:latin typeface="微软雅黑" panose="020B0503020204020204" pitchFamily="34" charset="-122"/>
                <a:ea typeface="微软雅黑" panose="020B0503020204020204" pitchFamily="34" charset="-122"/>
              </a:rPr>
              <a:t>大模型集群以</a:t>
            </a:r>
            <a:r>
              <a:rPr lang="zh-CN" altLang="en-US" sz="2400" b="0" dirty="0">
                <a:solidFill>
                  <a:srgbClr val="FF0000"/>
                </a:solidFill>
                <a:latin typeface="微软雅黑" panose="020B0503020204020204" pitchFamily="34" charset="-122"/>
                <a:ea typeface="微软雅黑" panose="020B0503020204020204" pitchFamily="34" charset="-122"/>
              </a:rPr>
              <a:t>千卡</a:t>
            </a:r>
            <a:r>
              <a:rPr lang="en-US" altLang="zh-CN" sz="2400" b="0" dirty="0">
                <a:solidFill>
                  <a:srgbClr val="FF0000"/>
                </a:solidFill>
                <a:latin typeface="微软雅黑" panose="020B0503020204020204" pitchFamily="34" charset="-122"/>
                <a:ea typeface="微软雅黑" panose="020B0503020204020204" pitchFamily="34" charset="-122"/>
              </a:rPr>
              <a:t>/</a:t>
            </a:r>
            <a:r>
              <a:rPr lang="zh-CN" altLang="en-US" sz="2400" b="0" dirty="0">
                <a:solidFill>
                  <a:srgbClr val="FF0000"/>
                </a:solidFill>
                <a:latin typeface="微软雅黑" panose="020B0503020204020204" pitchFamily="34" charset="-122"/>
                <a:ea typeface="微软雅黑" panose="020B0503020204020204" pitchFamily="34" charset="-122"/>
              </a:rPr>
              <a:t>万卡</a:t>
            </a:r>
            <a:r>
              <a:rPr lang="zh-CN" altLang="en-US" sz="2400" b="0" dirty="0">
                <a:solidFill>
                  <a:schemeClr val="tx1"/>
                </a:solidFill>
                <a:latin typeface="微软雅黑" panose="020B0503020204020204" pitchFamily="34" charset="-122"/>
                <a:ea typeface="微软雅黑" panose="020B0503020204020204" pitchFamily="34" charset="-122"/>
              </a:rPr>
              <a:t>为规模，定位精度问题需要排查的主机和卡数规模非常庞大</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342900" marR="0" indent="-342900" algn="l">
              <a:lnSpc>
                <a:spcPct val="150000"/>
              </a:lnSpc>
              <a:spcBef>
                <a:spcPts val="0"/>
              </a:spcBef>
              <a:spcAft>
                <a:spcPts val="0"/>
              </a:spcAft>
              <a:buFont typeface="Arial" panose="020B0604020202020204" pitchFamily="34" charset="0"/>
              <a:buChar char="•"/>
            </a:pP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zh-CN" altLang="en-US" sz="2400" b="0" dirty="0">
                <a:solidFill>
                  <a:schemeClr val="tx1"/>
                </a:solidFill>
                <a:effectLst/>
                <a:latin typeface="微软雅黑" panose="020B0503020204020204" pitchFamily="34" charset="-122"/>
                <a:ea typeface="微软雅黑" panose="020B0503020204020204" pitchFamily="34" charset="-122"/>
              </a:rPr>
              <a:t>解决方法：</a:t>
            </a: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en-US" altLang="zh-CN" sz="2400" b="0" dirty="0">
                <a:solidFill>
                  <a:schemeClr val="tx1"/>
                </a:solidFill>
                <a:effectLst/>
                <a:latin typeface="微软雅黑" panose="020B0503020204020204" pitchFamily="34" charset="-122"/>
                <a:ea typeface="微软雅黑" panose="020B0503020204020204" pitchFamily="34" charset="-122"/>
              </a:rPr>
              <a:t>1</a:t>
            </a:r>
            <a:r>
              <a:rPr lang="zh-CN" altLang="en-US" sz="2400" b="0" dirty="0">
                <a:solidFill>
                  <a:schemeClr val="tx1"/>
                </a:solidFill>
                <a:effectLst/>
                <a:latin typeface="微软雅黑" panose="020B0503020204020204" pitchFamily="34" charset="-122"/>
                <a:ea typeface="微软雅黑" panose="020B0503020204020204" pitchFamily="34" charset="-122"/>
              </a:rPr>
              <a:t>）</a:t>
            </a:r>
            <a:r>
              <a:rPr lang="zh-CN" altLang="en-US" sz="2400" b="1" dirty="0">
                <a:solidFill>
                  <a:schemeClr val="tx1"/>
                </a:solidFill>
                <a:latin typeface="微软雅黑" panose="020B0503020204020204" pitchFamily="34" charset="-122"/>
                <a:ea typeface="微软雅黑" panose="020B0503020204020204" pitchFamily="34" charset="-122"/>
              </a:rPr>
              <a:t>分而治之</a:t>
            </a:r>
            <a:r>
              <a:rPr lang="zh-CN" altLang="en-US" sz="2400" dirty="0">
                <a:solidFill>
                  <a:schemeClr val="tx1"/>
                </a:solidFill>
                <a:latin typeface="微软雅黑" panose="020B0503020204020204" pitchFamily="34" charset="-122"/>
                <a:ea typeface="微软雅黑" panose="020B0503020204020204" pitchFamily="34" charset="-122"/>
              </a:rPr>
              <a:t>：</a:t>
            </a:r>
            <a:endParaRPr lang="en-US" altLang="zh-CN" sz="2400" dirty="0">
              <a:solidFill>
                <a:schemeClr val="tx1"/>
              </a:solidFill>
              <a:latin typeface="微软雅黑" panose="020B0503020204020204" pitchFamily="34" charset="-122"/>
              <a:ea typeface="微软雅黑" panose="020B0503020204020204" pitchFamily="34" charset="-122"/>
            </a:endParaRPr>
          </a:p>
          <a:p>
            <a:pPr marL="342900" indent="-342900" algn="l">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自动生成大模型中所有</a:t>
            </a:r>
            <a:r>
              <a:rPr lang="en-US" altLang="zh-CN" sz="2400" b="0" dirty="0">
                <a:solidFill>
                  <a:schemeClr val="tx1"/>
                </a:solidFill>
                <a:latin typeface="微软雅黑" panose="020B0503020204020204" pitchFamily="34" charset="-122"/>
                <a:ea typeface="微软雅黑" panose="020B0503020204020204" pitchFamily="34" charset="-122"/>
              </a:rPr>
              <a:t>OP</a:t>
            </a:r>
            <a:r>
              <a:rPr lang="zh-CN" altLang="en-US" sz="2400" b="0" dirty="0">
                <a:solidFill>
                  <a:schemeClr val="tx1"/>
                </a:solidFill>
                <a:latin typeface="微软雅黑" panose="020B0503020204020204" pitchFamily="34" charset="-122"/>
                <a:ea typeface="微软雅黑" panose="020B0503020204020204" pitchFamily="34" charset="-122"/>
              </a:rPr>
              <a:t>的精度测试</a:t>
            </a:r>
            <a:r>
              <a:rPr lang="en-US" altLang="zh-CN" sz="2400" b="0" dirty="0">
                <a:solidFill>
                  <a:schemeClr val="tx1"/>
                </a:solidFill>
                <a:latin typeface="微软雅黑" panose="020B0503020204020204" pitchFamily="34" charset="-122"/>
                <a:ea typeface="微软雅黑" panose="020B0503020204020204" pitchFamily="34" charset="-122"/>
              </a:rPr>
              <a:t>UT</a:t>
            </a:r>
          </a:p>
          <a:p>
            <a:pPr marL="342900" indent="-342900" algn="l">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并行执行</a:t>
            </a:r>
            <a:r>
              <a:rPr lang="en-US" altLang="zh-CN" sz="2400" b="0" dirty="0">
                <a:solidFill>
                  <a:schemeClr val="tx1"/>
                </a:solidFill>
                <a:latin typeface="微软雅黑" panose="020B0503020204020204" pitchFamily="34" charset="-122"/>
                <a:ea typeface="微软雅黑" panose="020B0503020204020204" pitchFamily="34" charset="-122"/>
              </a:rPr>
              <a:t>UT</a:t>
            </a:r>
            <a:r>
              <a:rPr lang="zh-CN" altLang="en-US" sz="2400" b="0" dirty="0">
                <a:solidFill>
                  <a:schemeClr val="tx1"/>
                </a:solidFill>
                <a:latin typeface="微软雅黑" panose="020B0503020204020204" pitchFamily="34" charset="-122"/>
                <a:ea typeface="微软雅黑" panose="020B0503020204020204" pitchFamily="34" charset="-122"/>
              </a:rPr>
              <a:t>对比</a:t>
            </a:r>
            <a:r>
              <a:rPr lang="en-US" altLang="zh-CN" sz="2400" b="0" dirty="0">
                <a:solidFill>
                  <a:schemeClr val="tx1"/>
                </a:solidFill>
                <a:latin typeface="微软雅黑" panose="020B0503020204020204" pitchFamily="34" charset="-122"/>
                <a:ea typeface="微软雅黑" panose="020B0503020204020204" pitchFamily="34" charset="-122"/>
              </a:rPr>
              <a:t>GPU</a:t>
            </a:r>
            <a:r>
              <a:rPr lang="zh-CN" altLang="en-US" sz="2400" b="0" dirty="0">
                <a:solidFill>
                  <a:schemeClr val="tx1"/>
                </a:solidFill>
                <a:latin typeface="微软雅黑" panose="020B0503020204020204" pitchFamily="34" charset="-122"/>
                <a:ea typeface="微软雅黑" panose="020B0503020204020204" pitchFamily="34" charset="-122"/>
              </a:rPr>
              <a:t>精度，定位精度问题</a:t>
            </a:r>
            <a:r>
              <a:rPr lang="en-US" altLang="zh-CN" sz="2400" b="0" dirty="0">
                <a:solidFill>
                  <a:schemeClr val="tx1"/>
                </a:solidFill>
                <a:latin typeface="微软雅黑" panose="020B0503020204020204" pitchFamily="34" charset="-122"/>
                <a:ea typeface="微软雅黑" panose="020B0503020204020204" pitchFamily="34" charset="-122"/>
              </a:rPr>
              <a:t>OP</a:t>
            </a:r>
          </a:p>
          <a:p>
            <a:pPr marL="342900" indent="-342900" algn="l">
              <a:buFont typeface="Arial" panose="020B0604020202020204" pitchFamily="34" charset="0"/>
              <a:buChar char="•"/>
            </a:pPr>
            <a:r>
              <a:rPr lang="zh-CN" altLang="en-US" sz="2400" b="0" dirty="0">
                <a:solidFill>
                  <a:schemeClr val="tx1"/>
                </a:solidFill>
                <a:latin typeface="微软雅黑" panose="020B0503020204020204" pitchFamily="34" charset="-122"/>
                <a:ea typeface="微软雅黑" panose="020B0503020204020204" pitchFamily="34" charset="-122"/>
              </a:rPr>
              <a:t>适用场景：适用于</a:t>
            </a:r>
            <a:r>
              <a:rPr lang="en-US" altLang="zh-CN" sz="2400" b="0" dirty="0">
                <a:solidFill>
                  <a:schemeClr val="tx1"/>
                </a:solidFill>
                <a:latin typeface="微软雅黑" panose="020B0503020204020204" pitchFamily="34" charset="-122"/>
                <a:ea typeface="微软雅黑" panose="020B0503020204020204" pitchFamily="34" charset="-122"/>
              </a:rPr>
              <a:t>OP</a:t>
            </a:r>
            <a:r>
              <a:rPr lang="zh-CN" altLang="en-US" sz="2400" b="0" dirty="0">
                <a:solidFill>
                  <a:schemeClr val="tx1"/>
                </a:solidFill>
                <a:latin typeface="微软雅黑" panose="020B0503020204020204" pitchFamily="34" charset="-122"/>
                <a:ea typeface="微软雅黑" panose="020B0503020204020204" pitchFamily="34" charset="-122"/>
              </a:rPr>
              <a:t>计算结果存在明显误差的问题场景</a:t>
            </a:r>
            <a:endParaRPr lang="en-US" altLang="zh-CN" sz="2400" b="0" dirty="0">
              <a:solidFill>
                <a:schemeClr val="tx1"/>
              </a:solidFill>
              <a:latin typeface="微软雅黑" panose="020B0503020204020204" pitchFamily="34" charset="-122"/>
              <a:ea typeface="微软雅黑" panose="020B0503020204020204" pitchFamily="34" charset="-122"/>
            </a:endParaRPr>
          </a:p>
          <a:p>
            <a:pPr marL="342900" marR="0" lvl="0" indent="-342900" algn="l" defTabSz="457200" eaLnBrk="1" fontAlgn="auto" latinLnBrk="0" hangingPunct="1">
              <a:lnSpc>
                <a:spcPct val="150000"/>
              </a:lnSpc>
              <a:spcBef>
                <a:spcPts val="0"/>
              </a:spcBef>
              <a:spcAft>
                <a:spcPts val="0"/>
              </a:spcAft>
              <a:buClrTx/>
              <a:buSzTx/>
              <a:buFont typeface="Arial" panose="020B0604020202020204" pitchFamily="34" charset="0"/>
              <a:buChar char="•"/>
              <a:tabLst/>
              <a:defRPr/>
            </a:pPr>
            <a:endParaRPr lang="en-US" altLang="zh-CN" sz="2400" dirty="0">
              <a:solidFill>
                <a:schemeClr val="tx1"/>
              </a:solidFill>
              <a:latin typeface="微软雅黑" panose="020B0503020204020204" pitchFamily="34" charset="-122"/>
              <a:ea typeface="微软雅黑" panose="020B0503020204020204" pitchFamily="34" charset="-122"/>
            </a:endParaRPr>
          </a:p>
          <a:p>
            <a:pPr marL="342900" marR="0" lvl="0" indent="-342900" algn="l" defTabSz="45720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altLang="zh-CN" sz="2400" b="1" dirty="0">
                <a:solidFill>
                  <a:schemeClr val="tx1"/>
                </a:solidFill>
                <a:latin typeface="微软雅黑" panose="020B0503020204020204" pitchFamily="34" charset="-122"/>
                <a:ea typeface="微软雅黑" panose="020B0503020204020204" pitchFamily="34" charset="-122"/>
              </a:rPr>
              <a:t>2</a:t>
            </a:r>
            <a:r>
              <a:rPr lang="zh-CN" altLang="en-US" sz="2400" b="1" dirty="0">
                <a:solidFill>
                  <a:schemeClr val="tx1"/>
                </a:solidFill>
                <a:latin typeface="微软雅黑" panose="020B0503020204020204" pitchFamily="34" charset="-122"/>
                <a:ea typeface="微软雅黑" panose="020B0503020204020204" pitchFamily="34" charset="-122"/>
              </a:rPr>
              <a:t>）迭代替换</a:t>
            </a:r>
            <a:endParaRPr lang="en-US" altLang="zh-CN" sz="2400" b="1" dirty="0">
              <a:solidFill>
                <a:schemeClr val="tx1"/>
              </a:solidFill>
              <a:latin typeface="微软雅黑" panose="020B0503020204020204" pitchFamily="34" charset="-122"/>
              <a:ea typeface="微软雅黑" panose="020B0503020204020204" pitchFamily="34" charset="-122"/>
            </a:endParaRPr>
          </a:p>
          <a:p>
            <a:r>
              <a:rPr lang="zh-CN" altLang="en-US" sz="3600" dirty="0"/>
              <a:t>模型运行阶段动态逐个替换</a:t>
            </a:r>
            <a:r>
              <a:rPr lang="en-US" altLang="zh-CN" sz="3600" dirty="0"/>
              <a:t>OP</a:t>
            </a:r>
            <a:r>
              <a:rPr lang="zh-CN" altLang="en-US" sz="3600" dirty="0"/>
              <a:t>输出的</a:t>
            </a:r>
            <a:r>
              <a:rPr lang="en-US" altLang="zh-CN" sz="3600" dirty="0"/>
              <a:t>Tensor</a:t>
            </a:r>
            <a:r>
              <a:rPr lang="zh-CN" altLang="en-US" sz="3600" dirty="0"/>
              <a:t>为</a:t>
            </a:r>
            <a:r>
              <a:rPr lang="en-US" altLang="zh-CN" sz="3600" dirty="0"/>
              <a:t>GPU</a:t>
            </a:r>
            <a:r>
              <a:rPr lang="zh-CN" altLang="en-US" sz="3600" dirty="0"/>
              <a:t> </a:t>
            </a:r>
            <a:r>
              <a:rPr lang="en-US" altLang="zh-CN" sz="3600" dirty="0"/>
              <a:t>Golden</a:t>
            </a:r>
            <a:r>
              <a:rPr lang="zh-CN" altLang="en-US" sz="3600" dirty="0"/>
              <a:t> </a:t>
            </a:r>
            <a:r>
              <a:rPr lang="en-US" altLang="zh-CN" sz="3600" dirty="0"/>
              <a:t>Tensor</a:t>
            </a:r>
          </a:p>
          <a:p>
            <a:r>
              <a:rPr lang="zh-CN" altLang="en-US" sz="3600" dirty="0"/>
              <a:t>对比替换后对模型最终输出的</a:t>
            </a:r>
            <a:r>
              <a:rPr lang="en-US" altLang="zh-CN" sz="3600" dirty="0"/>
              <a:t>Loss</a:t>
            </a:r>
            <a:r>
              <a:rPr lang="zh-CN" altLang="en-US" sz="3600" dirty="0"/>
              <a:t>和</a:t>
            </a:r>
            <a:r>
              <a:rPr lang="en-US" altLang="zh-CN" sz="3600" dirty="0"/>
              <a:t>Grad</a:t>
            </a:r>
            <a:r>
              <a:rPr lang="zh-CN" altLang="en-US" sz="3600" dirty="0"/>
              <a:t>值影响，定位精度问题</a:t>
            </a:r>
            <a:r>
              <a:rPr lang="en-US" altLang="zh-CN" sz="3600" dirty="0"/>
              <a:t>OP</a:t>
            </a:r>
          </a:p>
          <a:p>
            <a:r>
              <a:rPr lang="zh-CN" altLang="en-US" sz="1600" b="0" dirty="0">
                <a:solidFill>
                  <a:schemeClr val="tx1"/>
                </a:solidFill>
                <a:latin typeface="微软雅黑" panose="020B0503020204020204" pitchFamily="34" charset="-122"/>
                <a:ea typeface="微软雅黑" panose="020B0503020204020204" pitchFamily="34" charset="-122"/>
              </a:rPr>
              <a:t>适用场景：</a:t>
            </a:r>
            <a:r>
              <a:rPr lang="zh-CN" altLang="en-US" sz="3600" dirty="0"/>
              <a:t>适用于大模型执行过程中由于误差传导不断放大误差并导致精度问题的场景</a:t>
            </a:r>
            <a:endParaRPr lang="en-US" altLang="zh-CN" sz="3600" dirty="0"/>
          </a:p>
          <a:p>
            <a:pPr marL="342900" marR="0" lvl="0" indent="-342900" algn="l" defTabSz="457200" eaLnBrk="1" fontAlgn="auto" latinLnBrk="0" hangingPunct="1">
              <a:lnSpc>
                <a:spcPct val="150000"/>
              </a:lnSpc>
              <a:spcBef>
                <a:spcPts val="0"/>
              </a:spcBef>
              <a:spcAft>
                <a:spcPts val="0"/>
              </a:spcAft>
              <a:buClrTx/>
              <a:buSzTx/>
              <a:buFont typeface="Arial" panose="020B0604020202020204" pitchFamily="34" charset="0"/>
              <a:buChar char="•"/>
              <a:tabLst/>
              <a:defRPr/>
            </a:pPr>
            <a:endParaRPr lang="en-US" altLang="zh-CN" sz="2400" dirty="0">
              <a:solidFill>
                <a:schemeClr val="tx1"/>
              </a:solidFill>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en-US" altLang="zh-CN" sz="2400" dirty="0">
                <a:solidFill>
                  <a:schemeClr val="tx1"/>
                </a:solidFill>
                <a:latin typeface="微软雅黑" panose="020B0503020204020204" pitchFamily="34" charset="-122"/>
                <a:ea typeface="微软雅黑" panose="020B0503020204020204" pitchFamily="34" charset="-122"/>
              </a:rPr>
              <a:t>Check</a:t>
            </a:r>
            <a:r>
              <a:rPr lang="zh-CN" altLang="en-US" sz="2400" dirty="0">
                <a:solidFill>
                  <a:schemeClr val="tx1"/>
                </a:solidFill>
                <a:latin typeface="微软雅黑" panose="020B0503020204020204" pitchFamily="34" charset="-122"/>
                <a:ea typeface="微软雅黑" panose="020B0503020204020204" pitchFamily="34" charset="-122"/>
              </a:rPr>
              <a:t> </a:t>
            </a:r>
            <a:r>
              <a:rPr lang="en-US" altLang="zh-CN" sz="2400" dirty="0">
                <a:solidFill>
                  <a:schemeClr val="tx1"/>
                </a:solidFill>
                <a:latin typeface="微软雅黑" panose="020B0503020204020204" pitchFamily="34" charset="-122"/>
                <a:ea typeface="微软雅黑" panose="020B0503020204020204" pitchFamily="34" charset="-122"/>
              </a:rPr>
              <a:t>In</a:t>
            </a:r>
            <a:r>
              <a:rPr lang="zh-CN" altLang="en-US" sz="2400" b="0" dirty="0">
                <a:solidFill>
                  <a:schemeClr val="tx1"/>
                </a:solidFill>
                <a:latin typeface="微软雅黑" panose="020B0503020204020204" pitchFamily="34" charset="-122"/>
                <a:ea typeface="微软雅黑" panose="020B0503020204020204" pitchFamily="34" charset="-122"/>
              </a:rPr>
              <a:t>：各模块 </a:t>
            </a:r>
            <a:r>
              <a:rPr lang="en-US" altLang="zh-CN" sz="2400" b="0" dirty="0">
                <a:solidFill>
                  <a:schemeClr val="tx1"/>
                </a:solidFill>
                <a:latin typeface="微软雅黑" panose="020B0503020204020204" pitchFamily="34" charset="-122"/>
                <a:ea typeface="微软雅黑" panose="020B0503020204020204" pitchFamily="34" charset="-122"/>
              </a:rPr>
              <a:t>UT</a:t>
            </a:r>
          </a:p>
          <a:p>
            <a:pPr marL="342900" indent="-342900" algn="l">
              <a:lnSpc>
                <a:spcPct val="150000"/>
              </a:lnSpc>
              <a:buFont typeface="Arial" panose="020B0604020202020204" pitchFamily="34" charset="0"/>
              <a:buChar char="•"/>
            </a:pPr>
            <a:r>
              <a:rPr lang="en-US" altLang="zh-CN" sz="2400" dirty="0">
                <a:solidFill>
                  <a:schemeClr val="tx1"/>
                </a:solidFill>
                <a:effectLst/>
                <a:latin typeface="微软雅黑" panose="020B0503020204020204" pitchFamily="34" charset="-122"/>
                <a:ea typeface="微软雅黑" panose="020B0503020204020204" pitchFamily="34" charset="-122"/>
              </a:rPr>
              <a:t>Daily</a:t>
            </a:r>
            <a:r>
              <a:rPr lang="zh-CN" altLang="en-US" sz="2400" dirty="0">
                <a:solidFill>
                  <a:schemeClr val="tx1"/>
                </a:solidFill>
                <a:effectLst/>
                <a:latin typeface="微软雅黑" panose="020B0503020204020204" pitchFamily="34" charset="-122"/>
                <a:ea typeface="微软雅黑" panose="020B0503020204020204" pitchFamily="34" charset="-122"/>
              </a:rPr>
              <a:t> </a:t>
            </a:r>
            <a:r>
              <a:rPr lang="en-US" altLang="zh-CN" sz="2400" dirty="0">
                <a:solidFill>
                  <a:schemeClr val="tx1"/>
                </a:solidFill>
                <a:effectLst/>
                <a:latin typeface="微软雅黑" panose="020B0503020204020204" pitchFamily="34" charset="-122"/>
                <a:ea typeface="微软雅黑" panose="020B0503020204020204" pitchFamily="34" charset="-122"/>
              </a:rPr>
              <a:t>Test</a:t>
            </a:r>
            <a:r>
              <a:rPr lang="zh-CN" altLang="en-US" sz="2400" b="0" dirty="0">
                <a:solidFill>
                  <a:schemeClr val="tx1"/>
                </a:solidFill>
                <a:effectLst/>
                <a:latin typeface="微软雅黑" panose="020B0503020204020204" pitchFamily="34" charset="-122"/>
                <a:ea typeface="微软雅黑" panose="020B0503020204020204" pitchFamily="34" charset="-122"/>
              </a:rPr>
              <a:t>：</a:t>
            </a:r>
            <a:r>
              <a:rPr lang="zh-CN" altLang="en-US" sz="2400" b="0" dirty="0">
                <a:solidFill>
                  <a:schemeClr val="tx1"/>
                </a:solidFill>
                <a:latin typeface="微软雅黑" panose="020B0503020204020204" pitchFamily="34" charset="-122"/>
                <a:ea typeface="微软雅黑" panose="020B0503020204020204" pitchFamily="34" charset="-122"/>
              </a:rPr>
              <a:t>各模块 </a:t>
            </a:r>
            <a:r>
              <a:rPr lang="en-US" altLang="zh-CN" sz="2400" b="0" dirty="0">
                <a:solidFill>
                  <a:schemeClr val="tx1"/>
                </a:solidFill>
                <a:latin typeface="微软雅黑" panose="020B0503020204020204" pitchFamily="34" charset="-122"/>
                <a:ea typeface="微软雅黑" panose="020B0503020204020204" pitchFamily="34" charset="-122"/>
              </a:rPr>
              <a:t>UT</a:t>
            </a:r>
            <a:r>
              <a:rPr lang="zh-CN" altLang="en-US" sz="2400" b="0" dirty="0">
                <a:solidFill>
                  <a:schemeClr val="tx1"/>
                </a:solidFill>
                <a:latin typeface="微软雅黑" panose="020B0503020204020204" pitchFamily="34" charset="-122"/>
                <a:ea typeface="微软雅黑" panose="020B0503020204020204" pitchFamily="34" charset="-122"/>
              </a:rPr>
              <a:t>、部分模型 </a:t>
            </a:r>
            <a:r>
              <a:rPr lang="en-US" altLang="zh-CN" sz="2400" b="0" dirty="0">
                <a:solidFill>
                  <a:schemeClr val="tx1"/>
                </a:solidFill>
                <a:latin typeface="微软雅黑" panose="020B0503020204020204" pitchFamily="34" charset="-122"/>
                <a:ea typeface="微软雅黑" panose="020B0503020204020204" pitchFamily="34" charset="-122"/>
              </a:rPr>
              <a:t>Test</a:t>
            </a: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r>
              <a:rPr lang="en-US" altLang="zh-CN" sz="2400" dirty="0">
                <a:solidFill>
                  <a:schemeClr val="tx1"/>
                </a:solidFill>
                <a:latin typeface="微软雅黑" panose="020B0503020204020204" pitchFamily="34" charset="-122"/>
                <a:ea typeface="微软雅黑" panose="020B0503020204020204" pitchFamily="34" charset="-122"/>
              </a:rPr>
              <a:t>Weekly</a:t>
            </a:r>
            <a:r>
              <a:rPr lang="zh-CN" altLang="en-US" sz="2400" dirty="0">
                <a:solidFill>
                  <a:schemeClr val="tx1"/>
                </a:solidFill>
                <a:latin typeface="微软雅黑" panose="020B0503020204020204" pitchFamily="34" charset="-122"/>
                <a:ea typeface="微软雅黑" panose="020B0503020204020204" pitchFamily="34" charset="-122"/>
              </a:rPr>
              <a:t> </a:t>
            </a:r>
            <a:r>
              <a:rPr lang="en-US" altLang="zh-CN" sz="2400" dirty="0">
                <a:solidFill>
                  <a:schemeClr val="tx1"/>
                </a:solidFill>
                <a:latin typeface="微软雅黑" panose="020B0503020204020204" pitchFamily="34" charset="-122"/>
                <a:ea typeface="微软雅黑" panose="020B0503020204020204" pitchFamily="34" charset="-122"/>
              </a:rPr>
              <a:t>Test</a:t>
            </a:r>
            <a:r>
              <a:rPr lang="zh-CN" altLang="en-US" sz="2400" b="0" dirty="0">
                <a:solidFill>
                  <a:schemeClr val="tx1"/>
                </a:solidFill>
                <a:latin typeface="微软雅黑" panose="020B0503020204020204" pitchFamily="34" charset="-122"/>
                <a:ea typeface="微软雅黑" panose="020B0503020204020204" pitchFamily="34" charset="-122"/>
              </a:rPr>
              <a:t>：各模块 </a:t>
            </a:r>
            <a:r>
              <a:rPr lang="en-US" altLang="zh-CN" sz="2400" b="0" dirty="0">
                <a:solidFill>
                  <a:schemeClr val="tx1"/>
                </a:solidFill>
                <a:latin typeface="微软雅黑" panose="020B0503020204020204" pitchFamily="34" charset="-122"/>
                <a:ea typeface="微软雅黑" panose="020B0503020204020204" pitchFamily="34" charset="-122"/>
              </a:rPr>
              <a:t>UT</a:t>
            </a:r>
            <a:r>
              <a:rPr lang="zh-CN" altLang="en-US" sz="2400" b="0" dirty="0">
                <a:solidFill>
                  <a:schemeClr val="tx1"/>
                </a:solidFill>
                <a:latin typeface="微软雅黑" panose="020B0503020204020204" pitchFamily="34" charset="-122"/>
                <a:ea typeface="微软雅黑" panose="020B0503020204020204" pitchFamily="34" charset="-122"/>
              </a:rPr>
              <a:t>、框架 </a:t>
            </a:r>
            <a:r>
              <a:rPr lang="en-US" altLang="zh-CN" sz="2400" b="0" dirty="0">
                <a:solidFill>
                  <a:schemeClr val="tx1"/>
                </a:solidFill>
                <a:latin typeface="微软雅黑" panose="020B0503020204020204" pitchFamily="34" charset="-122"/>
                <a:ea typeface="微软雅黑" panose="020B0503020204020204" pitchFamily="34" charset="-122"/>
              </a:rPr>
              <a:t>UT</a:t>
            </a:r>
            <a:r>
              <a:rPr lang="zh-CN" altLang="en-US" sz="2400" b="0" dirty="0">
                <a:solidFill>
                  <a:schemeClr val="tx1"/>
                </a:solidFill>
                <a:latin typeface="微软雅黑" panose="020B0503020204020204" pitchFamily="34" charset="-122"/>
                <a:ea typeface="微软雅黑" panose="020B0503020204020204" pitchFamily="34" charset="-122"/>
              </a:rPr>
              <a:t>、部分模型 </a:t>
            </a:r>
            <a:r>
              <a:rPr lang="en-US" altLang="zh-CN" sz="2400" b="0" dirty="0">
                <a:solidFill>
                  <a:schemeClr val="tx1"/>
                </a:solidFill>
                <a:latin typeface="微软雅黑" panose="020B0503020204020204" pitchFamily="34" charset="-122"/>
                <a:ea typeface="微软雅黑" panose="020B0503020204020204" pitchFamily="34" charset="-122"/>
              </a:rPr>
              <a:t>Test</a:t>
            </a:r>
          </a:p>
          <a:p>
            <a:pPr marL="342900" marR="0" indent="-342900" algn="l">
              <a:lnSpc>
                <a:spcPct val="150000"/>
              </a:lnSpc>
              <a:spcBef>
                <a:spcPts val="0"/>
              </a:spcBef>
              <a:spcAft>
                <a:spcPts val="0"/>
              </a:spcAft>
              <a:buFont typeface="Arial" panose="020B0604020202020204" pitchFamily="34" charset="0"/>
              <a:buChar char="•"/>
            </a:pPr>
            <a:r>
              <a:rPr lang="en-US" altLang="zh-CN" sz="2400" dirty="0">
                <a:solidFill>
                  <a:schemeClr val="tx1"/>
                </a:solidFill>
                <a:latin typeface="微软雅黑" panose="020B0503020204020204" pitchFamily="34" charset="-122"/>
                <a:ea typeface="微软雅黑" panose="020B0503020204020204" pitchFamily="34" charset="-122"/>
              </a:rPr>
              <a:t>Release</a:t>
            </a:r>
            <a:r>
              <a:rPr lang="zh-CN" altLang="en-US" sz="2400" dirty="0">
                <a:solidFill>
                  <a:schemeClr val="tx1"/>
                </a:solidFill>
                <a:latin typeface="微软雅黑" panose="020B0503020204020204" pitchFamily="34" charset="-122"/>
                <a:ea typeface="微软雅黑" panose="020B0503020204020204" pitchFamily="34" charset="-122"/>
              </a:rPr>
              <a:t> </a:t>
            </a:r>
            <a:r>
              <a:rPr lang="en-US" altLang="zh-CN" sz="2400" dirty="0">
                <a:solidFill>
                  <a:schemeClr val="tx1"/>
                </a:solidFill>
                <a:latin typeface="微软雅黑" panose="020B0503020204020204" pitchFamily="34" charset="-122"/>
                <a:ea typeface="微软雅黑" panose="020B0503020204020204" pitchFamily="34" charset="-122"/>
              </a:rPr>
              <a:t>Test</a:t>
            </a:r>
            <a:r>
              <a:rPr lang="zh-CN" altLang="en-US" sz="2400" b="0" dirty="0">
                <a:solidFill>
                  <a:schemeClr val="tx1"/>
                </a:solidFill>
                <a:latin typeface="微软雅黑" panose="020B0503020204020204" pitchFamily="34" charset="-122"/>
                <a:ea typeface="微软雅黑" panose="020B0503020204020204" pitchFamily="34" charset="-122"/>
              </a:rPr>
              <a:t>：全场景覆盖</a:t>
            </a:r>
            <a:endParaRPr lang="en-US" altLang="zh-CN" sz="2400" b="0" dirty="0">
              <a:solidFill>
                <a:schemeClr val="tx1"/>
              </a:solidFill>
              <a:effectLst/>
              <a:latin typeface="微软雅黑" panose="020B0503020204020204" pitchFamily="34" charset="-122"/>
              <a:ea typeface="微软雅黑" panose="020B0503020204020204" pitchFamily="34" charset="-122"/>
            </a:endParaRPr>
          </a:p>
          <a:p>
            <a:pPr marL="342900" marR="0" indent="-342900" algn="l">
              <a:lnSpc>
                <a:spcPct val="150000"/>
              </a:lnSpc>
              <a:spcBef>
                <a:spcPts val="0"/>
              </a:spcBef>
              <a:spcAft>
                <a:spcPts val="0"/>
              </a:spcAft>
              <a:buFont typeface="Arial" panose="020B0604020202020204" pitchFamily="34" charset="0"/>
              <a:buChar char="•"/>
            </a:pPr>
            <a:endParaRPr lang="en-US" altLang="zh-CN" sz="2400" b="0" dirty="0">
              <a:solidFill>
                <a:schemeClr val="tx1"/>
              </a:solidFill>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222237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F089E-6951-A6FB-25A5-A99C5382AE04}"/>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4A28B4C-C165-20B9-7346-9DB1019DD19B}"/>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9D998BB6-EE2E-1011-350C-522D36478756}"/>
              </a:ext>
            </a:extLst>
          </p:cNvPr>
          <p:cNvSpPr>
            <a:spLocks noGrp="1"/>
          </p:cNvSpPr>
          <p:nvPr>
            <p:ph type="body" idx="1"/>
          </p:nvPr>
        </p:nvSpPr>
        <p:spPr/>
        <p:txBody>
          <a:bodyPr/>
          <a:lstStyle/>
          <a:p>
            <a:pPr marL="685800" marR="0" indent="-685800" algn="l" defTabSz="825500" rtl="0" fontAlgn="auto" latinLnBrk="0" hangingPunct="0">
              <a:lnSpc>
                <a:spcPct val="150000"/>
              </a:lnSpc>
              <a:spcBef>
                <a:spcPts val="0"/>
              </a:spcBef>
              <a:spcAft>
                <a:spcPts val="0"/>
              </a:spcAft>
              <a:buClrTx/>
              <a:buSzTx/>
              <a:buFont typeface="Arial" panose="020B0604020202020204" pitchFamily="34" charset="0"/>
              <a:buChar char="•"/>
            </a:pP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CUDA</a:t>
            </a:r>
            <a:r>
              <a:rPr lang="zh-CN" altLang="en-US" sz="2000" dirty="0">
                <a:solidFill>
                  <a:schemeClr val="tx1"/>
                </a:solidFill>
                <a:latin typeface="微软雅黑" panose="020B0503020204020204" pitchFamily="34" charset="-122"/>
                <a:ea typeface="微软雅黑" panose="020B0503020204020204" pitchFamily="34" charset="-122"/>
                <a:cs typeface="Helvetica Light"/>
                <a:sym typeface="Helvetica Light"/>
              </a:rPr>
              <a:t> </a:t>
            </a: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Wrapper </a:t>
            </a:r>
            <a:r>
              <a:rPr lang="zh-CN" altLang="en-US" sz="2000" dirty="0">
                <a:solidFill>
                  <a:schemeClr val="tx1"/>
                </a:solidFill>
                <a:latin typeface="微软雅黑" panose="020B0503020204020204" pitchFamily="34" charset="-122"/>
                <a:ea typeface="微软雅黑" panose="020B0503020204020204" pitchFamily="34" charset="-122"/>
                <a:cs typeface="Helvetica Light"/>
                <a:sym typeface="Helvetica Light"/>
              </a:rPr>
              <a:t>版本：</a:t>
            </a:r>
            <a:r>
              <a:rPr lang="zh-CN" altLang="en-US" sz="2000" b="0" dirty="0">
                <a:solidFill>
                  <a:schemeClr val="tx1"/>
                </a:solidFill>
                <a:latin typeface="微软雅黑" panose="020B0503020204020204" pitchFamily="34" charset="-122"/>
                <a:ea typeface="微软雅黑" panose="020B0503020204020204" pitchFamily="34" charset="-122"/>
                <a:sym typeface="Helvetica Light"/>
              </a:rPr>
              <a:t>在产品项目版本（</a:t>
            </a:r>
            <a:r>
              <a:rPr lang="en-US" altLang="zh-CN" sz="2000" b="0" dirty="0">
                <a:solidFill>
                  <a:schemeClr val="tx1"/>
                </a:solidFill>
                <a:latin typeface="微软雅黑" panose="020B0503020204020204" pitchFamily="34" charset="-122"/>
                <a:ea typeface="微软雅黑" panose="020B0503020204020204" pitchFamily="34" charset="-122"/>
                <a:sym typeface="Helvetica Light"/>
              </a:rPr>
              <a:t>3</a:t>
            </a:r>
            <a:r>
              <a:rPr lang="zh-CN" altLang="en-US" sz="2000" b="0" dirty="0">
                <a:solidFill>
                  <a:schemeClr val="tx1"/>
                </a:solidFill>
                <a:latin typeface="微软雅黑" panose="020B0503020204020204" pitchFamily="34" charset="-122"/>
                <a:ea typeface="微软雅黑" panose="020B0503020204020204" pitchFamily="34" charset="-122"/>
                <a:sym typeface="Helvetica Light"/>
              </a:rPr>
              <a:t>个月）周期中</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兼容到</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NV</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 </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CUDA</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 </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SDK</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在近 </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3</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 个月发布的所有版本</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a:t>
            </a:r>
            <a:r>
              <a:rPr lang="zh-CN" altLang="en-US" sz="2000" b="0" dirty="0">
                <a:solidFill>
                  <a:srgbClr val="FF0000"/>
                </a:solidFill>
                <a:latin typeface="微软雅黑" panose="020B0503020204020204" pitchFamily="34" charset="-122"/>
                <a:ea typeface="微软雅黑" panose="020B0503020204020204" pitchFamily="34" charset="-122"/>
                <a:sym typeface="Helvetica Light"/>
              </a:rPr>
              <a:t>直至最新版本</a:t>
            </a:r>
            <a:r>
              <a:rPr lang="en-US" altLang="zh-CN" sz="2000" b="0" dirty="0">
                <a:solidFill>
                  <a:srgbClr val="FF0000"/>
                </a:solidFill>
                <a:latin typeface="微软雅黑" panose="020B0503020204020204" pitchFamily="34" charset="-122"/>
                <a:ea typeface="微软雅黑" panose="020B0503020204020204" pitchFamily="34" charset="-122"/>
                <a:sym typeface="Helvetica Light"/>
              </a:rPr>
              <a:t>)</a:t>
            </a:r>
          </a:p>
          <a:p>
            <a:pPr marL="685800" marR="0" indent="-685800" algn="l" defTabSz="825500" rtl="0" fontAlgn="auto" latinLnBrk="0" hangingPunct="0">
              <a:lnSpc>
                <a:spcPct val="150000"/>
              </a:lnSpc>
              <a:spcBef>
                <a:spcPts val="0"/>
              </a:spcBef>
              <a:spcAft>
                <a:spcPts val="0"/>
              </a:spcAft>
              <a:buClrTx/>
              <a:buSzTx/>
              <a:buFont typeface="Arial" panose="020B0604020202020204" pitchFamily="34" charset="0"/>
              <a:buChar char="•"/>
            </a:pP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CUDA</a:t>
            </a:r>
            <a:r>
              <a:rPr lang="zh-CN" altLang="en-US" sz="2000" dirty="0">
                <a:solidFill>
                  <a:schemeClr val="tx1"/>
                </a:solidFill>
                <a:latin typeface="微软雅黑" panose="020B0503020204020204" pitchFamily="34" charset="-122"/>
                <a:ea typeface="微软雅黑" panose="020B0503020204020204" pitchFamily="34" charset="-122"/>
                <a:cs typeface="Helvetica Light"/>
                <a:sym typeface="Helvetica Light"/>
              </a:rPr>
              <a:t> </a:t>
            </a: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Runtime/Driver</a:t>
            </a:r>
            <a:r>
              <a:rPr lang="zh-CN" altLang="en-US" sz="2000" dirty="0">
                <a:solidFill>
                  <a:schemeClr val="tx1"/>
                </a:solidFill>
                <a:latin typeface="微软雅黑" panose="020B0503020204020204" pitchFamily="34" charset="-122"/>
                <a:ea typeface="微软雅黑" panose="020B0503020204020204" pitchFamily="34" charset="-122"/>
                <a:cs typeface="Helvetica Light"/>
                <a:sym typeface="Helvetica Light"/>
              </a:rPr>
              <a:t> </a:t>
            </a: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API</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：每半年升级一次 </a:t>
            </a:r>
            <a:r>
              <a:rPr lang="en-US" altLang="zh-CN" sz="2000" b="0" dirty="0">
                <a:solidFill>
                  <a:schemeClr val="tx1"/>
                </a:solidFill>
                <a:latin typeface="微软雅黑" panose="020B0503020204020204" pitchFamily="34" charset="-122"/>
                <a:ea typeface="微软雅黑" panose="020B0503020204020204" pitchFamily="34" charset="-122"/>
                <a:cs typeface="Helvetica Light"/>
                <a:sym typeface="Helvetica Light"/>
              </a:rPr>
              <a:t>CUDA</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 </a:t>
            </a:r>
            <a:r>
              <a:rPr lang="en-US" altLang="zh-CN" sz="2000" b="0" dirty="0">
                <a:solidFill>
                  <a:schemeClr val="tx1"/>
                </a:solidFill>
                <a:latin typeface="微软雅黑" panose="020B0503020204020204" pitchFamily="34" charset="-122"/>
                <a:ea typeface="微软雅黑" panose="020B0503020204020204" pitchFamily="34" charset="-122"/>
                <a:cs typeface="Helvetica Light"/>
                <a:sym typeface="Helvetica Light"/>
              </a:rPr>
              <a:t>API</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a:t>
            </a:r>
            <a:r>
              <a:rPr lang="zh-CN" altLang="en-US"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直接对标到 </a:t>
            </a:r>
            <a:r>
              <a:rPr lang="en-US" altLang="zh-CN"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NV CUDA SDK</a:t>
            </a:r>
            <a:r>
              <a:rPr lang="zh-CN" altLang="en-US"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 近 </a:t>
            </a:r>
            <a:r>
              <a:rPr lang="en-US" altLang="zh-CN"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6</a:t>
            </a:r>
            <a:r>
              <a:rPr lang="zh-CN" altLang="en-US"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 个月发布的最新版本</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a:t>
            </a:r>
            <a:endParaRPr lang="en-US" altLang="zh-CN" sz="2000" b="0" dirty="0">
              <a:solidFill>
                <a:schemeClr val="tx1"/>
              </a:solidFill>
              <a:latin typeface="微软雅黑" panose="020B0503020204020204" pitchFamily="34" charset="-122"/>
              <a:ea typeface="微软雅黑" panose="020B0503020204020204" pitchFamily="34" charset="-122"/>
              <a:cs typeface="Helvetica Light"/>
              <a:sym typeface="Helvetica Light"/>
            </a:endParaRPr>
          </a:p>
          <a:p>
            <a:pPr marL="685800" marR="0" indent="-685800" algn="l" defTabSz="825500" rtl="0" fontAlgn="auto" latinLnBrk="0" hangingPunct="0">
              <a:lnSpc>
                <a:spcPct val="150000"/>
              </a:lnSpc>
              <a:spcBef>
                <a:spcPts val="0"/>
              </a:spcBef>
              <a:spcAft>
                <a:spcPts val="0"/>
              </a:spcAft>
              <a:buClrTx/>
              <a:buSzTx/>
              <a:buFont typeface="Arial" panose="020B0604020202020204" pitchFamily="34" charset="0"/>
              <a:buChar char="•"/>
            </a:pPr>
            <a:r>
              <a:rPr kumimoji="0" lang="zh-CN" altLang="en-US" sz="200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主流开源 </a:t>
            </a:r>
            <a:r>
              <a:rPr kumimoji="0" lang="en-US" altLang="zh-CN" sz="200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AI</a:t>
            </a:r>
            <a:r>
              <a:rPr kumimoji="0" lang="zh-CN" altLang="en-US" sz="200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 框架</a:t>
            </a:r>
            <a:r>
              <a:rPr kumimoji="0" lang="zh-CN" altLang="en-US"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：官方发布后，在紧接着的</a:t>
            </a:r>
            <a:r>
              <a:rPr kumimoji="0" lang="zh-CN" altLang="en-US" sz="2000" b="0" i="0" u="none" strike="noStrike" cap="none" spc="0" normalizeH="0" baseline="0" dirty="0">
                <a:ln>
                  <a:noFill/>
                </a:ln>
                <a:solidFill>
                  <a:srgbClr val="FF0000"/>
                </a:solidFill>
                <a:effectLst/>
                <a:uFillTx/>
                <a:latin typeface="微软雅黑" panose="020B0503020204020204" pitchFamily="34" charset="-122"/>
                <a:ea typeface="微软雅黑" panose="020B0503020204020204" pitchFamily="34" charset="-122"/>
                <a:cs typeface="Helvetica Light"/>
                <a:sym typeface="Helvetica Light"/>
              </a:rPr>
              <a:t>下一个 </a:t>
            </a:r>
            <a:r>
              <a:rPr kumimoji="0" lang="en-US" altLang="zh-CN" sz="2000" b="0" i="0" u="none" strike="noStrike" cap="none" spc="0" normalizeH="0" baseline="0" dirty="0">
                <a:ln>
                  <a:noFill/>
                </a:ln>
                <a:solidFill>
                  <a:srgbClr val="FF0000"/>
                </a:solidFill>
                <a:effectLst/>
                <a:uFillTx/>
                <a:latin typeface="微软雅黑" panose="020B0503020204020204" pitchFamily="34" charset="-122"/>
                <a:ea typeface="微软雅黑" panose="020B0503020204020204" pitchFamily="34" charset="-122"/>
                <a:cs typeface="Helvetica Light"/>
                <a:sym typeface="Helvetica Light"/>
              </a:rPr>
              <a:t>PPU SDK</a:t>
            </a:r>
            <a:r>
              <a:rPr kumimoji="0" lang="zh-CN" altLang="en-US" sz="2000" b="0" i="0" u="none" strike="noStrike" cap="none" spc="0" normalizeH="0" baseline="0" dirty="0">
                <a:ln>
                  <a:noFill/>
                </a:ln>
                <a:solidFill>
                  <a:srgbClr val="FF0000"/>
                </a:solidFill>
                <a:effectLst/>
                <a:uFillTx/>
                <a:latin typeface="微软雅黑" panose="020B0503020204020204" pitchFamily="34" charset="-122"/>
                <a:ea typeface="微软雅黑" panose="020B0503020204020204" pitchFamily="34" charset="-122"/>
                <a:cs typeface="Helvetica Light"/>
                <a:sym typeface="Helvetica Light"/>
              </a:rPr>
              <a:t> 版本发布中支持</a:t>
            </a:r>
            <a:r>
              <a:rPr kumimoji="0" lang="zh-CN" altLang="en-US"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a:t>
            </a:r>
            <a:endParaRPr kumimoji="0" lang="en-US" altLang="zh-CN"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endParaRPr>
          </a:p>
          <a:p>
            <a:pPr marL="685800" marR="0" indent="-685800" algn="l" defTabSz="825500" rtl="0" fontAlgn="auto" latinLnBrk="0" hangingPunct="0">
              <a:lnSpc>
                <a:spcPct val="150000"/>
              </a:lnSpc>
              <a:spcBef>
                <a:spcPts val="0"/>
              </a:spcBef>
              <a:spcAft>
                <a:spcPts val="0"/>
              </a:spcAft>
              <a:buClrTx/>
              <a:buSzTx/>
              <a:buFont typeface="Arial" panose="020B0604020202020204" pitchFamily="34" charset="0"/>
              <a:buChar char="•"/>
            </a:pPr>
            <a:r>
              <a:rPr lang="en-US" altLang="zh-CN" sz="2000" dirty="0">
                <a:solidFill>
                  <a:schemeClr val="tx1"/>
                </a:solidFill>
                <a:latin typeface="微软雅黑" panose="020B0503020204020204" pitchFamily="34" charset="-122"/>
                <a:ea typeface="微软雅黑" panose="020B0503020204020204" pitchFamily="34" charset="-122"/>
                <a:cs typeface="Helvetica Light"/>
                <a:sym typeface="Helvetica Light"/>
              </a:rPr>
              <a:t>AI</a:t>
            </a:r>
            <a:r>
              <a:rPr lang="zh-CN" altLang="en-US" sz="2000" dirty="0">
                <a:solidFill>
                  <a:schemeClr val="tx1"/>
                </a:solidFill>
                <a:latin typeface="微软雅黑" panose="020B0503020204020204" pitchFamily="34" charset="-122"/>
                <a:ea typeface="微软雅黑" panose="020B0503020204020204" pitchFamily="34" charset="-122"/>
                <a:cs typeface="Helvetica Light"/>
                <a:sym typeface="Helvetica Light"/>
              </a:rPr>
              <a:t> 算法模型</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：开源发布后，</a:t>
            </a:r>
            <a:r>
              <a:rPr lang="zh-CN" altLang="en-US"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a:t>
            </a:r>
            <a:r>
              <a:rPr lang="en-US" altLang="zh-CN"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1</a:t>
            </a:r>
            <a:r>
              <a:rPr lang="zh-CN" altLang="en-US" sz="2000" b="0" dirty="0">
                <a:solidFill>
                  <a:srgbClr val="FF0000"/>
                </a:solidFill>
                <a:latin typeface="微软雅黑" panose="020B0503020204020204" pitchFamily="34" charset="-122"/>
                <a:ea typeface="微软雅黑" panose="020B0503020204020204" pitchFamily="34" charset="-122"/>
                <a:cs typeface="Helvetica Light"/>
                <a:sym typeface="Helvetica Light"/>
              </a:rPr>
              <a:t>周内支持</a:t>
            </a:r>
            <a:r>
              <a:rPr lang="zh-CN" altLang="en-US" sz="2000" b="0" dirty="0">
                <a:solidFill>
                  <a:schemeClr val="tx1"/>
                </a:solidFill>
                <a:latin typeface="微软雅黑" panose="020B0503020204020204" pitchFamily="34" charset="-122"/>
                <a:ea typeface="微软雅黑" panose="020B0503020204020204" pitchFamily="34" charset="-122"/>
                <a:cs typeface="Helvetica Light"/>
                <a:sym typeface="Helvetica Light"/>
              </a:rPr>
              <a:t>；</a:t>
            </a:r>
            <a:endParaRPr lang="en-US" altLang="zh-CN" sz="2000" b="0" dirty="0">
              <a:solidFill>
                <a:schemeClr val="tx1"/>
              </a:solidFill>
              <a:latin typeface="微软雅黑" panose="020B0503020204020204" pitchFamily="34" charset="-122"/>
              <a:ea typeface="微软雅黑" panose="020B0503020204020204" pitchFamily="34" charset="-122"/>
              <a:cs typeface="Helvetica Light"/>
              <a:sym typeface="Helvetica Light"/>
            </a:endParaRPr>
          </a:p>
          <a:p>
            <a:pPr marL="685800" marR="0" indent="-685800" algn="l" defTabSz="825500" rtl="0" fontAlgn="auto" latinLnBrk="0" hangingPunct="0">
              <a:lnSpc>
                <a:spcPct val="150000"/>
              </a:lnSpc>
              <a:spcBef>
                <a:spcPts val="0"/>
              </a:spcBef>
              <a:spcAft>
                <a:spcPts val="0"/>
              </a:spcAft>
              <a:buClrTx/>
              <a:buSzTx/>
              <a:buFont typeface="Arial" panose="020B0604020202020204" pitchFamily="34" charset="0"/>
              <a:buChar char="•"/>
            </a:pPr>
            <a:r>
              <a:rPr kumimoji="0" lang="zh-CN" altLang="en-US" sz="200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其他开源软件生态</a:t>
            </a:r>
            <a:r>
              <a:rPr kumimoji="0" lang="zh-CN" altLang="en-US"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：在资源满足的情况下，</a:t>
            </a:r>
            <a:r>
              <a:rPr kumimoji="0" lang="en-US" altLang="zh-CN" sz="2000" b="0" i="0" u="none" strike="noStrike" cap="none" spc="0" normalizeH="0" baseline="0" dirty="0">
                <a:ln>
                  <a:noFill/>
                </a:ln>
                <a:solidFill>
                  <a:srgbClr val="FF0000"/>
                </a:solidFill>
                <a:effectLst/>
                <a:uFillTx/>
                <a:latin typeface="微软雅黑" panose="020B0503020204020204" pitchFamily="34" charset="-122"/>
                <a:ea typeface="微软雅黑" panose="020B0503020204020204" pitchFamily="34" charset="-122"/>
                <a:cs typeface="Helvetica Light"/>
                <a:sym typeface="Helvetica Light"/>
              </a:rPr>
              <a:t>ASAP</a:t>
            </a:r>
            <a:r>
              <a:rPr kumimoji="0" lang="zh-CN" altLang="en-US" sz="2000" b="0" i="0" u="none" strike="noStrike" cap="none" spc="0" normalizeH="0" baseline="0" dirty="0">
                <a:ln>
                  <a:noFill/>
                </a:ln>
                <a:solidFill>
                  <a:srgbClr val="FF0000"/>
                </a:solidFill>
                <a:effectLst/>
                <a:uFillTx/>
                <a:latin typeface="微软雅黑" panose="020B0503020204020204" pitchFamily="34" charset="-122"/>
                <a:ea typeface="微软雅黑" panose="020B0503020204020204" pitchFamily="34" charset="-122"/>
                <a:cs typeface="Helvetica Light"/>
                <a:sym typeface="Helvetica Light"/>
              </a:rPr>
              <a:t> 支持</a:t>
            </a:r>
            <a:r>
              <a:rPr kumimoji="0" lang="zh-CN" altLang="en-US"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rPr>
              <a:t>；</a:t>
            </a:r>
            <a:endParaRPr kumimoji="0" lang="en-US" altLang="zh-CN" sz="2000" b="0" i="0" u="none" strike="noStrike" cap="none" spc="0" normalizeH="0" baseline="0" dirty="0">
              <a:ln>
                <a:noFill/>
              </a:ln>
              <a:solidFill>
                <a:schemeClr val="tx1"/>
              </a:solidFill>
              <a:effectLst/>
              <a:uFillTx/>
              <a:latin typeface="微软雅黑" panose="020B0503020204020204" pitchFamily="34" charset="-122"/>
              <a:ea typeface="微软雅黑" panose="020B0503020204020204" pitchFamily="34" charset="-122"/>
              <a:cs typeface="Helvetica Light"/>
              <a:sym typeface="Helvetica Light"/>
            </a:endParaRPr>
          </a:p>
          <a:p>
            <a:endParaRPr lang="zh-CN" altLang="en-US" dirty="0"/>
          </a:p>
        </p:txBody>
      </p:sp>
    </p:spTree>
    <p:extLst>
      <p:ext uri="{BB962C8B-B14F-4D97-AF65-F5344CB8AC3E}">
        <p14:creationId xmlns:p14="http://schemas.microsoft.com/office/powerpoint/2010/main" val="2166869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5416A-0EAB-D00A-E616-B38FD1AC1A9D}"/>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A7E56477-2A51-0726-E675-6DAD043431EE}"/>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191000C6-92E4-C8FD-CD3B-C73939990580}"/>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761024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52300-99A8-44DA-C3DE-0C427C133B1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5F730261-4681-4B32-46E4-7C75B1B6A849}"/>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2B90BC4D-71F0-6B87-2976-B8B880984B83}"/>
              </a:ext>
            </a:extLst>
          </p:cNvPr>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2592256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FD742-8B2B-D29D-E3F6-1335FA18AF8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5423686-5677-35F6-623D-3BB4684D6D4B}"/>
              </a:ext>
            </a:extLst>
          </p:cNvPr>
          <p:cNvSpPr>
            <a:spLocks noGrp="1" noRot="1" noChangeAspect="1"/>
          </p:cNvSpPr>
          <p:nvPr>
            <p:ph type="sldImg"/>
          </p:nvPr>
        </p:nvSpPr>
        <p:spPr>
          <a:xfrm>
            <a:off x="381000" y="685800"/>
            <a:ext cx="6096000" cy="3429000"/>
          </a:xfrm>
        </p:spPr>
      </p:sp>
      <p:sp>
        <p:nvSpPr>
          <p:cNvPr id="3" name="备注占位符 2">
            <a:extLst>
              <a:ext uri="{FF2B5EF4-FFF2-40B4-BE49-F238E27FC236}">
                <a16:creationId xmlns:a16="http://schemas.microsoft.com/office/drawing/2014/main" id="{520C418B-85ED-9451-A3EA-6F14F6A0BDF7}"/>
              </a:ext>
            </a:extLst>
          </p:cNvPr>
          <p:cNvSpPr>
            <a:spLocks noGrp="1"/>
          </p:cNvSpPr>
          <p:nvPr>
            <p:ph type="body" idx="1"/>
          </p:nvPr>
        </p:nvSpPr>
        <p:spPr/>
        <p:txBody>
          <a:bodyPr/>
          <a:lstStyle/>
          <a:p>
            <a:r>
              <a:rPr lang="en" altLang="zh-CN" b="0" i="0" u="none" strike="noStrike" dirty="0">
                <a:solidFill>
                  <a:srgbClr val="000000"/>
                </a:solidFill>
                <a:effectLst/>
                <a:latin typeface="-webkit-standard"/>
              </a:rPr>
              <a:t>5D</a:t>
            </a:r>
            <a:r>
              <a:rPr lang="zh-CN" altLang="en-US" b="0" i="0" u="none" strike="noStrike" dirty="0">
                <a:solidFill>
                  <a:srgbClr val="000000"/>
                </a:solidFill>
                <a:effectLst/>
                <a:latin typeface="-webkit-standard"/>
              </a:rPr>
              <a:t>并行训练指的是在大模型分布式训练中常用的</a:t>
            </a:r>
            <a:r>
              <a:rPr lang="en-US" altLang="zh-CN" b="0" i="0" u="none" strike="noStrike" dirty="0">
                <a:solidFill>
                  <a:srgbClr val="000000"/>
                </a:solidFill>
                <a:effectLst/>
                <a:latin typeface="-webkit-standard"/>
              </a:rPr>
              <a:t>5</a:t>
            </a:r>
            <a:r>
              <a:rPr lang="zh-CN" altLang="en-US" b="0" i="0" u="none" strike="noStrike" dirty="0">
                <a:solidFill>
                  <a:srgbClr val="000000"/>
                </a:solidFill>
                <a:effectLst/>
                <a:latin typeface="-webkit-standard"/>
              </a:rPr>
              <a:t>种并行策略的组合：</a:t>
            </a:r>
            <a:br>
              <a:rPr lang="zh-CN" altLang="en-US" dirty="0"/>
            </a:br>
            <a:br>
              <a:rPr lang="zh-CN" altLang="en-US" dirty="0"/>
            </a:br>
            <a:r>
              <a:rPr lang="zh-CN" altLang="en-US" b="0" i="0" u="none" strike="noStrike" dirty="0">
                <a:solidFill>
                  <a:srgbClr val="000000"/>
                </a:solidFill>
                <a:effectLst/>
                <a:latin typeface="-webkit-standard"/>
              </a:rPr>
              <a:t>数据并行</a:t>
            </a:r>
            <a:r>
              <a:rPr lang="en-US" altLang="zh-CN" b="0" i="0" u="none" strike="noStrike" dirty="0">
                <a:solidFill>
                  <a:srgbClr val="000000"/>
                </a:solidFill>
                <a:effectLst/>
                <a:latin typeface="-webkit-standard"/>
              </a:rPr>
              <a:t>(</a:t>
            </a:r>
            <a:r>
              <a:rPr lang="en" altLang="zh-CN" b="0" i="0" u="none" strike="noStrike" dirty="0">
                <a:solidFill>
                  <a:srgbClr val="000000"/>
                </a:solidFill>
                <a:effectLst/>
                <a:latin typeface="-webkit-standard"/>
              </a:rPr>
              <a:t>Data Parallel)</a:t>
            </a:r>
            <a:r>
              <a:rPr lang="zh-CN" altLang="e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在不同设备上使用相同的模型训练不同的数据批次</a:t>
            </a:r>
            <a:br>
              <a:rPr lang="zh-CN" altLang="en-US" dirty="0"/>
            </a:br>
            <a:br>
              <a:rPr lang="zh-CN" altLang="en-US" dirty="0"/>
            </a:br>
            <a:r>
              <a:rPr lang="zh-CN" altLang="en-US" b="0" i="0" u="none" strike="noStrike" dirty="0">
                <a:solidFill>
                  <a:srgbClr val="000000"/>
                </a:solidFill>
                <a:effectLst/>
                <a:latin typeface="-webkit-standard"/>
              </a:rPr>
              <a:t>模型并行</a:t>
            </a:r>
            <a:r>
              <a:rPr lang="en-US" altLang="zh-CN" b="0" i="0" u="none" strike="noStrike" dirty="0">
                <a:solidFill>
                  <a:srgbClr val="000000"/>
                </a:solidFill>
                <a:effectLst/>
                <a:latin typeface="-webkit-standard"/>
              </a:rPr>
              <a:t>(</a:t>
            </a:r>
            <a:r>
              <a:rPr lang="en" altLang="zh-CN" b="0" i="0" u="none" strike="noStrike" dirty="0">
                <a:solidFill>
                  <a:srgbClr val="000000"/>
                </a:solidFill>
                <a:effectLst/>
                <a:latin typeface="-webkit-standard"/>
              </a:rPr>
              <a:t>Model Parallel)</a:t>
            </a:r>
            <a:r>
              <a:rPr lang="zh-CN" altLang="e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将模型的不同层分配到不同设备上</a:t>
            </a:r>
            <a:br>
              <a:rPr lang="zh-CN" altLang="en-US" dirty="0"/>
            </a:br>
            <a:br>
              <a:rPr lang="zh-CN" altLang="en-US" dirty="0"/>
            </a:br>
            <a:r>
              <a:rPr lang="zh-CN" altLang="en-US" b="0" i="0" u="none" strike="noStrike" dirty="0">
                <a:solidFill>
                  <a:srgbClr val="000000"/>
                </a:solidFill>
                <a:effectLst/>
                <a:latin typeface="-webkit-standard"/>
              </a:rPr>
              <a:t>流水线并行</a:t>
            </a:r>
            <a:r>
              <a:rPr lang="en-US" altLang="zh-CN" b="0" i="0" u="none" strike="noStrike" dirty="0">
                <a:solidFill>
                  <a:srgbClr val="000000"/>
                </a:solidFill>
                <a:effectLst/>
                <a:latin typeface="-webkit-standard"/>
              </a:rPr>
              <a:t>(</a:t>
            </a:r>
            <a:r>
              <a:rPr lang="en" altLang="zh-CN" b="0" i="0" u="none" strike="noStrike" dirty="0">
                <a:solidFill>
                  <a:srgbClr val="000000"/>
                </a:solidFill>
                <a:effectLst/>
                <a:latin typeface="-webkit-standard"/>
              </a:rPr>
              <a:t>Pipeline Parallel)</a:t>
            </a:r>
            <a:r>
              <a:rPr lang="zh-CN" altLang="e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将模型分成多个阶段，在不同设备上</a:t>
            </a:r>
            <a:r>
              <a:rPr lang="en" altLang="zh-CN" b="0" i="0" u="none" strike="noStrike" dirty="0">
                <a:solidFill>
                  <a:srgbClr val="000000"/>
                </a:solidFill>
                <a:effectLst/>
                <a:latin typeface="-webkit-standard"/>
              </a:rPr>
              <a:t>pipeline</a:t>
            </a:r>
            <a:r>
              <a:rPr lang="zh-CN" altLang="en-US" b="0" i="0" u="none" strike="noStrike" dirty="0">
                <a:solidFill>
                  <a:srgbClr val="000000"/>
                </a:solidFill>
                <a:effectLst/>
                <a:latin typeface="-webkit-standard"/>
              </a:rPr>
              <a:t>式串行执行</a:t>
            </a:r>
            <a:br>
              <a:rPr lang="zh-CN" altLang="en-US" dirty="0"/>
            </a:br>
            <a:br>
              <a:rPr lang="zh-CN" altLang="en-US" dirty="0"/>
            </a:br>
            <a:r>
              <a:rPr lang="zh-CN" altLang="en-US" b="0" i="0" u="none" strike="noStrike" dirty="0">
                <a:solidFill>
                  <a:srgbClr val="000000"/>
                </a:solidFill>
                <a:effectLst/>
                <a:latin typeface="-webkit-standard"/>
              </a:rPr>
              <a:t>张量并行</a:t>
            </a:r>
            <a:r>
              <a:rPr lang="en-US" altLang="zh-CN" b="0" i="0" u="none" strike="noStrike" dirty="0">
                <a:solidFill>
                  <a:srgbClr val="000000"/>
                </a:solidFill>
                <a:effectLst/>
                <a:latin typeface="-webkit-standard"/>
              </a:rPr>
              <a:t>(</a:t>
            </a:r>
            <a:r>
              <a:rPr lang="en" altLang="zh-CN" b="0" i="0" u="none" strike="noStrike" dirty="0">
                <a:solidFill>
                  <a:srgbClr val="000000"/>
                </a:solidFill>
                <a:effectLst/>
                <a:latin typeface="-webkit-standard"/>
              </a:rPr>
              <a:t>Tensor Parallel)</a:t>
            </a:r>
            <a:r>
              <a:rPr lang="zh-CN" altLang="e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将单个张量计算分散到多个设备上并行计算</a:t>
            </a:r>
            <a:br>
              <a:rPr lang="zh-CN" altLang="en-US" dirty="0"/>
            </a:br>
            <a:br>
              <a:rPr lang="zh-CN" altLang="en-US" dirty="0"/>
            </a:br>
            <a:r>
              <a:rPr lang="zh-CN" altLang="en-US" b="0" i="0" u="none" strike="noStrike" dirty="0">
                <a:solidFill>
                  <a:srgbClr val="000000"/>
                </a:solidFill>
                <a:effectLst/>
                <a:latin typeface="-webkit-standard"/>
              </a:rPr>
              <a:t>专家并行</a:t>
            </a:r>
            <a:r>
              <a:rPr lang="en-US" altLang="zh-CN" b="0" i="0" u="none" strike="noStrike" dirty="0">
                <a:solidFill>
                  <a:srgbClr val="000000"/>
                </a:solidFill>
                <a:effectLst/>
                <a:latin typeface="-webkit-standard"/>
              </a:rPr>
              <a:t>(</a:t>
            </a:r>
            <a:r>
              <a:rPr lang="en" altLang="zh-CN" b="0" i="0" u="none" strike="noStrike" dirty="0">
                <a:solidFill>
                  <a:srgbClr val="000000"/>
                </a:solidFill>
                <a:effectLst/>
                <a:latin typeface="-webkit-standard"/>
              </a:rPr>
              <a:t>Expert Parallel)</a:t>
            </a:r>
            <a:r>
              <a:rPr lang="zh-CN" altLang="e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针对</a:t>
            </a:r>
            <a:r>
              <a:rPr lang="en" altLang="zh-CN" b="0" i="0" u="none" strike="noStrike" dirty="0" err="1">
                <a:solidFill>
                  <a:srgbClr val="000000"/>
                </a:solidFill>
                <a:effectLst/>
                <a:latin typeface="-webkit-standard"/>
              </a:rPr>
              <a:t>MoE</a:t>
            </a:r>
            <a:r>
              <a:rPr lang="en" altLang="zh-CN" b="0" i="0" u="none" strike="noStrike" dirty="0">
                <a:solidFill>
                  <a:srgbClr val="000000"/>
                </a:solidFill>
                <a:effectLst/>
                <a:latin typeface="-webkit-standard"/>
              </a:rPr>
              <a:t>(Mixture of Experts)</a:t>
            </a:r>
            <a:r>
              <a:rPr lang="zh-CN" altLang="en-US" b="0" i="0" u="none" strike="noStrike" dirty="0">
                <a:solidFill>
                  <a:srgbClr val="000000"/>
                </a:solidFill>
                <a:effectLst/>
                <a:latin typeface="-webkit-standard"/>
              </a:rPr>
              <a:t>架构</a:t>
            </a:r>
            <a:r>
              <a:rPr lang="en-US" altLang="zh-CN" b="0" i="0" u="none" strike="noStrike" dirty="0">
                <a:solidFill>
                  <a:srgbClr val="000000"/>
                </a:solidFill>
                <a:effectLst/>
                <a:latin typeface="-webkit-standard"/>
              </a:rPr>
              <a:t>,</a:t>
            </a:r>
            <a:r>
              <a:rPr lang="zh-CN" altLang="en-US" b="0" i="0" u="none" strike="noStrike" dirty="0">
                <a:solidFill>
                  <a:srgbClr val="000000"/>
                </a:solidFill>
                <a:effectLst/>
                <a:latin typeface="-webkit-standard"/>
              </a:rPr>
              <a:t>将不同专家模型分配到不同设备</a:t>
            </a:r>
            <a:endParaRPr lang="zh-CN" altLang="en-US" dirty="0"/>
          </a:p>
        </p:txBody>
      </p:sp>
    </p:spTree>
    <p:extLst>
      <p:ext uri="{BB962C8B-B14F-4D97-AF65-F5344CB8AC3E}">
        <p14:creationId xmlns:p14="http://schemas.microsoft.com/office/powerpoint/2010/main" val="41290793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tiff"/><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x">
  <p:cSld name="内页基本 拷贝">
    <p:spTree>
      <p:nvGrpSpPr>
        <p:cNvPr id="1" name=""/>
        <p:cNvGrpSpPr/>
        <p:nvPr/>
      </p:nvGrpSpPr>
      <p:grpSpPr>
        <a:xfrm>
          <a:off x="0" y="0"/>
          <a:ext cx="0" cy="0"/>
          <a:chOff x="0" y="0"/>
          <a:chExt cx="0" cy="0"/>
        </a:xfrm>
      </p:grpSpPr>
      <p:sp>
        <p:nvSpPr>
          <p:cNvPr id="23" name="线条"/>
          <p:cNvSpPr/>
          <p:nvPr/>
        </p:nvSpPr>
        <p:spPr>
          <a:xfrm flipV="1">
            <a:off x="3577697" y="640699"/>
            <a:ext cx="3" cy="487413"/>
          </a:xfrm>
          <a:prstGeom prst="line">
            <a:avLst/>
          </a:prstGeom>
          <a:ln w="12700">
            <a:solidFill>
              <a:srgbClr val="FFFFFF"/>
            </a:solidFill>
            <a:miter lim="400000"/>
          </a:ln>
        </p:spPr>
        <p:txBody>
          <a:bodyPr lIns="45718" tIns="45718" rIns="45718" bIns="45718"/>
          <a:lstStyle/>
          <a:p>
            <a:endParaRPr/>
          </a:p>
        </p:txBody>
      </p:sp>
      <p:grpSp>
        <p:nvGrpSpPr>
          <p:cNvPr id="27" name="成组"/>
          <p:cNvGrpSpPr/>
          <p:nvPr/>
        </p:nvGrpSpPr>
        <p:grpSpPr>
          <a:xfrm>
            <a:off x="18868871" y="640699"/>
            <a:ext cx="5079053" cy="487415"/>
            <a:chOff x="0" y="0"/>
            <a:chExt cx="5079051" cy="487413"/>
          </a:xfrm>
        </p:grpSpPr>
        <p:pic>
          <p:nvPicPr>
            <p:cNvPr id="24" name="图像" descr="图像"/>
            <p:cNvPicPr>
              <a:picLocks noChangeAspect="1"/>
            </p:cNvPicPr>
            <p:nvPr/>
          </p:nvPicPr>
          <p:blipFill>
            <a:blip r:embed="rId2"/>
            <a:stretch>
              <a:fillRect/>
            </a:stretch>
          </p:blipFill>
          <p:spPr>
            <a:xfrm>
              <a:off x="0" y="4380"/>
              <a:ext cx="2756845" cy="478653"/>
            </a:xfrm>
            <a:prstGeom prst="rect">
              <a:avLst/>
            </a:prstGeom>
            <a:ln w="12700" cap="flat">
              <a:noFill/>
              <a:miter lim="400000"/>
              <a:headEnd/>
              <a:tailEnd/>
            </a:ln>
            <a:effectLst/>
          </p:spPr>
        </p:pic>
        <p:sp>
          <p:nvSpPr>
            <p:cNvPr id="25" name="线条"/>
            <p:cNvSpPr/>
            <p:nvPr/>
          </p:nvSpPr>
          <p:spPr>
            <a:xfrm flipV="1">
              <a:off x="2948826" y="0"/>
              <a:ext cx="2" cy="487415"/>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26" name="图像" descr="图像"/>
            <p:cNvPicPr>
              <a:picLocks noChangeAspect="1"/>
            </p:cNvPicPr>
            <p:nvPr/>
          </p:nvPicPr>
          <p:blipFill>
            <a:blip r:embed="rId3"/>
            <a:stretch>
              <a:fillRect/>
            </a:stretch>
          </p:blipFill>
          <p:spPr>
            <a:xfrm>
              <a:off x="3282135" y="4380"/>
              <a:ext cx="1796917" cy="478653"/>
            </a:xfrm>
            <a:prstGeom prst="rect">
              <a:avLst/>
            </a:prstGeom>
            <a:ln w="12700" cap="flat">
              <a:noFill/>
              <a:miter lim="400000"/>
              <a:headEnd/>
              <a:tailEnd/>
            </a:ln>
            <a:effectLst/>
          </p:spPr>
        </p:pic>
      </p:grpSp>
      <p:sp>
        <p:nvSpPr>
          <p:cNvPr id="28"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29"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封面">
    <p:spTree>
      <p:nvGrpSpPr>
        <p:cNvPr id="1" name=""/>
        <p:cNvGrpSpPr/>
        <p:nvPr/>
      </p:nvGrpSpPr>
      <p:grpSpPr>
        <a:xfrm>
          <a:off x="0" y="0"/>
          <a:ext cx="0" cy="0"/>
          <a:chOff x="0" y="0"/>
          <a:chExt cx="0" cy="0"/>
        </a:xfrm>
      </p:grpSpPr>
      <p:grpSp>
        <p:nvGrpSpPr>
          <p:cNvPr id="52" name="成组"/>
          <p:cNvGrpSpPr/>
          <p:nvPr/>
        </p:nvGrpSpPr>
        <p:grpSpPr>
          <a:xfrm>
            <a:off x="628871" y="640699"/>
            <a:ext cx="5079052" cy="487415"/>
            <a:chOff x="0" y="0"/>
            <a:chExt cx="5079051" cy="487413"/>
          </a:xfrm>
        </p:grpSpPr>
        <p:pic>
          <p:nvPicPr>
            <p:cNvPr id="49" name="图像" descr="图像"/>
            <p:cNvPicPr>
              <a:picLocks noChangeAspect="1"/>
            </p:cNvPicPr>
            <p:nvPr/>
          </p:nvPicPr>
          <p:blipFill>
            <a:blip r:embed="rId2"/>
            <a:stretch>
              <a:fillRect/>
            </a:stretch>
          </p:blipFill>
          <p:spPr>
            <a:xfrm>
              <a:off x="0" y="4380"/>
              <a:ext cx="2756845" cy="478653"/>
            </a:xfrm>
            <a:prstGeom prst="rect">
              <a:avLst/>
            </a:prstGeom>
            <a:ln w="12700" cap="flat">
              <a:noFill/>
              <a:miter lim="400000"/>
              <a:headEnd/>
              <a:tailEnd/>
            </a:ln>
            <a:effectLst/>
          </p:spPr>
        </p:pic>
        <p:sp>
          <p:nvSpPr>
            <p:cNvPr id="50" name="线条"/>
            <p:cNvSpPr/>
            <p:nvPr/>
          </p:nvSpPr>
          <p:spPr>
            <a:xfrm flipV="1">
              <a:off x="2948826" y="0"/>
              <a:ext cx="2" cy="487415"/>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51" name="图像" descr="图像"/>
            <p:cNvPicPr>
              <a:picLocks noChangeAspect="1"/>
            </p:cNvPicPr>
            <p:nvPr/>
          </p:nvPicPr>
          <p:blipFill>
            <a:blip r:embed="rId3"/>
            <a:stretch>
              <a:fillRect/>
            </a:stretch>
          </p:blipFill>
          <p:spPr>
            <a:xfrm>
              <a:off x="3282135" y="4380"/>
              <a:ext cx="1796917" cy="478653"/>
            </a:xfrm>
            <a:prstGeom prst="rect">
              <a:avLst/>
            </a:prstGeom>
            <a:ln w="12700" cap="flat">
              <a:noFill/>
              <a:miter lim="400000"/>
              <a:headEnd/>
              <a:tailEnd/>
            </a:ln>
            <a:effectLst/>
          </p:spPr>
        </p:pic>
      </p:grpSp>
      <p:pic>
        <p:nvPicPr>
          <p:cNvPr id="53" name="KV Summit(1)-底纹.psd" descr="KV Summit(1)-底纹.psd"/>
          <p:cNvPicPr>
            <a:picLocks noChangeAspect="1"/>
          </p:cNvPicPr>
          <p:nvPr/>
        </p:nvPicPr>
        <p:blipFill>
          <a:blip r:embed="rId4"/>
          <a:stretch>
            <a:fillRect/>
          </a:stretch>
        </p:blipFill>
        <p:spPr>
          <a:xfrm flipH="1">
            <a:off x="-1204" y="0"/>
            <a:ext cx="24386408" cy="13716002"/>
          </a:xfrm>
          <a:prstGeom prst="rect">
            <a:avLst/>
          </a:prstGeom>
          <a:ln w="12700">
            <a:miter lim="400000"/>
            <a:headEnd/>
            <a:tailEnd/>
          </a:ln>
        </p:spPr>
      </p:pic>
      <p:pic>
        <p:nvPicPr>
          <p:cNvPr id="54" name="KV Summit(1)-底纹.psd" descr="KV Summit(1)-底纹.psd"/>
          <p:cNvPicPr>
            <a:picLocks noChangeAspect="1"/>
          </p:cNvPicPr>
          <p:nvPr/>
        </p:nvPicPr>
        <p:blipFill>
          <a:blip r:embed="rId4"/>
          <a:stretch>
            <a:fillRect/>
          </a:stretch>
        </p:blipFill>
        <p:spPr>
          <a:xfrm flipH="1">
            <a:off x="-1204" y="0"/>
            <a:ext cx="24386408" cy="13716002"/>
          </a:xfrm>
          <a:prstGeom prst="rect">
            <a:avLst/>
          </a:prstGeom>
          <a:ln w="12700">
            <a:miter lim="400000"/>
            <a:headEnd/>
            <a:tailEnd/>
          </a:ln>
        </p:spPr>
      </p:pic>
      <p:sp>
        <p:nvSpPr>
          <p:cNvPr id="55"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56"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特殊情况下用黑色">
    <p:spTree>
      <p:nvGrpSpPr>
        <p:cNvPr id="1" name=""/>
        <p:cNvGrpSpPr/>
        <p:nvPr/>
      </p:nvGrpSpPr>
      <p:grpSpPr>
        <a:xfrm>
          <a:off x="0" y="0"/>
          <a:ext cx="0" cy="0"/>
          <a:chOff x="0" y="0"/>
          <a:chExt cx="0" cy="0"/>
        </a:xfrm>
      </p:grpSpPr>
      <p:sp>
        <p:nvSpPr>
          <p:cNvPr id="116" name="矩形"/>
          <p:cNvSpPr/>
          <p:nvPr/>
        </p:nvSpPr>
        <p:spPr>
          <a:xfrm>
            <a:off x="-6168" y="-1"/>
            <a:ext cx="24396336" cy="13716002"/>
          </a:xfrm>
          <a:prstGeom prst="rect">
            <a:avLst/>
          </a:prstGeom>
          <a:solidFill>
            <a:srgbClr val="000000"/>
          </a:solidFill>
          <a:ln w="12700">
            <a:miter lim="400000"/>
          </a:ln>
          <a:effectLst>
            <a:outerShdw blurRad="38100" dist="25400" dir="5400000" rotWithShape="0">
              <a:srgbClr val="000000">
                <a:alpha val="50000"/>
              </a:srgbClr>
            </a:outerShdw>
          </a:effectLst>
        </p:spPr>
        <p:txBody>
          <a:bodyPr lIns="50800" tIns="50800" rIns="50800" bIns="50800" anchor="ctr"/>
          <a:lstStyle/>
          <a:p>
            <a:pPr>
              <a:defRPr sz="3200">
                <a:solidFill>
                  <a:srgbClr val="FFFFFF"/>
                </a:solidFill>
                <a:latin typeface="Helvetica Light"/>
                <a:ea typeface="Helvetica Light"/>
                <a:cs typeface="Helvetica Light"/>
                <a:sym typeface="Helvetica Light"/>
              </a:defRPr>
            </a:pPr>
            <a:endParaRPr/>
          </a:p>
        </p:txBody>
      </p:sp>
      <p:pic>
        <p:nvPicPr>
          <p:cNvPr id="117" name="KV Summit(1)-底纹.psd" descr="KV Summit(1)-底纹.psd"/>
          <p:cNvPicPr>
            <a:picLocks noChangeAspect="1"/>
          </p:cNvPicPr>
          <p:nvPr/>
        </p:nvPicPr>
        <p:blipFill>
          <a:blip r:embed="rId2">
            <a:alphaModFix amt="25328"/>
          </a:blip>
          <a:stretch>
            <a:fillRect/>
          </a:stretch>
        </p:blipFill>
        <p:spPr>
          <a:xfrm flipH="1">
            <a:off x="-1204" y="0"/>
            <a:ext cx="24386408" cy="13716002"/>
          </a:xfrm>
          <a:prstGeom prst="rect">
            <a:avLst/>
          </a:prstGeom>
          <a:ln w="12700">
            <a:miter lim="400000"/>
            <a:headEnd/>
            <a:tailEnd/>
          </a:ln>
        </p:spPr>
      </p:pic>
      <p:grpSp>
        <p:nvGrpSpPr>
          <p:cNvPr id="121" name="成组"/>
          <p:cNvGrpSpPr/>
          <p:nvPr/>
        </p:nvGrpSpPr>
        <p:grpSpPr>
          <a:xfrm>
            <a:off x="18774775" y="627168"/>
            <a:ext cx="5279148" cy="500944"/>
            <a:chOff x="0" y="0"/>
            <a:chExt cx="5279147" cy="500943"/>
          </a:xfrm>
        </p:grpSpPr>
        <p:sp>
          <p:nvSpPr>
            <p:cNvPr id="118" name="线条"/>
            <p:cNvSpPr/>
            <p:nvPr/>
          </p:nvSpPr>
          <p:spPr>
            <a:xfrm flipV="1">
              <a:off x="2946922" y="13531"/>
              <a:ext cx="3" cy="487413"/>
            </a:xfrm>
            <a:prstGeom prst="line">
              <a:avLst/>
            </a:prstGeom>
            <a:noFill/>
            <a:ln w="12700" cap="flat">
              <a:solidFill>
                <a:srgbClr val="FFFFFF"/>
              </a:solidFill>
              <a:prstDash val="solid"/>
              <a:miter lim="400000"/>
            </a:ln>
            <a:effectLst/>
          </p:spPr>
          <p:txBody>
            <a:bodyPr wrap="square" lIns="45718" tIns="45718" rIns="45718" bIns="45718" numCol="1" anchor="t">
              <a:noAutofit/>
            </a:bodyPr>
            <a:lstStyle/>
            <a:p>
              <a:endParaRPr/>
            </a:p>
          </p:txBody>
        </p:sp>
        <p:pic>
          <p:nvPicPr>
            <p:cNvPr id="119" name="图像" descr="图像"/>
            <p:cNvPicPr>
              <a:picLocks noChangeAspect="1"/>
            </p:cNvPicPr>
            <p:nvPr/>
          </p:nvPicPr>
          <p:blipFill>
            <a:blip r:embed="rId3"/>
            <a:stretch>
              <a:fillRect/>
            </a:stretch>
          </p:blipFill>
          <p:spPr>
            <a:xfrm>
              <a:off x="0" y="13390"/>
              <a:ext cx="2752576" cy="478651"/>
            </a:xfrm>
            <a:prstGeom prst="rect">
              <a:avLst/>
            </a:prstGeom>
            <a:ln w="12700" cap="flat">
              <a:noFill/>
              <a:miter lim="400000"/>
              <a:headEnd/>
              <a:tailEnd/>
            </a:ln>
            <a:effectLst/>
          </p:spPr>
        </p:pic>
        <p:pic>
          <p:nvPicPr>
            <p:cNvPr id="120" name="图像" descr="图像"/>
            <p:cNvPicPr>
              <a:picLocks noChangeAspect="1"/>
            </p:cNvPicPr>
            <p:nvPr/>
          </p:nvPicPr>
          <p:blipFill>
            <a:blip r:embed="rId4"/>
            <a:stretch>
              <a:fillRect/>
            </a:stretch>
          </p:blipFill>
          <p:spPr>
            <a:xfrm>
              <a:off x="3318375" y="0"/>
              <a:ext cx="1960773" cy="487413"/>
            </a:xfrm>
            <a:prstGeom prst="rect">
              <a:avLst/>
            </a:prstGeom>
            <a:ln w="12700" cap="flat">
              <a:noFill/>
              <a:miter lim="400000"/>
              <a:headEnd/>
              <a:tailEnd/>
            </a:ln>
            <a:effectLst/>
          </p:spPr>
        </p:pic>
      </p:grpSp>
      <p:sp>
        <p:nvSpPr>
          <p:cNvPr id="122"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123"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特殊情况下用黑色 拷贝">
    <p:spTree>
      <p:nvGrpSpPr>
        <p:cNvPr id="1" name=""/>
        <p:cNvGrpSpPr/>
        <p:nvPr/>
      </p:nvGrpSpPr>
      <p:grpSpPr>
        <a:xfrm>
          <a:off x="0" y="0"/>
          <a:ext cx="0" cy="0"/>
          <a:chOff x="0" y="0"/>
          <a:chExt cx="0" cy="0"/>
        </a:xfrm>
      </p:grpSpPr>
      <p:sp>
        <p:nvSpPr>
          <p:cNvPr id="130" name="矩形"/>
          <p:cNvSpPr/>
          <p:nvPr/>
        </p:nvSpPr>
        <p:spPr>
          <a:xfrm>
            <a:off x="-6168" y="-1"/>
            <a:ext cx="24396336" cy="13716002"/>
          </a:xfrm>
          <a:prstGeom prst="rect">
            <a:avLst/>
          </a:prstGeom>
          <a:solidFill>
            <a:srgbClr val="414141"/>
          </a:solidFill>
          <a:ln w="12700">
            <a:miter lim="400000"/>
          </a:ln>
        </p:spPr>
        <p:txBody>
          <a:bodyPr lIns="50800" tIns="50800" rIns="50800" bIns="50800" anchor="ctr"/>
          <a:lstStyle/>
          <a:p>
            <a:pPr>
              <a:defRPr sz="3200">
                <a:solidFill>
                  <a:srgbClr val="53585F"/>
                </a:solidFill>
                <a:latin typeface="Helvetica Light"/>
                <a:ea typeface="Helvetica Light"/>
                <a:cs typeface="Helvetica Light"/>
                <a:sym typeface="Helvetica Light"/>
              </a:defRPr>
            </a:pPr>
            <a:endParaRPr/>
          </a:p>
        </p:txBody>
      </p:sp>
      <p:grpSp>
        <p:nvGrpSpPr>
          <p:cNvPr id="134" name="成组"/>
          <p:cNvGrpSpPr/>
          <p:nvPr/>
        </p:nvGrpSpPr>
        <p:grpSpPr>
          <a:xfrm>
            <a:off x="18774775" y="627168"/>
            <a:ext cx="5279148" cy="500944"/>
            <a:chOff x="0" y="0"/>
            <a:chExt cx="5279147" cy="500943"/>
          </a:xfrm>
        </p:grpSpPr>
        <p:sp>
          <p:nvSpPr>
            <p:cNvPr id="131" name="线条"/>
            <p:cNvSpPr/>
            <p:nvPr/>
          </p:nvSpPr>
          <p:spPr>
            <a:xfrm flipV="1">
              <a:off x="2946922" y="13531"/>
              <a:ext cx="3" cy="487413"/>
            </a:xfrm>
            <a:prstGeom prst="line">
              <a:avLst/>
            </a:prstGeom>
            <a:noFill/>
            <a:ln w="12700" cap="flat">
              <a:solidFill>
                <a:srgbClr val="FFFFFF"/>
              </a:solidFill>
              <a:prstDash val="solid"/>
              <a:miter lim="400000"/>
            </a:ln>
            <a:effectLst/>
          </p:spPr>
          <p:txBody>
            <a:bodyPr wrap="square" lIns="45718" tIns="45718" rIns="45718" bIns="45718" numCol="1" anchor="t">
              <a:noAutofit/>
            </a:bodyPr>
            <a:lstStyle/>
            <a:p>
              <a:endParaRPr/>
            </a:p>
          </p:txBody>
        </p:sp>
        <p:pic>
          <p:nvPicPr>
            <p:cNvPr id="132" name="图像" descr="图像"/>
            <p:cNvPicPr>
              <a:picLocks noChangeAspect="1"/>
            </p:cNvPicPr>
            <p:nvPr/>
          </p:nvPicPr>
          <p:blipFill>
            <a:blip r:embed="rId2"/>
            <a:stretch>
              <a:fillRect/>
            </a:stretch>
          </p:blipFill>
          <p:spPr>
            <a:xfrm>
              <a:off x="0" y="13390"/>
              <a:ext cx="2752576" cy="478651"/>
            </a:xfrm>
            <a:prstGeom prst="rect">
              <a:avLst/>
            </a:prstGeom>
            <a:ln w="12700" cap="flat">
              <a:noFill/>
              <a:miter lim="400000"/>
              <a:headEnd/>
              <a:tailEnd/>
            </a:ln>
            <a:effectLst/>
          </p:spPr>
        </p:pic>
        <p:pic>
          <p:nvPicPr>
            <p:cNvPr id="133" name="图像" descr="图像"/>
            <p:cNvPicPr>
              <a:picLocks noChangeAspect="1"/>
            </p:cNvPicPr>
            <p:nvPr/>
          </p:nvPicPr>
          <p:blipFill>
            <a:blip r:embed="rId3"/>
            <a:stretch>
              <a:fillRect/>
            </a:stretch>
          </p:blipFill>
          <p:spPr>
            <a:xfrm>
              <a:off x="3318375" y="0"/>
              <a:ext cx="1960773" cy="487413"/>
            </a:xfrm>
            <a:prstGeom prst="rect">
              <a:avLst/>
            </a:prstGeom>
            <a:ln w="12700" cap="flat">
              <a:noFill/>
              <a:miter lim="400000"/>
              <a:headEnd/>
              <a:tailEnd/>
            </a:ln>
            <a:effectLst/>
          </p:spPr>
        </p:pic>
      </p:grpSp>
      <p:sp>
        <p:nvSpPr>
          <p:cNvPr id="135"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136"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特殊情况下用黑色 拷贝 1">
    <p:spTree>
      <p:nvGrpSpPr>
        <p:cNvPr id="1" name=""/>
        <p:cNvGrpSpPr/>
        <p:nvPr/>
      </p:nvGrpSpPr>
      <p:grpSpPr>
        <a:xfrm>
          <a:off x="0" y="0"/>
          <a:ext cx="0" cy="0"/>
          <a:chOff x="0" y="0"/>
          <a:chExt cx="0" cy="0"/>
        </a:xfrm>
      </p:grpSpPr>
      <p:sp>
        <p:nvSpPr>
          <p:cNvPr id="143" name="矩形"/>
          <p:cNvSpPr/>
          <p:nvPr/>
        </p:nvSpPr>
        <p:spPr>
          <a:xfrm>
            <a:off x="-6168" y="-1"/>
            <a:ext cx="24396336" cy="13716002"/>
          </a:xfrm>
          <a:prstGeom prst="rect">
            <a:avLst/>
          </a:prstGeom>
          <a:solidFill>
            <a:srgbClr val="181818"/>
          </a:solidFill>
          <a:ln w="12700">
            <a:miter lim="400000"/>
          </a:ln>
        </p:spPr>
        <p:txBody>
          <a:bodyPr lIns="50800" tIns="50800" rIns="50800" bIns="50800" anchor="ctr"/>
          <a:lstStyle/>
          <a:p>
            <a:pPr>
              <a:defRPr sz="3200">
                <a:solidFill>
                  <a:srgbClr val="53585F"/>
                </a:solidFill>
                <a:latin typeface="Helvetica Light"/>
                <a:ea typeface="Helvetica Light"/>
                <a:cs typeface="Helvetica Light"/>
                <a:sym typeface="Helvetica Light"/>
              </a:defRPr>
            </a:pPr>
            <a:endParaRPr/>
          </a:p>
        </p:txBody>
      </p:sp>
      <p:grpSp>
        <p:nvGrpSpPr>
          <p:cNvPr id="147" name="成组"/>
          <p:cNvGrpSpPr/>
          <p:nvPr/>
        </p:nvGrpSpPr>
        <p:grpSpPr>
          <a:xfrm>
            <a:off x="18774775" y="627168"/>
            <a:ext cx="5279148" cy="500944"/>
            <a:chOff x="0" y="0"/>
            <a:chExt cx="5279147" cy="500943"/>
          </a:xfrm>
        </p:grpSpPr>
        <p:sp>
          <p:nvSpPr>
            <p:cNvPr id="144" name="线条"/>
            <p:cNvSpPr/>
            <p:nvPr/>
          </p:nvSpPr>
          <p:spPr>
            <a:xfrm flipV="1">
              <a:off x="2946922" y="13531"/>
              <a:ext cx="3" cy="487413"/>
            </a:xfrm>
            <a:prstGeom prst="line">
              <a:avLst/>
            </a:prstGeom>
            <a:noFill/>
            <a:ln w="12700" cap="flat">
              <a:solidFill>
                <a:srgbClr val="FFFFFF"/>
              </a:solidFill>
              <a:prstDash val="solid"/>
              <a:miter lim="400000"/>
            </a:ln>
            <a:effectLst/>
          </p:spPr>
          <p:txBody>
            <a:bodyPr wrap="square" lIns="45718" tIns="45718" rIns="45718" bIns="45718" numCol="1" anchor="t">
              <a:noAutofit/>
            </a:bodyPr>
            <a:lstStyle/>
            <a:p>
              <a:endParaRPr/>
            </a:p>
          </p:txBody>
        </p:sp>
        <p:pic>
          <p:nvPicPr>
            <p:cNvPr id="145" name="图像" descr="图像"/>
            <p:cNvPicPr>
              <a:picLocks noChangeAspect="1"/>
            </p:cNvPicPr>
            <p:nvPr/>
          </p:nvPicPr>
          <p:blipFill>
            <a:blip r:embed="rId2"/>
            <a:stretch>
              <a:fillRect/>
            </a:stretch>
          </p:blipFill>
          <p:spPr>
            <a:xfrm>
              <a:off x="0" y="13390"/>
              <a:ext cx="2752576" cy="478651"/>
            </a:xfrm>
            <a:prstGeom prst="rect">
              <a:avLst/>
            </a:prstGeom>
            <a:ln w="12700" cap="flat">
              <a:noFill/>
              <a:miter lim="400000"/>
              <a:headEnd/>
              <a:tailEnd/>
            </a:ln>
            <a:effectLst/>
          </p:spPr>
        </p:pic>
        <p:pic>
          <p:nvPicPr>
            <p:cNvPr id="146" name="图像" descr="图像"/>
            <p:cNvPicPr>
              <a:picLocks noChangeAspect="1"/>
            </p:cNvPicPr>
            <p:nvPr/>
          </p:nvPicPr>
          <p:blipFill>
            <a:blip r:embed="rId3"/>
            <a:stretch>
              <a:fillRect/>
            </a:stretch>
          </p:blipFill>
          <p:spPr>
            <a:xfrm>
              <a:off x="3318375" y="0"/>
              <a:ext cx="1960773" cy="487413"/>
            </a:xfrm>
            <a:prstGeom prst="rect">
              <a:avLst/>
            </a:prstGeom>
            <a:ln w="12700" cap="flat">
              <a:noFill/>
              <a:miter lim="400000"/>
              <a:headEnd/>
              <a:tailEnd/>
            </a:ln>
            <a:effectLst/>
          </p:spPr>
        </p:pic>
      </p:grpSp>
      <p:sp>
        <p:nvSpPr>
          <p:cNvPr id="148"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149"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背景四">
    <p:spTree>
      <p:nvGrpSpPr>
        <p:cNvPr id="1" name=""/>
        <p:cNvGrpSpPr/>
        <p:nvPr/>
      </p:nvGrpSpPr>
      <p:grpSpPr>
        <a:xfrm>
          <a:off x="0" y="0"/>
          <a:ext cx="0" cy="0"/>
          <a:chOff x="0" y="0"/>
          <a:chExt cx="0" cy="0"/>
        </a:xfrm>
      </p:grpSpPr>
      <p:pic>
        <p:nvPicPr>
          <p:cNvPr id="169" name="图像" descr="图像"/>
          <p:cNvPicPr>
            <a:picLocks noChangeAspect="1"/>
          </p:cNvPicPr>
          <p:nvPr/>
        </p:nvPicPr>
        <p:blipFill>
          <a:blip r:embed="rId2">
            <a:alphaModFix amt="30000"/>
          </a:blip>
          <a:srcRect t="4919" b="8801"/>
          <a:stretch>
            <a:fillRect/>
          </a:stretch>
        </p:blipFill>
        <p:spPr>
          <a:xfrm>
            <a:off x="-69104" y="-194433"/>
            <a:ext cx="24522207" cy="14104868"/>
          </a:xfrm>
          <a:prstGeom prst="rect">
            <a:avLst/>
          </a:prstGeom>
          <a:ln w="12700">
            <a:miter lim="400000"/>
            <a:headEnd/>
            <a:tailEnd/>
          </a:ln>
        </p:spPr>
      </p:pic>
      <p:grpSp>
        <p:nvGrpSpPr>
          <p:cNvPr id="173" name="成组"/>
          <p:cNvGrpSpPr/>
          <p:nvPr/>
        </p:nvGrpSpPr>
        <p:grpSpPr>
          <a:xfrm>
            <a:off x="18868871" y="640699"/>
            <a:ext cx="5079053" cy="487415"/>
            <a:chOff x="0" y="0"/>
            <a:chExt cx="5079051" cy="487413"/>
          </a:xfrm>
        </p:grpSpPr>
        <p:pic>
          <p:nvPicPr>
            <p:cNvPr id="170" name="图像" descr="图像"/>
            <p:cNvPicPr>
              <a:picLocks noChangeAspect="1"/>
            </p:cNvPicPr>
            <p:nvPr/>
          </p:nvPicPr>
          <p:blipFill>
            <a:blip r:embed="rId3"/>
            <a:stretch>
              <a:fillRect/>
            </a:stretch>
          </p:blipFill>
          <p:spPr>
            <a:xfrm>
              <a:off x="0" y="4380"/>
              <a:ext cx="2756845" cy="478653"/>
            </a:xfrm>
            <a:prstGeom prst="rect">
              <a:avLst/>
            </a:prstGeom>
            <a:ln w="12700" cap="flat">
              <a:noFill/>
              <a:miter lim="400000"/>
              <a:headEnd/>
              <a:tailEnd/>
            </a:ln>
            <a:effectLst/>
          </p:spPr>
        </p:pic>
        <p:sp>
          <p:nvSpPr>
            <p:cNvPr id="171" name="线条"/>
            <p:cNvSpPr/>
            <p:nvPr/>
          </p:nvSpPr>
          <p:spPr>
            <a:xfrm flipV="1">
              <a:off x="2948826" y="0"/>
              <a:ext cx="2" cy="487415"/>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172" name="图像" descr="图像"/>
            <p:cNvPicPr>
              <a:picLocks noChangeAspect="1"/>
            </p:cNvPicPr>
            <p:nvPr/>
          </p:nvPicPr>
          <p:blipFill>
            <a:blip r:embed="rId4"/>
            <a:stretch>
              <a:fillRect/>
            </a:stretch>
          </p:blipFill>
          <p:spPr>
            <a:xfrm>
              <a:off x="3282135" y="4380"/>
              <a:ext cx="1796917" cy="478653"/>
            </a:xfrm>
            <a:prstGeom prst="rect">
              <a:avLst/>
            </a:prstGeom>
            <a:ln w="12700" cap="flat">
              <a:noFill/>
              <a:miter lim="400000"/>
              <a:headEnd/>
              <a:tailEnd/>
            </a:ln>
            <a:effectLst/>
          </p:spPr>
        </p:pic>
      </p:grpSp>
      <p:sp>
        <p:nvSpPr>
          <p:cNvPr id="174"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175"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内页基本 拷贝">
    <p:bg>
      <p:bgPr>
        <a:solidFill>
          <a:srgbClr val="414141"/>
        </a:solidFill>
        <a:effectLst/>
      </p:bgPr>
    </p:bg>
    <p:spTree>
      <p:nvGrpSpPr>
        <p:cNvPr id="1" name=""/>
        <p:cNvGrpSpPr/>
        <p:nvPr/>
      </p:nvGrpSpPr>
      <p:grpSpPr>
        <a:xfrm>
          <a:off x="0" y="0"/>
          <a:ext cx="0" cy="0"/>
          <a:chOff x="0" y="0"/>
          <a:chExt cx="0" cy="0"/>
        </a:xfrm>
      </p:grpSpPr>
      <p:grpSp>
        <p:nvGrpSpPr>
          <p:cNvPr id="185" name="成组"/>
          <p:cNvGrpSpPr/>
          <p:nvPr/>
        </p:nvGrpSpPr>
        <p:grpSpPr>
          <a:xfrm>
            <a:off x="18774775" y="627168"/>
            <a:ext cx="5279148" cy="500944"/>
            <a:chOff x="0" y="0"/>
            <a:chExt cx="5279147" cy="500943"/>
          </a:xfrm>
        </p:grpSpPr>
        <p:sp>
          <p:nvSpPr>
            <p:cNvPr id="182" name="线条"/>
            <p:cNvSpPr/>
            <p:nvPr/>
          </p:nvSpPr>
          <p:spPr>
            <a:xfrm flipV="1">
              <a:off x="2946922" y="13531"/>
              <a:ext cx="3" cy="487413"/>
            </a:xfrm>
            <a:prstGeom prst="line">
              <a:avLst/>
            </a:prstGeom>
            <a:noFill/>
            <a:ln w="12700" cap="flat">
              <a:solidFill>
                <a:srgbClr val="FFFFFF"/>
              </a:solidFill>
              <a:prstDash val="solid"/>
              <a:miter lim="400000"/>
            </a:ln>
            <a:effectLst/>
          </p:spPr>
          <p:txBody>
            <a:bodyPr wrap="square" lIns="45718" tIns="45718" rIns="45718" bIns="45718" numCol="1" anchor="t">
              <a:noAutofit/>
            </a:bodyPr>
            <a:lstStyle/>
            <a:p>
              <a:endParaRPr/>
            </a:p>
          </p:txBody>
        </p:sp>
        <p:pic>
          <p:nvPicPr>
            <p:cNvPr id="183" name="图像" descr="图像"/>
            <p:cNvPicPr>
              <a:picLocks noChangeAspect="1"/>
            </p:cNvPicPr>
            <p:nvPr/>
          </p:nvPicPr>
          <p:blipFill>
            <a:blip r:embed="rId2"/>
            <a:stretch>
              <a:fillRect/>
            </a:stretch>
          </p:blipFill>
          <p:spPr>
            <a:xfrm>
              <a:off x="0" y="13390"/>
              <a:ext cx="2752576" cy="478651"/>
            </a:xfrm>
            <a:prstGeom prst="rect">
              <a:avLst/>
            </a:prstGeom>
            <a:ln w="12700" cap="flat">
              <a:noFill/>
              <a:miter lim="400000"/>
              <a:headEnd/>
              <a:tailEnd/>
            </a:ln>
            <a:effectLst/>
          </p:spPr>
        </p:pic>
        <p:pic>
          <p:nvPicPr>
            <p:cNvPr id="184" name="图像" descr="图像"/>
            <p:cNvPicPr>
              <a:picLocks noChangeAspect="1"/>
            </p:cNvPicPr>
            <p:nvPr/>
          </p:nvPicPr>
          <p:blipFill>
            <a:blip r:embed="rId3"/>
            <a:stretch>
              <a:fillRect/>
            </a:stretch>
          </p:blipFill>
          <p:spPr>
            <a:xfrm>
              <a:off x="3318375" y="0"/>
              <a:ext cx="1960773" cy="487413"/>
            </a:xfrm>
            <a:prstGeom prst="rect">
              <a:avLst/>
            </a:prstGeom>
            <a:ln w="12700" cap="flat">
              <a:noFill/>
              <a:miter lim="400000"/>
              <a:headEnd/>
              <a:tailEnd/>
            </a:ln>
            <a:effectLst/>
          </p:spPr>
        </p:pic>
      </p:grpSp>
      <p:sp>
        <p:nvSpPr>
          <p:cNvPr id="186"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187" name="幻灯片编号"/>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userDrawn="1">
  <p:cSld name="背景4">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7B1BE214-9213-42AF-BD7F-C515BF79BFF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24375666" cy="13716000"/>
          </a:xfrm>
          <a:prstGeom prst="rect">
            <a:avLst/>
          </a:prstGeom>
        </p:spPr>
      </p:pic>
      <p:pic>
        <p:nvPicPr>
          <p:cNvPr id="2" name="图片 1">
            <a:extLst>
              <a:ext uri="{FF2B5EF4-FFF2-40B4-BE49-F238E27FC236}">
                <a16:creationId xmlns:a16="http://schemas.microsoft.com/office/drawing/2014/main" id="{686F9198-724C-1C39-01E5-166DC571ABB0}"/>
              </a:ext>
            </a:extLst>
          </p:cNvPr>
          <p:cNvPicPr>
            <a:picLocks noChangeAspect="1"/>
          </p:cNvPicPr>
          <p:nvPr userDrawn="1"/>
        </p:nvPicPr>
        <p:blipFill>
          <a:blip r:embed="rId3"/>
          <a:stretch>
            <a:fillRect/>
          </a:stretch>
        </p:blipFill>
        <p:spPr>
          <a:xfrm>
            <a:off x="18948399" y="529533"/>
            <a:ext cx="4765041" cy="387632"/>
          </a:xfrm>
          <a:prstGeom prst="rect">
            <a:avLst/>
          </a:prstGeom>
        </p:spPr>
      </p:pic>
    </p:spTree>
    <p:extLst>
      <p:ext uri="{BB962C8B-B14F-4D97-AF65-F5344CB8AC3E}">
        <p14:creationId xmlns:p14="http://schemas.microsoft.com/office/powerpoint/2010/main" val="2012639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5" name="成组"/>
          <p:cNvGrpSpPr/>
          <p:nvPr/>
        </p:nvGrpSpPr>
        <p:grpSpPr>
          <a:xfrm>
            <a:off x="18868871" y="640699"/>
            <a:ext cx="5079053" cy="487415"/>
            <a:chOff x="0" y="0"/>
            <a:chExt cx="5079051" cy="487413"/>
          </a:xfrm>
        </p:grpSpPr>
        <p:pic>
          <p:nvPicPr>
            <p:cNvPr id="2" name="图像" descr="图像"/>
            <p:cNvPicPr>
              <a:picLocks noChangeAspect="1"/>
            </p:cNvPicPr>
            <p:nvPr/>
          </p:nvPicPr>
          <p:blipFill>
            <a:blip r:embed="rId10"/>
            <a:stretch>
              <a:fillRect/>
            </a:stretch>
          </p:blipFill>
          <p:spPr>
            <a:xfrm>
              <a:off x="0" y="4380"/>
              <a:ext cx="2756845" cy="478653"/>
            </a:xfrm>
            <a:prstGeom prst="rect">
              <a:avLst/>
            </a:prstGeom>
            <a:ln w="12700" cap="flat">
              <a:noFill/>
              <a:miter lim="400000"/>
              <a:headEnd/>
              <a:tailEnd/>
            </a:ln>
            <a:effectLst/>
          </p:spPr>
        </p:pic>
        <p:sp>
          <p:nvSpPr>
            <p:cNvPr id="3" name="线条"/>
            <p:cNvSpPr/>
            <p:nvPr/>
          </p:nvSpPr>
          <p:spPr>
            <a:xfrm flipV="1">
              <a:off x="2948826" y="0"/>
              <a:ext cx="2" cy="487415"/>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4" name="图像" descr="图像"/>
            <p:cNvPicPr>
              <a:picLocks noChangeAspect="1"/>
            </p:cNvPicPr>
            <p:nvPr/>
          </p:nvPicPr>
          <p:blipFill>
            <a:blip r:embed="rId11"/>
            <a:stretch>
              <a:fillRect/>
            </a:stretch>
          </p:blipFill>
          <p:spPr>
            <a:xfrm>
              <a:off x="3282135" y="4380"/>
              <a:ext cx="1796917" cy="478653"/>
            </a:xfrm>
            <a:prstGeom prst="rect">
              <a:avLst/>
            </a:prstGeom>
            <a:ln w="12700" cap="flat">
              <a:noFill/>
              <a:miter lim="400000"/>
              <a:headEnd/>
              <a:tailEnd/>
            </a:ln>
            <a:effectLst/>
          </p:spPr>
        </p:pic>
      </p:grpSp>
      <p:sp>
        <p:nvSpPr>
          <p:cNvPr id="6" name="New Product Release"/>
          <p:cNvSpPr txBox="1"/>
          <p:nvPr/>
        </p:nvSpPr>
        <p:spPr>
          <a:xfrm>
            <a:off x="10879506" y="13219099"/>
            <a:ext cx="2624988" cy="431801"/>
          </a:xfrm>
          <a:prstGeom prst="rect">
            <a:avLst/>
          </a:prstGeom>
          <a:ln w="12700">
            <a:miter lim="400000"/>
          </a:ln>
        </p:spPr>
        <p:txBody>
          <a:bodyPr lIns="50800" tIns="50800" rIns="50800" bIns="50800" anchor="ctr">
            <a:spAutoFit/>
          </a:bodyPr>
          <a:lstStyle>
            <a:lvl1pPr algn="l" defTabSz="821690">
              <a:lnSpc>
                <a:spcPct val="120000"/>
              </a:lnSpc>
              <a:defRPr sz="2000">
                <a:solidFill>
                  <a:srgbClr val="A6AAA9"/>
                </a:solidFill>
                <a:latin typeface="微软雅黑"/>
                <a:ea typeface="微软雅黑"/>
                <a:cs typeface="微软雅黑"/>
                <a:sym typeface="微软雅黑"/>
              </a:defRPr>
            </a:lvl1pPr>
          </a:lstStyle>
          <a:p>
            <a:r>
              <a:t>T-Head Confidential</a:t>
            </a:r>
          </a:p>
        </p:txBody>
      </p:sp>
      <p:sp>
        <p:nvSpPr>
          <p:cNvPr id="7" name="标题文本"/>
          <p:cNvSpPr txBox="1">
            <a:spLocks noGrp="1"/>
          </p:cNvSpPr>
          <p:nvPr>
            <p:ph type="title"/>
          </p:nvPr>
        </p:nvSpPr>
        <p:spPr>
          <a:xfrm>
            <a:off x="3653366" y="1958422"/>
            <a:ext cx="19507201" cy="2499831"/>
          </a:xfrm>
          <a:prstGeom prst="rect">
            <a:avLst/>
          </a:prstGeom>
          <a:ln w="12700">
            <a:miter lim="400000"/>
          </a:ln>
        </p:spPr>
        <p:txBody>
          <a:bodyPr lIns="50800" tIns="50800" rIns="50800" bIns="50800" anchor="ctr">
            <a:normAutofit/>
          </a:bodyPr>
          <a:lstStyle/>
          <a:p>
            <a:r>
              <a:rPr dirty="0" err="1"/>
              <a:t>标题文本</a:t>
            </a:r>
            <a:endParaRPr dirty="0"/>
          </a:p>
        </p:txBody>
      </p:sp>
      <p:sp>
        <p:nvSpPr>
          <p:cNvPr id="8" name="正文级别 1…"/>
          <p:cNvSpPr txBox="1">
            <a:spLocks noGrp="1"/>
          </p:cNvSpPr>
          <p:nvPr>
            <p:ph type="body" idx="1"/>
          </p:nvPr>
        </p:nvSpPr>
        <p:spPr>
          <a:xfrm>
            <a:off x="13610166" y="4458252"/>
            <a:ext cx="9550401" cy="8761896"/>
          </a:xfrm>
          <a:prstGeom prst="rect">
            <a:avLst/>
          </a:prstGeom>
          <a:ln w="12700">
            <a:miter lim="400000"/>
          </a:ln>
        </p:spPr>
        <p:txBody>
          <a:bodyPr lIns="50800" tIns="50800" rIns="50800" bIns="50800" anchor="ctr">
            <a:normAutofit/>
          </a:bodyPr>
          <a:lstStyle/>
          <a:p>
            <a:r>
              <a:rPr dirty="0" err="1"/>
              <a:t>正文级别</a:t>
            </a:r>
            <a:r>
              <a:rPr dirty="0"/>
              <a:t> 1</a:t>
            </a:r>
          </a:p>
          <a:p>
            <a:pPr lvl="1"/>
            <a:r>
              <a:rPr dirty="0" err="1"/>
              <a:t>正文级别</a:t>
            </a:r>
            <a:r>
              <a:rPr dirty="0"/>
              <a:t> 2</a:t>
            </a:r>
          </a:p>
          <a:p>
            <a:pPr lvl="2"/>
            <a:r>
              <a:rPr dirty="0" err="1"/>
              <a:t>正文级别</a:t>
            </a:r>
            <a:r>
              <a:rPr dirty="0"/>
              <a:t> 3</a:t>
            </a:r>
          </a:p>
          <a:p>
            <a:pPr lvl="3"/>
            <a:r>
              <a:rPr dirty="0" err="1"/>
              <a:t>正文级别</a:t>
            </a:r>
            <a:r>
              <a:rPr dirty="0"/>
              <a:t> 4</a:t>
            </a:r>
          </a:p>
          <a:p>
            <a:pPr lvl="4"/>
            <a:r>
              <a:rPr dirty="0" err="1"/>
              <a:t>正文级别</a:t>
            </a:r>
            <a:r>
              <a:rPr dirty="0"/>
              <a:t> 5</a:t>
            </a:r>
          </a:p>
        </p:txBody>
      </p:sp>
      <p:sp>
        <p:nvSpPr>
          <p:cNvPr id="9" name="幻灯片编号"/>
          <p:cNvSpPr txBox="1">
            <a:spLocks noGrp="1"/>
          </p:cNvSpPr>
          <p:nvPr>
            <p:ph type="sldNum" sz="quarter" idx="2"/>
          </p:nvPr>
        </p:nvSpPr>
        <p:spPr>
          <a:xfrm>
            <a:off x="11959031" y="13081000"/>
            <a:ext cx="453239" cy="469900"/>
          </a:xfrm>
          <a:prstGeom prst="rect">
            <a:avLst/>
          </a:prstGeom>
          <a:ln w="12700">
            <a:miter lim="400000"/>
          </a:ln>
        </p:spPr>
        <p:txBody>
          <a:bodyPr wrap="none" lIns="50800" tIns="50800" rIns="50800" bIns="50800">
            <a:spAutoFit/>
          </a:bodyPr>
          <a:lstStyle>
            <a:lvl1pPr>
              <a:defRPr sz="2400">
                <a:latin typeface="Helvetica Light"/>
                <a:ea typeface="Helvetica Light"/>
                <a:cs typeface="Helvetica Light"/>
                <a:sym typeface="Helvetica Light"/>
              </a:defRPr>
            </a:lvl1pPr>
          </a:lstStyle>
          <a:p>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 id="2147483655" r:id="rId5"/>
    <p:sldLayoutId id="2147483656" r:id="rId6"/>
    <p:sldLayoutId id="2147483657" r:id="rId7"/>
    <p:sldLayoutId id="2147483658" r:id="rId8"/>
  </p:sldLayoutIdLst>
  <p:transition spd="med"/>
  <p:txStyles>
    <p:titleStyle>
      <a:lvl1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1pPr>
      <a:lvl2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2pPr>
      <a:lvl3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3pPr>
      <a:lvl4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4pPr>
      <a:lvl5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5pPr>
      <a:lvl6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6pPr>
      <a:lvl7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7pPr>
      <a:lvl8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8pPr>
      <a:lvl9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9pPr>
    </p:titleStyle>
    <p:bodyStyle>
      <a:lvl1pPr marL="63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1pPr>
      <a:lvl2pPr marL="127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2pPr>
      <a:lvl3pPr marL="190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3pPr>
      <a:lvl4pPr marL="254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4pPr>
      <a:lvl5pPr marL="317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5pPr>
      <a:lvl6pPr marL="381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6pPr>
      <a:lvl7pPr marL="444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7pPr>
      <a:lvl8pPr marL="508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8pPr>
      <a:lvl9pPr marL="571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9pPr>
    </p:bodyStyle>
    <p:otherStyle>
      <a:lvl1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1pPr>
      <a:lvl2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2pPr>
      <a:lvl3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3pPr>
      <a:lvl4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4pPr>
      <a:lvl5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5pPr>
      <a:lvl6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6pPr>
      <a:lvl7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7pPr>
      <a:lvl8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8pPr>
      <a:lvl9pPr marL="0" marR="0" indent="0" algn="ctr" defTabSz="825500" rtl="0" latinLnBrk="0">
        <a:lnSpc>
          <a:spcPct val="100000"/>
        </a:lnSpc>
        <a:spcBef>
          <a:spcPts val="0"/>
        </a:spcBef>
        <a:spcAft>
          <a:spcPts val="0"/>
        </a:spcAft>
        <a:buClrTx/>
        <a:buSzTx/>
        <a:buFontTx/>
        <a:buNone/>
        <a:defRPr sz="2400" b="0" i="0" u="none" strike="noStrike" cap="none" spc="0" baseline="0">
          <a:solidFill>
            <a:schemeClr val="tx1"/>
          </a:solidFill>
          <a:uFillTx/>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21.emf"/><Relationship Id="rId5" Type="http://schemas.openxmlformats.org/officeDocument/2006/relationships/image" Target="../media/image20.emf"/><Relationship Id="rId4" Type="http://schemas.openxmlformats.org/officeDocument/2006/relationships/image" Target="../media/image19.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4v"/><Relationship Id="rId1" Type="http://schemas.microsoft.com/office/2007/relationships/media" Target="../media/media1.m4v"/><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4v"/><Relationship Id="rId1" Type="http://schemas.microsoft.com/office/2007/relationships/media" Target="../media/media2.m4v"/><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4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44.png"/><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这里是标题平头哥PPT模版"/>
          <p:cNvSpPr txBox="1"/>
          <p:nvPr/>
        </p:nvSpPr>
        <p:spPr>
          <a:xfrm>
            <a:off x="3100468" y="4956136"/>
            <a:ext cx="18183064" cy="1138773"/>
          </a:xfrm>
          <a:prstGeom prst="rect">
            <a:avLst/>
          </a:prstGeom>
          <a:ln w="12700">
            <a:miter lim="400000"/>
          </a:ln>
        </p:spPr>
        <p:txBody>
          <a:bodyPr lIns="0" tIns="0" rIns="0" bIns="0" anchor="ctr">
            <a:spAutoFit/>
          </a:bodyPr>
          <a:lstStyle>
            <a:lvl1pPr defTabSz="821690">
              <a:defRPr sz="7400">
                <a:solidFill>
                  <a:srgbClr val="FF500C"/>
                </a:solidFill>
                <a:latin typeface="微软雅黑"/>
                <a:ea typeface="微软雅黑"/>
                <a:cs typeface="微软雅黑"/>
                <a:sym typeface="微软雅黑"/>
              </a:defRPr>
            </a:lvl1pPr>
          </a:lstStyle>
          <a:p>
            <a:r>
              <a:rPr lang="en-US" altLang="zh-CN" dirty="0"/>
              <a:t>T-Head</a:t>
            </a:r>
            <a:r>
              <a:rPr lang="zh-CN" altLang="en-US" dirty="0"/>
              <a:t> </a:t>
            </a:r>
            <a:r>
              <a:rPr lang="en-US" altLang="zh-CN" dirty="0"/>
              <a:t>CUDA</a:t>
            </a:r>
            <a:r>
              <a:rPr lang="zh-CN" altLang="en-US" dirty="0"/>
              <a:t> 兼容讨论</a:t>
            </a:r>
            <a:endParaRPr lang="en-US" altLang="zh-CN" sz="7200" dirty="0"/>
          </a:p>
        </p:txBody>
      </p:sp>
      <p:grpSp>
        <p:nvGrpSpPr>
          <p:cNvPr id="203" name="成组"/>
          <p:cNvGrpSpPr/>
          <p:nvPr/>
        </p:nvGrpSpPr>
        <p:grpSpPr>
          <a:xfrm>
            <a:off x="853287" y="553848"/>
            <a:ext cx="4704399" cy="451463"/>
            <a:chOff x="0" y="0"/>
            <a:chExt cx="4704397" cy="451462"/>
          </a:xfrm>
        </p:grpSpPr>
        <p:pic>
          <p:nvPicPr>
            <p:cNvPr id="200" name="图像" descr="图像"/>
            <p:cNvPicPr>
              <a:picLocks noChangeAspect="1"/>
            </p:cNvPicPr>
            <p:nvPr/>
          </p:nvPicPr>
          <p:blipFill>
            <a:blip r:embed="rId2"/>
            <a:stretch>
              <a:fillRect/>
            </a:stretch>
          </p:blipFill>
          <p:spPr>
            <a:xfrm>
              <a:off x="-1" y="4056"/>
              <a:ext cx="2553489" cy="443346"/>
            </a:xfrm>
            <a:prstGeom prst="rect">
              <a:avLst/>
            </a:prstGeom>
            <a:ln w="12700" cap="flat">
              <a:noFill/>
              <a:miter lim="400000"/>
              <a:headEnd/>
              <a:tailEnd/>
            </a:ln>
            <a:effectLst/>
          </p:spPr>
        </p:pic>
        <p:sp>
          <p:nvSpPr>
            <p:cNvPr id="201" name="线条"/>
            <p:cNvSpPr/>
            <p:nvPr/>
          </p:nvSpPr>
          <p:spPr>
            <a:xfrm flipV="1">
              <a:off x="2731308" y="-1"/>
              <a:ext cx="3" cy="451463"/>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202" name="图像" descr="图像"/>
            <p:cNvPicPr>
              <a:picLocks noChangeAspect="1"/>
            </p:cNvPicPr>
            <p:nvPr/>
          </p:nvPicPr>
          <p:blipFill>
            <a:blip r:embed="rId3"/>
            <a:stretch>
              <a:fillRect/>
            </a:stretch>
          </p:blipFill>
          <p:spPr>
            <a:xfrm>
              <a:off x="3040030" y="4056"/>
              <a:ext cx="1664368" cy="443346"/>
            </a:xfrm>
            <a:prstGeom prst="rect">
              <a:avLst/>
            </a:prstGeom>
            <a:ln w="12700" cap="flat">
              <a:noFill/>
              <a:miter lim="400000"/>
              <a:headEnd/>
              <a:tailEnd/>
            </a:ln>
            <a:effectLst/>
          </p:spPr>
        </p:pic>
      </p:grpSp>
      <p:sp>
        <p:nvSpPr>
          <p:cNvPr id="204" name="文本框 1" hidden="1"/>
          <p:cNvSpPr txBox="1"/>
          <p:nvPr/>
        </p:nvSpPr>
        <p:spPr>
          <a:xfrm>
            <a:off x="-300000" y="0"/>
            <a:ext cx="0" cy="0"/>
          </a:xfrm>
          <a:prstGeom prst="rect">
            <a:avLst/>
          </a:prstGeom>
          <a:solidFill>
            <a:srgbClr val="FFFFFF"/>
          </a:solidFill>
        </p:spPr>
        <p:txBody>
          <a:bodyPr rtlCol="0" anchor="t"/>
          <a:lstStyle/>
          <a:p>
            <a:pPr algn="l"/>
            <a:endParaRPr lang="en-US" sz="1100"/>
          </a:p>
          <a:p>
            <a:pPr>
              <a:buClr>
                <a:srgbClr val="FFFFFF"/>
              </a:buClr>
            </a:pPr>
            <a:r>
              <a:rPr lang="en-US">
                <a:solidFill>
                  <a:srgbClr val="FFFFFF"/>
                </a:solidFill>
              </a:rPr>
              <a:t>BBAAD9C20180234D78A0072836F0B6C012B9B2051A6D5BD0A7D98939B1BE2BD9CB43BD38C16E3B0622192408C8467EEB38F921FAE1D09BB11BBFC24F731E29DA24F7F6ADF323F697448B29D76F0249B0E8D3E0CC7306225708E6E19545DB0CA8DDB62B93BE3</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555767C-8BE8-5204-730A-3A12E8A22192}"/>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402FDF36-6937-9EF6-8FD5-5CF3E5D0DE5C}"/>
              </a:ext>
            </a:extLst>
          </p:cNvPr>
          <p:cNvSpPr txBox="1"/>
          <p:nvPr/>
        </p:nvSpPr>
        <p:spPr>
          <a:xfrm>
            <a:off x="489726" y="382744"/>
            <a:ext cx="21278410" cy="1175518"/>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a:lnSpc>
                <a:spcPct val="150000"/>
              </a:lnSpc>
            </a:pPr>
            <a:r>
              <a:rPr lang="en-US" altLang="zh-CN" b="1" dirty="0">
                <a:latin typeface="Alibaba PuHuiTi B" pitchFamily="18" charset="-122"/>
                <a:ea typeface="Alibaba PuHuiTi B" pitchFamily="18" charset="-122"/>
                <a:cs typeface="Alibaba PuHuiTi B" pitchFamily="18" charset="-122"/>
              </a:rPr>
              <a:t>Why</a:t>
            </a:r>
            <a:r>
              <a:rPr lang="zh-CN" altLang="en-US" b="1" dirty="0">
                <a:latin typeface="Alibaba PuHuiTi B" pitchFamily="18" charset="-122"/>
                <a:ea typeface="Alibaba PuHuiTi B" pitchFamily="18" charset="-122"/>
                <a:cs typeface="Alibaba PuHuiTi B" pitchFamily="18" charset="-122"/>
              </a:rPr>
              <a:t> </a:t>
            </a:r>
            <a:r>
              <a:rPr lang="en-US" altLang="zh-CN" b="1" dirty="0">
                <a:latin typeface="Alibaba PuHuiTi B" pitchFamily="18" charset="-122"/>
                <a:ea typeface="Alibaba PuHuiTi B" pitchFamily="18" charset="-122"/>
                <a:cs typeface="Alibaba PuHuiTi B" pitchFamily="18" charset="-122"/>
              </a:rPr>
              <a:t>CUDA</a:t>
            </a:r>
            <a:endParaRPr lang="zh-CN" altLang="en-US" b="1" dirty="0">
              <a:latin typeface="Alibaba PuHuiTi B" pitchFamily="18" charset="-122"/>
              <a:ea typeface="Alibaba PuHuiTi B" pitchFamily="18" charset="-122"/>
              <a:cs typeface="Alibaba PuHuiTi B" pitchFamily="18" charset="-122"/>
            </a:endParaRPr>
          </a:p>
        </p:txBody>
      </p:sp>
      <p:sp>
        <p:nvSpPr>
          <p:cNvPr id="7" name="文本框 6">
            <a:extLst>
              <a:ext uri="{FF2B5EF4-FFF2-40B4-BE49-F238E27FC236}">
                <a16:creationId xmlns:a16="http://schemas.microsoft.com/office/drawing/2014/main" id="{AB1535B4-2228-ECA8-6A8A-7546E9606419}"/>
              </a:ext>
            </a:extLst>
          </p:cNvPr>
          <p:cNvSpPr txBox="1"/>
          <p:nvPr/>
        </p:nvSpPr>
        <p:spPr>
          <a:xfrm>
            <a:off x="1822279" y="3715884"/>
            <a:ext cx="17997978" cy="1324530"/>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285750" lvl="5" indent="-285750" algn="l">
              <a:lnSpc>
                <a:spcPct val="150000"/>
              </a:lnSpc>
              <a:buFont typeface="Wingdings" pitchFamily="2" charset="2"/>
              <a:buChar char="l"/>
            </a:pPr>
            <a:r>
              <a:rPr lang="zh-CN" altLang="zh-CN" sz="2800" dirty="0">
                <a:solidFill>
                  <a:srgbClr val="191B1F"/>
                </a:solidFill>
                <a:effectLst/>
                <a:latin typeface="Alibaba PuHuiTi R" pitchFamily="18" charset="-122"/>
                <a:ea typeface="Alibaba PuHuiTi R" pitchFamily="18" charset="-122"/>
                <a:cs typeface="Alibaba PuHuiTi R" pitchFamily="18" charset="-122"/>
              </a:rPr>
              <a:t>2006年英伟达为了解决GPU编程的复杂度问题推出的通用并行计算平台</a:t>
            </a:r>
            <a:r>
              <a:rPr lang="zh-CN" altLang="en-US" sz="2800" dirty="0">
                <a:solidFill>
                  <a:srgbClr val="191B1F"/>
                </a:solidFill>
                <a:effectLst/>
                <a:latin typeface="Alibaba PuHuiTi R" pitchFamily="18" charset="-122"/>
                <a:ea typeface="Alibaba PuHuiTi R" pitchFamily="18" charset="-122"/>
                <a:cs typeface="Alibaba PuHuiTi R" pitchFamily="18" charset="-122"/>
              </a:rPr>
              <a:t>架构</a:t>
            </a:r>
            <a:endParaRPr lang="en-US" altLang="zh-CN" sz="2800" dirty="0">
              <a:solidFill>
                <a:srgbClr val="191B1F"/>
              </a:solidFill>
              <a:effectLst/>
              <a:latin typeface="Alibaba PuHuiTi R" pitchFamily="18" charset="-122"/>
              <a:ea typeface="Alibaba PuHuiTi R" pitchFamily="18" charset="-122"/>
              <a:cs typeface="Alibaba PuHuiTi R" pitchFamily="18" charset="-122"/>
            </a:endParaRPr>
          </a:p>
          <a:p>
            <a:pPr marL="285750" lvl="5" indent="-285750" algn="l">
              <a:lnSpc>
                <a:spcPct val="150000"/>
              </a:lnSpc>
              <a:buFont typeface="Wingdings" pitchFamily="2" charset="2"/>
              <a:buChar char="l"/>
            </a:pPr>
            <a:r>
              <a:rPr lang="zh-CN" altLang="zh-CN" sz="2800" dirty="0">
                <a:solidFill>
                  <a:srgbClr val="191B1F"/>
                </a:solidFill>
                <a:effectLst/>
                <a:latin typeface="Alibaba PuHuiTi R" pitchFamily="18" charset="-122"/>
                <a:ea typeface="Alibaba PuHuiTi R" pitchFamily="18" charset="-122"/>
                <a:cs typeface="Alibaba PuHuiTi R" pitchFamily="18" charset="-122"/>
              </a:rPr>
              <a:t>CUDA既是硬件平台又是软件栈</a:t>
            </a:r>
            <a:endParaRPr lang="zh-CN" altLang="zh-CN" sz="3200" dirty="0">
              <a:solidFill>
                <a:srgbClr val="191B1F"/>
              </a:solidFill>
              <a:effectLst/>
              <a:latin typeface="Alibaba PuHuiTi R" pitchFamily="18" charset="-122"/>
              <a:ea typeface="Alibaba PuHuiTi R" pitchFamily="18" charset="-122"/>
              <a:cs typeface="Alibaba PuHuiTi R" pitchFamily="18" charset="-122"/>
            </a:endParaRPr>
          </a:p>
        </p:txBody>
      </p:sp>
      <p:sp>
        <p:nvSpPr>
          <p:cNvPr id="13" name="矩形 12">
            <a:extLst>
              <a:ext uri="{FF2B5EF4-FFF2-40B4-BE49-F238E27FC236}">
                <a16:creationId xmlns:a16="http://schemas.microsoft.com/office/drawing/2014/main" id="{6DE91472-20AC-6E56-54A0-144EB1E031C6}"/>
              </a:ext>
            </a:extLst>
          </p:cNvPr>
          <p:cNvSpPr/>
          <p:nvPr/>
        </p:nvSpPr>
        <p:spPr>
          <a:xfrm>
            <a:off x="1425392" y="3153336"/>
            <a:ext cx="17997979" cy="646331"/>
          </a:xfrm>
          <a:prstGeom prst="rect">
            <a:avLst/>
          </a:prstGeom>
        </p:spPr>
        <p:txBody>
          <a:bodyPr wrap="square">
            <a:spAutoFit/>
          </a:bodyPr>
          <a:lstStyle/>
          <a:p>
            <a:pPr algn="l"/>
            <a:r>
              <a:rPr lang="en" altLang="zh-CN" sz="3600" b="1" dirty="0">
                <a:latin typeface="Alibaba PuHuiTi B" pitchFamily="18" charset="-122"/>
                <a:ea typeface="Alibaba PuHuiTi B" pitchFamily="18" charset="-122"/>
                <a:cs typeface="Alibaba PuHuiTi B" pitchFamily="18" charset="-122"/>
              </a:rPr>
              <a:t>CUDA</a:t>
            </a:r>
            <a:r>
              <a:rPr lang="zh-CN" altLang="en" sz="3600" b="1" dirty="0">
                <a:latin typeface="Alibaba PuHuiTi B" pitchFamily="18" charset="-122"/>
                <a:ea typeface="Alibaba PuHuiTi B" pitchFamily="18" charset="-122"/>
                <a:cs typeface="Alibaba PuHuiTi B" pitchFamily="18" charset="-122"/>
              </a:rPr>
              <a:t>（</a:t>
            </a:r>
            <a:r>
              <a:rPr lang="en" altLang="zh-CN" sz="3600" b="1" dirty="0">
                <a:latin typeface="Alibaba PuHuiTi B" pitchFamily="18" charset="-122"/>
                <a:ea typeface="Alibaba PuHuiTi B" pitchFamily="18" charset="-122"/>
                <a:cs typeface="Alibaba PuHuiTi B" pitchFamily="18" charset="-122"/>
              </a:rPr>
              <a:t>Compute Unified Device Architecture</a:t>
            </a:r>
            <a:r>
              <a:rPr lang="zh-CN" altLang="en" sz="3600" b="1" dirty="0">
                <a:latin typeface="Alibaba PuHuiTi B" pitchFamily="18" charset="-122"/>
                <a:ea typeface="Alibaba PuHuiTi B" pitchFamily="18" charset="-122"/>
                <a:cs typeface="Alibaba PuHuiTi B" pitchFamily="18" charset="-122"/>
              </a:rPr>
              <a:t>）</a:t>
            </a:r>
            <a:endParaRPr lang="en-US" altLang="zh-CN" sz="3600" b="1" dirty="0">
              <a:latin typeface="Alibaba PuHuiTi B" pitchFamily="18" charset="-122"/>
              <a:ea typeface="Alibaba PuHuiTi B" pitchFamily="18" charset="-122"/>
              <a:cs typeface="Alibaba PuHuiTi B" pitchFamily="18" charset="-122"/>
            </a:endParaRPr>
          </a:p>
        </p:txBody>
      </p:sp>
      <p:sp>
        <p:nvSpPr>
          <p:cNvPr id="15" name="矩形 14">
            <a:extLst>
              <a:ext uri="{FF2B5EF4-FFF2-40B4-BE49-F238E27FC236}">
                <a16:creationId xmlns:a16="http://schemas.microsoft.com/office/drawing/2014/main" id="{C2EECA46-0A8B-91CC-82EC-83615DDF2F9F}"/>
              </a:ext>
            </a:extLst>
          </p:cNvPr>
          <p:cNvSpPr/>
          <p:nvPr/>
        </p:nvSpPr>
        <p:spPr>
          <a:xfrm>
            <a:off x="1822279" y="5637589"/>
            <a:ext cx="17997979" cy="646331"/>
          </a:xfrm>
          <a:prstGeom prst="rect">
            <a:avLst/>
          </a:prstGeom>
        </p:spPr>
        <p:txBody>
          <a:bodyPr wrap="square">
            <a:spAutoFit/>
          </a:bodyPr>
          <a:lstStyle/>
          <a:p>
            <a:pPr marL="457200" indent="-457200" algn="l">
              <a:buFont typeface="Wingdings" pitchFamily="2" charset="2"/>
              <a:buChar char="n"/>
            </a:pPr>
            <a:r>
              <a:rPr lang="zh-CN" altLang="en-US" sz="3600" b="1" dirty="0">
                <a:latin typeface="Alibaba PuHuiTi B" pitchFamily="18" charset="-122"/>
                <a:ea typeface="Alibaba PuHuiTi B" pitchFamily="18" charset="-122"/>
                <a:cs typeface="Alibaba PuHuiTi B" pitchFamily="18" charset="-122"/>
              </a:rPr>
              <a:t>第一层是硬件平台</a:t>
            </a:r>
            <a:endParaRPr lang="en-US" altLang="zh-CN" sz="3600" b="1" dirty="0">
              <a:latin typeface="Alibaba PuHuiTi B" pitchFamily="18" charset="-122"/>
              <a:ea typeface="Alibaba PuHuiTi B" pitchFamily="18" charset="-122"/>
              <a:cs typeface="Alibaba PuHuiTi B" pitchFamily="18" charset="-122"/>
            </a:endParaRPr>
          </a:p>
        </p:txBody>
      </p:sp>
      <p:sp>
        <p:nvSpPr>
          <p:cNvPr id="16" name="矩形 15">
            <a:extLst>
              <a:ext uri="{FF2B5EF4-FFF2-40B4-BE49-F238E27FC236}">
                <a16:creationId xmlns:a16="http://schemas.microsoft.com/office/drawing/2014/main" id="{E803FB6D-0FFD-7ADD-3D06-2DBF7A1DE245}"/>
              </a:ext>
            </a:extLst>
          </p:cNvPr>
          <p:cNvSpPr/>
          <p:nvPr/>
        </p:nvSpPr>
        <p:spPr>
          <a:xfrm>
            <a:off x="1822278" y="8968591"/>
            <a:ext cx="17997979" cy="646331"/>
          </a:xfrm>
          <a:prstGeom prst="rect">
            <a:avLst/>
          </a:prstGeom>
        </p:spPr>
        <p:txBody>
          <a:bodyPr wrap="square">
            <a:spAutoFit/>
          </a:bodyPr>
          <a:lstStyle/>
          <a:p>
            <a:pPr marL="457200" indent="-457200" algn="l">
              <a:buFont typeface="Wingdings" pitchFamily="2" charset="2"/>
              <a:buChar char="n"/>
            </a:pPr>
            <a:r>
              <a:rPr lang="zh-CN" altLang="en-US" sz="3600" b="1" dirty="0">
                <a:latin typeface="Alibaba PuHuiTi B" pitchFamily="18" charset="-122"/>
                <a:ea typeface="Alibaba PuHuiTi B" pitchFamily="18" charset="-122"/>
                <a:cs typeface="Alibaba PuHuiTi B" pitchFamily="18" charset="-122"/>
              </a:rPr>
              <a:t>第二层含义是</a:t>
            </a:r>
            <a:r>
              <a:rPr lang="en" altLang="zh-CN" sz="3600" b="1" dirty="0">
                <a:latin typeface="Alibaba PuHuiTi B" pitchFamily="18" charset="-122"/>
                <a:ea typeface="Alibaba PuHuiTi B" pitchFamily="18" charset="-122"/>
                <a:cs typeface="Alibaba PuHuiTi B" pitchFamily="18" charset="-122"/>
              </a:rPr>
              <a:t>CUDA</a:t>
            </a:r>
            <a:r>
              <a:rPr lang="zh-CN" altLang="en-US" sz="3600" b="1" dirty="0">
                <a:latin typeface="Alibaba PuHuiTi B" pitchFamily="18" charset="-122"/>
                <a:ea typeface="Alibaba PuHuiTi B" pitchFamily="18" charset="-122"/>
                <a:cs typeface="Alibaba PuHuiTi B" pitchFamily="18" charset="-122"/>
              </a:rPr>
              <a:t>代表着软件栈</a:t>
            </a:r>
            <a:endParaRPr lang="en-US" altLang="zh-CN" sz="3600" b="1" dirty="0">
              <a:latin typeface="Alibaba PuHuiTi B" pitchFamily="18" charset="-122"/>
              <a:ea typeface="Alibaba PuHuiTi B" pitchFamily="18" charset="-122"/>
              <a:cs typeface="Alibaba PuHuiTi B" pitchFamily="18" charset="-122"/>
            </a:endParaRPr>
          </a:p>
        </p:txBody>
      </p:sp>
      <p:sp>
        <p:nvSpPr>
          <p:cNvPr id="21" name="文本框 20">
            <a:extLst>
              <a:ext uri="{FF2B5EF4-FFF2-40B4-BE49-F238E27FC236}">
                <a16:creationId xmlns:a16="http://schemas.microsoft.com/office/drawing/2014/main" id="{A0FC9DBE-DAEE-2BE7-ACEC-64F8B027404A}"/>
              </a:ext>
            </a:extLst>
          </p:cNvPr>
          <p:cNvSpPr txBox="1"/>
          <p:nvPr/>
        </p:nvSpPr>
        <p:spPr>
          <a:xfrm>
            <a:off x="3193011" y="9499082"/>
            <a:ext cx="17997978" cy="83978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285750" indent="-285750" algn="l">
              <a:lnSpc>
                <a:spcPct val="200000"/>
              </a:lnSpc>
              <a:buFont typeface="Wingdings" pitchFamily="2" charset="2"/>
              <a:buChar char="l"/>
            </a:pPr>
            <a:r>
              <a:rPr lang="zh-CN" altLang="en-US" sz="2800" dirty="0">
                <a:latin typeface="Alibaba PuHuiTi R" pitchFamily="18" charset="-122"/>
                <a:ea typeface="Alibaba PuHuiTi R" pitchFamily="18" charset="-122"/>
                <a:cs typeface="Alibaba PuHuiTi R" pitchFamily="18" charset="-122"/>
              </a:rPr>
              <a:t>即一堆软件的集合，包括了设备驱动和</a:t>
            </a:r>
            <a:r>
              <a:rPr lang="en" altLang="zh-CN" sz="2800" dirty="0">
                <a:latin typeface="Alibaba PuHuiTi R" pitchFamily="18" charset="-122"/>
                <a:ea typeface="Alibaba PuHuiTi R" pitchFamily="18" charset="-122"/>
                <a:cs typeface="Alibaba PuHuiTi R" pitchFamily="18" charset="-122"/>
              </a:rPr>
              <a:t>SDK</a:t>
            </a:r>
            <a:endParaRPr lang="zh-CN" altLang="en-US" sz="6000" dirty="0">
              <a:latin typeface="Alibaba PuHuiTi R" pitchFamily="18" charset="-122"/>
              <a:ea typeface="Alibaba PuHuiTi R" pitchFamily="18" charset="-122"/>
              <a:cs typeface="Alibaba PuHuiTi R" pitchFamily="18" charset="-122"/>
            </a:endParaRPr>
          </a:p>
        </p:txBody>
      </p:sp>
      <p:sp>
        <p:nvSpPr>
          <p:cNvPr id="27" name="文本框 26">
            <a:extLst>
              <a:ext uri="{FF2B5EF4-FFF2-40B4-BE49-F238E27FC236}">
                <a16:creationId xmlns:a16="http://schemas.microsoft.com/office/drawing/2014/main" id="{0E0EA7D7-0D1A-5D85-6FE6-1794568EFCE5}"/>
              </a:ext>
            </a:extLst>
          </p:cNvPr>
          <p:cNvSpPr txBox="1"/>
          <p:nvPr/>
        </p:nvSpPr>
        <p:spPr>
          <a:xfrm>
            <a:off x="3193011" y="6007222"/>
            <a:ext cx="17997978" cy="2563330"/>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285750" indent="-285750" algn="l">
              <a:lnSpc>
                <a:spcPct val="200000"/>
              </a:lnSpc>
              <a:buFont typeface="Wingdings" pitchFamily="2" charset="2"/>
              <a:buChar char="l"/>
            </a:pPr>
            <a:r>
              <a:rPr lang="zh-CN" altLang="en-US" sz="2800" dirty="0">
                <a:latin typeface="Alibaba PuHuiTi R" pitchFamily="18" charset="-122"/>
                <a:ea typeface="Alibaba PuHuiTi R" pitchFamily="18" charset="-122"/>
                <a:cs typeface="Alibaba PuHuiTi R" pitchFamily="18" charset="-122"/>
              </a:rPr>
              <a:t>即在多线程的设计</a:t>
            </a:r>
            <a:r>
              <a:rPr lang="en" altLang="zh-CN" sz="2800" dirty="0">
                <a:latin typeface="Alibaba PuHuiTi R" pitchFamily="18" charset="-122"/>
                <a:ea typeface="Alibaba PuHuiTi R" pitchFamily="18" charset="-122"/>
                <a:cs typeface="Alibaba PuHuiTi R" pitchFamily="18" charset="-122"/>
              </a:rPr>
              <a:t>GPU</a:t>
            </a:r>
            <a:r>
              <a:rPr lang="zh-CN" altLang="en-US" sz="2800" dirty="0">
                <a:latin typeface="Alibaba PuHuiTi R" pitchFamily="18" charset="-122"/>
                <a:ea typeface="Alibaba PuHuiTi R" pitchFamily="18" charset="-122"/>
                <a:cs typeface="Alibaba PuHuiTi R" pitchFamily="18" charset="-122"/>
              </a:rPr>
              <a:t>上跑通用并行计算； </a:t>
            </a:r>
            <a:endParaRPr lang="en-US" altLang="zh-CN" sz="2800" dirty="0">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2800" dirty="0">
                <a:latin typeface="Alibaba PuHuiTi R" pitchFamily="18" charset="-122"/>
                <a:ea typeface="Alibaba PuHuiTi R" pitchFamily="18" charset="-122"/>
                <a:cs typeface="Alibaba PuHuiTi R" pitchFamily="18" charset="-122"/>
              </a:rPr>
              <a:t>GPU</a:t>
            </a:r>
            <a:r>
              <a:rPr lang="zh-CN" altLang="en-US" sz="2800" dirty="0">
                <a:latin typeface="Alibaba PuHuiTi R" pitchFamily="18" charset="-122"/>
                <a:ea typeface="Alibaba PuHuiTi R" pitchFamily="18" charset="-122"/>
                <a:cs typeface="Alibaba PuHuiTi R" pitchFamily="18" charset="-122"/>
              </a:rPr>
              <a:t>平台上的向量运算由</a:t>
            </a:r>
            <a:r>
              <a:rPr lang="en" altLang="zh-CN" sz="2800" dirty="0">
                <a:latin typeface="Alibaba PuHuiTi R" pitchFamily="18" charset="-122"/>
                <a:ea typeface="Alibaba PuHuiTi R" pitchFamily="18" charset="-122"/>
                <a:cs typeface="Alibaba PuHuiTi R" pitchFamily="18" charset="-122"/>
              </a:rPr>
              <a:t>CUDA Core</a:t>
            </a:r>
            <a:r>
              <a:rPr lang="zh-CN" altLang="en-US" sz="2800" dirty="0">
                <a:latin typeface="Alibaba PuHuiTi R" pitchFamily="18" charset="-122"/>
                <a:ea typeface="Alibaba PuHuiTi R" pitchFamily="18" charset="-122"/>
                <a:cs typeface="Alibaba PuHuiTi R" pitchFamily="18" charset="-122"/>
              </a:rPr>
              <a:t>承担（</a:t>
            </a:r>
            <a:r>
              <a:rPr lang="en" altLang="zh-CN" sz="2800" dirty="0">
                <a:latin typeface="Alibaba PuHuiTi R" pitchFamily="18" charset="-122"/>
                <a:ea typeface="Alibaba PuHuiTi R" pitchFamily="18" charset="-122"/>
                <a:cs typeface="Alibaba PuHuiTi R" pitchFamily="18" charset="-122"/>
              </a:rPr>
              <a:t>FP32/FP64</a:t>
            </a:r>
            <a:r>
              <a:rPr lang="zh-CN" altLang="en" sz="2800" dirty="0">
                <a:latin typeface="Alibaba PuHuiTi R" pitchFamily="18" charset="-122"/>
                <a:ea typeface="Alibaba PuHuiTi R" pitchFamily="18" charset="-122"/>
                <a:cs typeface="Alibaba PuHuiTi R" pitchFamily="18" charset="-122"/>
              </a:rPr>
              <a:t>）</a:t>
            </a:r>
            <a:endParaRPr lang="en-US" altLang="zh-CN" sz="2800" dirty="0">
              <a:latin typeface="Alibaba PuHuiTi R" pitchFamily="18" charset="-122"/>
              <a:ea typeface="Alibaba PuHuiTi R" pitchFamily="18" charset="-122"/>
              <a:cs typeface="Alibaba PuHuiTi R" pitchFamily="18" charset="-122"/>
            </a:endParaRPr>
          </a:p>
          <a:p>
            <a:pPr marL="285750" indent="-285750" algn="l">
              <a:lnSpc>
                <a:spcPct val="200000"/>
              </a:lnSpc>
              <a:buFont typeface="Wingdings" pitchFamily="2" charset="2"/>
              <a:buChar char="l"/>
            </a:pPr>
            <a:r>
              <a:rPr lang="en" altLang="zh-CN" sz="2800" dirty="0">
                <a:latin typeface="Alibaba PuHuiTi R" pitchFamily="18" charset="-122"/>
                <a:ea typeface="Alibaba PuHuiTi R" pitchFamily="18" charset="-122"/>
                <a:cs typeface="Alibaba PuHuiTi R" pitchFamily="18" charset="-122"/>
              </a:rPr>
              <a:t>GPU</a:t>
            </a:r>
            <a:r>
              <a:rPr lang="zh-CN" altLang="en-US" sz="2800" dirty="0">
                <a:latin typeface="Alibaba PuHuiTi R" pitchFamily="18" charset="-122"/>
                <a:ea typeface="Alibaba PuHuiTi R" pitchFamily="18" charset="-122"/>
                <a:cs typeface="Alibaba PuHuiTi R" pitchFamily="18" charset="-122"/>
              </a:rPr>
              <a:t>平台上的低精度浮点运算</a:t>
            </a:r>
            <a:r>
              <a:rPr lang="en-US" altLang="zh-CN" sz="2800" dirty="0">
                <a:latin typeface="Alibaba PuHuiTi R" pitchFamily="18" charset="-122"/>
                <a:ea typeface="Alibaba PuHuiTi R" pitchFamily="18" charset="-122"/>
                <a:cs typeface="Alibaba PuHuiTi R" pitchFamily="18" charset="-122"/>
              </a:rPr>
              <a:t>(</a:t>
            </a:r>
            <a:r>
              <a:rPr lang="en" altLang="zh-CN" sz="2800" dirty="0">
                <a:latin typeface="Alibaba PuHuiTi R" pitchFamily="18" charset="-122"/>
                <a:ea typeface="Alibaba PuHuiTi R" pitchFamily="18" charset="-122"/>
                <a:cs typeface="Alibaba PuHuiTi R" pitchFamily="18" charset="-122"/>
              </a:rPr>
              <a:t>FP16</a:t>
            </a:r>
            <a:r>
              <a:rPr lang="zh-CN" altLang="en" sz="2800" dirty="0">
                <a:latin typeface="Alibaba PuHuiTi R" pitchFamily="18" charset="-122"/>
                <a:ea typeface="Alibaba PuHuiTi R" pitchFamily="18" charset="-122"/>
                <a:cs typeface="Alibaba PuHuiTi R" pitchFamily="18" charset="-122"/>
              </a:rPr>
              <a:t>、</a:t>
            </a:r>
            <a:r>
              <a:rPr lang="en" altLang="zh-CN" sz="2800" dirty="0">
                <a:latin typeface="Alibaba PuHuiTi R" pitchFamily="18" charset="-122"/>
                <a:ea typeface="Alibaba PuHuiTi R" pitchFamily="18" charset="-122"/>
                <a:cs typeface="Alibaba PuHuiTi R" pitchFamily="18" charset="-122"/>
              </a:rPr>
              <a:t>INT8</a:t>
            </a:r>
            <a:r>
              <a:rPr lang="zh-CN" altLang="en" sz="2800" dirty="0">
                <a:latin typeface="Alibaba PuHuiTi R" pitchFamily="18" charset="-122"/>
                <a:ea typeface="Alibaba PuHuiTi R" pitchFamily="18" charset="-122"/>
                <a:cs typeface="Alibaba PuHuiTi R" pitchFamily="18" charset="-122"/>
              </a:rPr>
              <a:t>）</a:t>
            </a:r>
            <a:r>
              <a:rPr lang="zh-CN" altLang="en-US" sz="2800" dirty="0">
                <a:latin typeface="Alibaba PuHuiTi R" pitchFamily="18" charset="-122"/>
                <a:ea typeface="Alibaba PuHuiTi R" pitchFamily="18" charset="-122"/>
                <a:cs typeface="Alibaba PuHuiTi R" pitchFamily="18" charset="-122"/>
              </a:rPr>
              <a:t>由</a:t>
            </a:r>
            <a:r>
              <a:rPr lang="en" altLang="zh-CN" sz="2800" dirty="0">
                <a:latin typeface="Alibaba PuHuiTi R" pitchFamily="18" charset="-122"/>
                <a:ea typeface="Alibaba PuHuiTi R" pitchFamily="18" charset="-122"/>
                <a:cs typeface="Alibaba PuHuiTi R" pitchFamily="18" charset="-122"/>
              </a:rPr>
              <a:t>Tensor Core </a:t>
            </a:r>
            <a:r>
              <a:rPr lang="zh-CN" altLang="en-US" sz="2800" dirty="0">
                <a:latin typeface="Alibaba PuHuiTi R" pitchFamily="18" charset="-122"/>
                <a:ea typeface="Alibaba PuHuiTi R" pitchFamily="18" charset="-122"/>
                <a:cs typeface="Alibaba PuHuiTi R" pitchFamily="18" charset="-122"/>
              </a:rPr>
              <a:t>承担</a:t>
            </a:r>
            <a:endParaRPr lang="zh-CN" altLang="en-US" sz="6000" dirty="0">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3769190599"/>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6BCA8-2985-7546-580B-4310EC9A6210}"/>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FB40E452-04CD-4BB1-B023-D7120FEEFF0E}"/>
              </a:ext>
            </a:extLst>
          </p:cNvPr>
          <p:cNvPicPr>
            <a:picLocks noChangeAspect="1"/>
          </p:cNvPicPr>
          <p:nvPr/>
        </p:nvPicPr>
        <p:blipFill>
          <a:blip r:embed="rId3"/>
          <a:stretch>
            <a:fillRect/>
          </a:stretch>
        </p:blipFill>
        <p:spPr>
          <a:xfrm>
            <a:off x="1979743" y="1682628"/>
            <a:ext cx="16196744" cy="6460151"/>
          </a:xfrm>
          <a:prstGeom prst="rect">
            <a:avLst/>
          </a:prstGeom>
        </p:spPr>
      </p:pic>
      <p:sp>
        <p:nvSpPr>
          <p:cNvPr id="5" name="文本框 4">
            <a:extLst>
              <a:ext uri="{FF2B5EF4-FFF2-40B4-BE49-F238E27FC236}">
                <a16:creationId xmlns:a16="http://schemas.microsoft.com/office/drawing/2014/main" id="{55E4B72F-21A5-C195-8CCC-5DEAA6536927}"/>
              </a:ext>
            </a:extLst>
          </p:cNvPr>
          <p:cNvSpPr txBox="1"/>
          <p:nvPr/>
        </p:nvSpPr>
        <p:spPr>
          <a:xfrm>
            <a:off x="1058275" y="9437765"/>
            <a:ext cx="7582829" cy="2431435"/>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indent="0"/>
            <a:r>
              <a:rPr lang="en-GB" altLang="zh-CN" sz="3600" b="1" dirty="0">
                <a:solidFill>
                  <a:schemeClr val="tx1"/>
                </a:solidFill>
                <a:effectLst/>
                <a:latin typeface="Alibaba PuHuiTi B" pitchFamily="18" charset="-122"/>
                <a:ea typeface="Alibaba PuHuiTi B" pitchFamily="18" charset="-122"/>
                <a:cs typeface="Alibaba PuHuiTi B" pitchFamily="18" charset="-122"/>
              </a:rPr>
              <a:t>CUDA</a:t>
            </a:r>
            <a:r>
              <a:rPr lang="zh-CN" altLang="en-US" sz="3600" b="1" dirty="0">
                <a:solidFill>
                  <a:schemeClr val="tx1"/>
                </a:solidFill>
                <a:effectLst/>
                <a:latin typeface="Alibaba PuHuiTi B" pitchFamily="18" charset="-122"/>
                <a:ea typeface="Alibaba PuHuiTi B" pitchFamily="18" charset="-122"/>
                <a:cs typeface="Alibaba PuHuiTi B" pitchFamily="18" charset="-122"/>
              </a:rPr>
              <a:t>三位一体生态飞轮构建起了</a:t>
            </a:r>
            <a:endParaRPr lang="en-US" altLang="zh-CN" sz="3600" b="1" dirty="0">
              <a:solidFill>
                <a:schemeClr val="tx1"/>
              </a:solidFill>
              <a:effectLst/>
              <a:latin typeface="Alibaba PuHuiTi B" pitchFamily="18" charset="-122"/>
              <a:ea typeface="Alibaba PuHuiTi B" pitchFamily="18" charset="-122"/>
              <a:cs typeface="Alibaba PuHuiTi B" pitchFamily="18" charset="-122"/>
            </a:endParaRPr>
          </a:p>
          <a:p>
            <a:pPr indent="0"/>
            <a:r>
              <a:rPr lang="zh-CN" altLang="en-US" sz="3600" b="1" dirty="0">
                <a:solidFill>
                  <a:schemeClr val="accent5"/>
                </a:solidFill>
                <a:effectLst/>
                <a:latin typeface="Alibaba PuHuiTi B" pitchFamily="18" charset="-122"/>
                <a:ea typeface="Alibaba PuHuiTi B" pitchFamily="18" charset="-122"/>
                <a:cs typeface="Alibaba PuHuiTi B" pitchFamily="18" charset="-122"/>
              </a:rPr>
              <a:t>庞大</a:t>
            </a:r>
            <a:r>
              <a:rPr lang="zh-CN" altLang="en-US" sz="3600" b="1" dirty="0">
                <a:solidFill>
                  <a:schemeClr val="tx1"/>
                </a:solidFill>
                <a:effectLst/>
                <a:latin typeface="Alibaba PuHuiTi B" pitchFamily="18" charset="-122"/>
                <a:ea typeface="Alibaba PuHuiTi B" pitchFamily="18" charset="-122"/>
                <a:cs typeface="Alibaba PuHuiTi B" pitchFamily="18" charset="-122"/>
              </a:rPr>
              <a:t>的</a:t>
            </a:r>
            <a:r>
              <a:rPr lang="en-GB" altLang="zh-CN" sz="3600" b="1" dirty="0">
                <a:solidFill>
                  <a:schemeClr val="tx1"/>
                </a:solidFill>
                <a:effectLst/>
                <a:latin typeface="Alibaba PuHuiTi B" pitchFamily="18" charset="-122"/>
                <a:ea typeface="Alibaba PuHuiTi B" pitchFamily="18" charset="-122"/>
                <a:cs typeface="Alibaba PuHuiTi B" pitchFamily="18" charset="-122"/>
              </a:rPr>
              <a:t>CUDA</a:t>
            </a:r>
            <a:r>
              <a:rPr lang="zh-CN" altLang="en-US" sz="3600" b="1" dirty="0">
                <a:solidFill>
                  <a:schemeClr val="tx1"/>
                </a:solidFill>
                <a:effectLst/>
                <a:latin typeface="Alibaba PuHuiTi B" pitchFamily="18" charset="-122"/>
                <a:ea typeface="Alibaba PuHuiTi B" pitchFamily="18" charset="-122"/>
                <a:cs typeface="Alibaba PuHuiTi B" pitchFamily="18" charset="-122"/>
              </a:rPr>
              <a:t>生态集合</a:t>
            </a:r>
            <a:endParaRPr lang="en-US" altLang="zh-CN" sz="3600" b="1" dirty="0">
              <a:solidFill>
                <a:schemeClr val="tx1"/>
              </a:solidFill>
              <a:effectLst/>
              <a:latin typeface="Alibaba PuHuiTi B" pitchFamily="18" charset="-122"/>
              <a:ea typeface="Alibaba PuHuiTi B" pitchFamily="18" charset="-122"/>
              <a:cs typeface="Alibaba PuHuiTi B" pitchFamily="18" charset="-122"/>
            </a:endParaRPr>
          </a:p>
          <a:p>
            <a:pPr indent="0"/>
            <a:endParaRPr lang="en-US" altLang="zh-CN" sz="3600" b="1" dirty="0">
              <a:solidFill>
                <a:schemeClr val="tx1"/>
              </a:solidFill>
              <a:effectLst/>
              <a:latin typeface="Alibaba PuHuiTi B" pitchFamily="18" charset="-122"/>
              <a:ea typeface="Alibaba PuHuiTi B" pitchFamily="18" charset="-122"/>
              <a:cs typeface="Alibaba PuHuiTi B" pitchFamily="18" charset="-122"/>
            </a:endParaRPr>
          </a:p>
          <a:p>
            <a:pPr indent="0"/>
            <a:r>
              <a:rPr lang="zh-CN" altLang="en-US" sz="4400" b="1" dirty="0">
                <a:solidFill>
                  <a:srgbClr val="C00000"/>
                </a:solidFill>
                <a:latin typeface="Alibaba PuHuiTi B" pitchFamily="18" charset="-122"/>
                <a:ea typeface="Alibaba PuHuiTi B" pitchFamily="18" charset="-122"/>
                <a:cs typeface="Alibaba PuHuiTi B" pitchFamily="18" charset="-122"/>
              </a:rPr>
              <a:t>占据行业主导地位</a:t>
            </a:r>
            <a:endParaRPr lang="zh-CN" altLang="en-US" sz="4000" b="1" dirty="0">
              <a:solidFill>
                <a:srgbClr val="C00000"/>
              </a:solidFill>
              <a:effectLst/>
              <a:latin typeface="Alibaba PuHuiTi B" pitchFamily="18" charset="-122"/>
              <a:ea typeface="Alibaba PuHuiTi B" pitchFamily="18" charset="-122"/>
              <a:cs typeface="Alibaba PuHuiTi B" pitchFamily="18" charset="-122"/>
            </a:endParaRPr>
          </a:p>
        </p:txBody>
      </p:sp>
      <p:sp>
        <p:nvSpPr>
          <p:cNvPr id="13" name="文本框 12">
            <a:extLst>
              <a:ext uri="{FF2B5EF4-FFF2-40B4-BE49-F238E27FC236}">
                <a16:creationId xmlns:a16="http://schemas.microsoft.com/office/drawing/2014/main" id="{627D987D-307F-09FB-4E4D-C6E335FE1A09}"/>
              </a:ext>
            </a:extLst>
          </p:cNvPr>
          <p:cNvSpPr txBox="1"/>
          <p:nvPr/>
        </p:nvSpPr>
        <p:spPr>
          <a:xfrm>
            <a:off x="9673134" y="11869200"/>
            <a:ext cx="11501719" cy="101566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1485900" lvl="2" indent="-342900" algn="l">
              <a:buFont typeface="Arial" panose="020B0604020202020204" pitchFamily="34" charset="0"/>
              <a:buChar char="•"/>
            </a:pPr>
            <a:r>
              <a:rPr lang="en-US" altLang="zh-CN" sz="2000" dirty="0">
                <a:solidFill>
                  <a:schemeClr val="tx1"/>
                </a:solidFill>
                <a:effectLst/>
                <a:latin typeface="Alibaba PuHuiTi R" pitchFamily="18" charset="-122"/>
                <a:ea typeface="Alibaba PuHuiTi R" pitchFamily="18" charset="-122"/>
                <a:cs typeface="Alibaba PuHuiTi R" pitchFamily="18" charset="-122"/>
              </a:rPr>
              <a:t>2024</a:t>
            </a:r>
            <a:r>
              <a:rPr lang="zh-CN" altLang="en-US" sz="2000" dirty="0">
                <a:solidFill>
                  <a:schemeClr val="tx1"/>
                </a:solidFill>
                <a:effectLst/>
                <a:latin typeface="Alibaba PuHuiTi R" pitchFamily="18" charset="-122"/>
                <a:ea typeface="Alibaba PuHuiTi R" pitchFamily="18" charset="-122"/>
                <a:cs typeface="Alibaba PuHuiTi R" pitchFamily="18" charset="-122"/>
              </a:rPr>
              <a:t>年起</a:t>
            </a:r>
            <a:r>
              <a:rPr lang="en-GB" altLang="zh-CN" sz="2000" dirty="0">
                <a:solidFill>
                  <a:schemeClr val="tx1"/>
                </a:solidFill>
                <a:effectLst/>
                <a:latin typeface="Alibaba PuHuiTi R" pitchFamily="18" charset="-122"/>
                <a:ea typeface="Alibaba PuHuiTi R" pitchFamily="18" charset="-122"/>
                <a:cs typeface="Alibaba PuHuiTi R" pitchFamily="18" charset="-122"/>
              </a:rPr>
              <a:t>AI</a:t>
            </a:r>
            <a:r>
              <a:rPr lang="zh-CN" altLang="en-US" sz="2000" dirty="0">
                <a:solidFill>
                  <a:schemeClr val="tx1"/>
                </a:solidFill>
                <a:effectLst/>
                <a:latin typeface="Alibaba PuHuiTi R" pitchFamily="18" charset="-122"/>
                <a:ea typeface="Alibaba PuHuiTi R" pitchFamily="18" charset="-122"/>
                <a:cs typeface="Alibaba PuHuiTi R" pitchFamily="18" charset="-122"/>
              </a:rPr>
              <a:t>芯片从两年一次的更新周期转变为一年一次的更新周期。</a:t>
            </a:r>
          </a:p>
          <a:p>
            <a:pPr marL="1485900" lvl="2" indent="-342900" algn="l">
              <a:buFont typeface="Arial" panose="020B0604020202020204" pitchFamily="34" charset="0"/>
              <a:buChar char="•"/>
            </a:pPr>
            <a:r>
              <a:rPr lang="en-GB" altLang="zh-CN" sz="2000" dirty="0">
                <a:solidFill>
                  <a:schemeClr val="tx1"/>
                </a:solidFill>
                <a:effectLst/>
                <a:latin typeface="Alibaba PuHuiTi R" pitchFamily="18" charset="-122"/>
                <a:ea typeface="Alibaba PuHuiTi R" pitchFamily="18" charset="-122"/>
                <a:cs typeface="Alibaba PuHuiTi R" pitchFamily="18" charset="-122"/>
              </a:rPr>
              <a:t>AI</a:t>
            </a:r>
            <a:r>
              <a:rPr lang="zh-CN" altLang="en-US" sz="2000" dirty="0">
                <a:solidFill>
                  <a:schemeClr val="tx1"/>
                </a:solidFill>
                <a:effectLst/>
                <a:latin typeface="Alibaba PuHuiTi R" pitchFamily="18" charset="-122"/>
                <a:ea typeface="Alibaba PuHuiTi R" pitchFamily="18" charset="-122"/>
                <a:cs typeface="Alibaba PuHuiTi R" pitchFamily="18" charset="-122"/>
              </a:rPr>
              <a:t>芯片布局涵盖了训练和推理两个人工智能关键应用，训练推理融合，并侧重推理。</a:t>
            </a:r>
          </a:p>
          <a:p>
            <a:pPr marL="1485900" lvl="2" indent="-342900" algn="l">
              <a:buFont typeface="Arial" panose="020B0604020202020204" pitchFamily="34" charset="0"/>
              <a:buChar char="•"/>
            </a:pPr>
            <a:r>
              <a:rPr lang="zh-CN" altLang="en-US" sz="2000" dirty="0">
                <a:solidFill>
                  <a:schemeClr val="tx1"/>
                </a:solidFill>
                <a:effectLst/>
                <a:latin typeface="Alibaba PuHuiTi R" pitchFamily="18" charset="-122"/>
                <a:ea typeface="Alibaba PuHuiTi R" pitchFamily="18" charset="-122"/>
                <a:cs typeface="Alibaba PuHuiTi R" pitchFamily="18" charset="-122"/>
              </a:rPr>
              <a:t>同时支持</a:t>
            </a:r>
            <a:r>
              <a:rPr lang="en-GB" altLang="zh-CN" sz="2000" dirty="0">
                <a:solidFill>
                  <a:schemeClr val="tx1"/>
                </a:solidFill>
                <a:effectLst/>
                <a:latin typeface="Alibaba PuHuiTi R" pitchFamily="18" charset="-122"/>
                <a:ea typeface="Alibaba PuHuiTi R" pitchFamily="18" charset="-122"/>
                <a:cs typeface="Alibaba PuHuiTi R" pitchFamily="18" charset="-122"/>
              </a:rPr>
              <a:t>x86</a:t>
            </a:r>
            <a:r>
              <a:rPr lang="zh-CN" altLang="en-US" sz="2000" dirty="0">
                <a:solidFill>
                  <a:schemeClr val="tx1"/>
                </a:solidFill>
                <a:effectLst/>
                <a:latin typeface="Alibaba PuHuiTi R" pitchFamily="18" charset="-122"/>
                <a:ea typeface="Alibaba PuHuiTi R" pitchFamily="18" charset="-122"/>
                <a:cs typeface="Alibaba PuHuiTi R" pitchFamily="18" charset="-122"/>
              </a:rPr>
              <a:t>和</a:t>
            </a:r>
            <a:r>
              <a:rPr lang="en-GB" altLang="zh-CN" sz="2000" dirty="0">
                <a:solidFill>
                  <a:schemeClr val="tx1"/>
                </a:solidFill>
                <a:effectLst/>
                <a:latin typeface="Alibaba PuHuiTi R" pitchFamily="18" charset="-122"/>
                <a:ea typeface="Alibaba PuHuiTi R" pitchFamily="18" charset="-122"/>
                <a:cs typeface="Alibaba PuHuiTi R" pitchFamily="18" charset="-122"/>
              </a:rPr>
              <a:t>Arm</a:t>
            </a:r>
            <a:r>
              <a:rPr lang="zh-CN" altLang="en-US" sz="2000" dirty="0">
                <a:solidFill>
                  <a:schemeClr val="tx1"/>
                </a:solidFill>
                <a:effectLst/>
                <a:latin typeface="Alibaba PuHuiTi R" pitchFamily="18" charset="-122"/>
                <a:ea typeface="Alibaba PuHuiTi R" pitchFamily="18" charset="-122"/>
                <a:cs typeface="Alibaba PuHuiTi R" pitchFamily="18" charset="-122"/>
              </a:rPr>
              <a:t>两种不同硬件生态。</a:t>
            </a:r>
          </a:p>
        </p:txBody>
      </p:sp>
      <p:sp>
        <p:nvSpPr>
          <p:cNvPr id="14" name="文本框 13">
            <a:extLst>
              <a:ext uri="{FF2B5EF4-FFF2-40B4-BE49-F238E27FC236}">
                <a16:creationId xmlns:a16="http://schemas.microsoft.com/office/drawing/2014/main" id="{7568DC72-DB20-429E-B22A-078E1447ED33}"/>
              </a:ext>
            </a:extLst>
          </p:cNvPr>
          <p:cNvSpPr txBox="1"/>
          <p:nvPr/>
        </p:nvSpPr>
        <p:spPr>
          <a:xfrm>
            <a:off x="9673134" y="10286176"/>
            <a:ext cx="12192000" cy="101566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1428750" lvl="2" indent="-285750" algn="l">
              <a:buFont typeface="Arial" panose="020B0604020202020204" pitchFamily="34" charset="0"/>
              <a:buChar char="•"/>
            </a:pPr>
            <a:r>
              <a:rPr lang="en-US" altLang="zh-CN" sz="2000" dirty="0">
                <a:solidFill>
                  <a:schemeClr val="tx1"/>
                </a:solidFill>
                <a:effectLst/>
                <a:latin typeface="Alibaba PuHuiTi R" pitchFamily="18" charset="-122"/>
                <a:ea typeface="Alibaba PuHuiTi R" pitchFamily="18" charset="-122"/>
                <a:cs typeface="Alibaba PuHuiTi R" pitchFamily="18" charset="-122"/>
              </a:rPr>
              <a:t>10+</a:t>
            </a:r>
            <a:r>
              <a:rPr lang="zh-CN" altLang="en-US" sz="2000" dirty="0">
                <a:solidFill>
                  <a:schemeClr val="tx1"/>
                </a:solidFill>
                <a:effectLst/>
                <a:latin typeface="Alibaba PuHuiTi R" pitchFamily="18" charset="-122"/>
                <a:ea typeface="Alibaba PuHuiTi R" pitchFamily="18" charset="-122"/>
                <a:cs typeface="Alibaba PuHuiTi R" pitchFamily="18" charset="-122"/>
              </a:rPr>
              <a:t>年高性能</a:t>
            </a:r>
            <a:r>
              <a:rPr lang="en-GB" altLang="zh-CN" sz="2000" dirty="0">
                <a:solidFill>
                  <a:schemeClr val="tx1"/>
                </a:solidFill>
                <a:effectLst/>
                <a:latin typeface="Alibaba PuHuiTi R" pitchFamily="18" charset="-122"/>
                <a:ea typeface="Alibaba PuHuiTi R" pitchFamily="18" charset="-122"/>
                <a:cs typeface="Alibaba PuHuiTi R" pitchFamily="18" charset="-122"/>
              </a:rPr>
              <a:t>GPU</a:t>
            </a:r>
            <a:r>
              <a:rPr lang="zh-CN" altLang="en-US" sz="2000" dirty="0">
                <a:solidFill>
                  <a:schemeClr val="tx1"/>
                </a:solidFill>
                <a:effectLst/>
                <a:latin typeface="Alibaba PuHuiTi R" pitchFamily="18" charset="-122"/>
                <a:ea typeface="Alibaba PuHuiTi R" pitchFamily="18" charset="-122"/>
                <a:cs typeface="Alibaba PuHuiTi R" pitchFamily="18" charset="-122"/>
              </a:rPr>
              <a:t>计算库积累，覆盖从</a:t>
            </a:r>
            <a:r>
              <a:rPr lang="en-GB" altLang="zh-CN" sz="2000" dirty="0">
                <a:solidFill>
                  <a:schemeClr val="tx1"/>
                </a:solidFill>
                <a:effectLst/>
                <a:latin typeface="Alibaba PuHuiTi R" pitchFamily="18" charset="-122"/>
                <a:ea typeface="Alibaba PuHuiTi R" pitchFamily="18" charset="-122"/>
                <a:cs typeface="Alibaba PuHuiTi R" pitchFamily="18" charset="-122"/>
              </a:rPr>
              <a:t>AI</a:t>
            </a:r>
            <a:r>
              <a:rPr lang="zh-CN" altLang="en-US" sz="2000" dirty="0">
                <a:solidFill>
                  <a:schemeClr val="tx1"/>
                </a:solidFill>
                <a:effectLst/>
                <a:latin typeface="Alibaba PuHuiTi R" pitchFamily="18" charset="-122"/>
                <a:ea typeface="Alibaba PuHuiTi R" pitchFamily="18" charset="-122"/>
                <a:cs typeface="Alibaba PuHuiTi R" pitchFamily="18" charset="-122"/>
              </a:rPr>
              <a:t>到</a:t>
            </a:r>
            <a:r>
              <a:rPr lang="en-GB" altLang="zh-CN" sz="2000" dirty="0">
                <a:solidFill>
                  <a:schemeClr val="tx1"/>
                </a:solidFill>
                <a:effectLst/>
                <a:latin typeface="Alibaba PuHuiTi R" pitchFamily="18" charset="-122"/>
                <a:ea typeface="Alibaba PuHuiTi R" pitchFamily="18" charset="-122"/>
                <a:cs typeface="Alibaba PuHuiTi R" pitchFamily="18" charset="-122"/>
              </a:rPr>
              <a:t>HPC</a:t>
            </a:r>
            <a:r>
              <a:rPr lang="zh-CN" altLang="en-US" sz="2000" dirty="0">
                <a:solidFill>
                  <a:schemeClr val="tx1"/>
                </a:solidFill>
                <a:effectLst/>
                <a:latin typeface="Alibaba PuHuiTi R" pitchFamily="18" charset="-122"/>
                <a:ea typeface="Alibaba PuHuiTi R" pitchFamily="18" charset="-122"/>
                <a:cs typeface="Alibaba PuHuiTi R" pitchFamily="18" charset="-122"/>
              </a:rPr>
              <a:t>科学计算的用户需求</a:t>
            </a:r>
            <a:endParaRPr lang="en-GB" altLang="zh-CN" sz="2000" dirty="0">
              <a:solidFill>
                <a:schemeClr val="tx1"/>
              </a:solidFill>
              <a:effectLst/>
              <a:latin typeface="Alibaba PuHuiTi R" pitchFamily="18" charset="-122"/>
              <a:ea typeface="Alibaba PuHuiTi R" pitchFamily="18" charset="-122"/>
              <a:cs typeface="Alibaba PuHuiTi R" pitchFamily="18" charset="-122"/>
            </a:endParaRPr>
          </a:p>
          <a:p>
            <a:pPr marL="1428750" lvl="2" indent="-285750" algn="l">
              <a:buFont typeface="Arial" panose="020B0604020202020204" pitchFamily="34" charset="0"/>
              <a:buChar char="•"/>
            </a:pPr>
            <a:r>
              <a:rPr lang="en-GB" altLang="zh-CN" sz="2000" dirty="0">
                <a:solidFill>
                  <a:schemeClr val="tx1"/>
                </a:solidFill>
                <a:effectLst/>
                <a:latin typeface="Alibaba PuHuiTi R" pitchFamily="18" charset="-122"/>
                <a:ea typeface="Alibaba PuHuiTi R" pitchFamily="18" charset="-122"/>
                <a:cs typeface="Alibaba PuHuiTi R" pitchFamily="18" charset="-122"/>
              </a:rPr>
              <a:t>CUDA</a:t>
            </a:r>
            <a:r>
              <a:rPr lang="zh-CN" altLang="en-US" sz="2000" dirty="0">
                <a:solidFill>
                  <a:schemeClr val="tx1"/>
                </a:solidFill>
                <a:effectLst/>
                <a:latin typeface="Alibaba PuHuiTi R" pitchFamily="18" charset="-122"/>
                <a:ea typeface="Alibaba PuHuiTi R" pitchFamily="18" charset="-122"/>
                <a:cs typeface="Alibaba PuHuiTi R" pitchFamily="18" charset="-122"/>
              </a:rPr>
              <a:t>编程语言抽象硬件架构降低用户使用</a:t>
            </a:r>
            <a:r>
              <a:rPr lang="en-GB" altLang="zh-CN" sz="2000" dirty="0">
                <a:solidFill>
                  <a:schemeClr val="tx1"/>
                </a:solidFill>
                <a:effectLst/>
                <a:latin typeface="Alibaba PuHuiTi R" pitchFamily="18" charset="-122"/>
                <a:ea typeface="Alibaba PuHuiTi R" pitchFamily="18" charset="-122"/>
                <a:cs typeface="Alibaba PuHuiTi R" pitchFamily="18" charset="-122"/>
              </a:rPr>
              <a:t>GPU</a:t>
            </a:r>
            <a:r>
              <a:rPr lang="zh-CN" altLang="en-US" sz="2000" dirty="0">
                <a:solidFill>
                  <a:schemeClr val="tx1"/>
                </a:solidFill>
                <a:effectLst/>
                <a:latin typeface="Alibaba PuHuiTi R" pitchFamily="18" charset="-122"/>
                <a:ea typeface="Alibaba PuHuiTi R" pitchFamily="18" charset="-122"/>
                <a:cs typeface="Alibaba PuHuiTi R" pitchFamily="18" charset="-122"/>
              </a:rPr>
              <a:t>的门槛</a:t>
            </a:r>
          </a:p>
          <a:p>
            <a:pPr marL="1428750" lvl="2" indent="-285750" algn="l">
              <a:buFont typeface="Arial" panose="020B0604020202020204" pitchFamily="34" charset="0"/>
              <a:buChar char="•"/>
            </a:pPr>
            <a:r>
              <a:rPr lang="en-GB" altLang="zh-CN" sz="2000" dirty="0">
                <a:solidFill>
                  <a:schemeClr val="tx1"/>
                </a:solidFill>
                <a:effectLst/>
                <a:latin typeface="Alibaba PuHuiTi R" pitchFamily="18" charset="-122"/>
                <a:ea typeface="Alibaba PuHuiTi R" pitchFamily="18" charset="-122"/>
                <a:cs typeface="Alibaba PuHuiTi R" pitchFamily="18" charset="-122"/>
              </a:rPr>
              <a:t>CUDA</a:t>
            </a:r>
            <a:r>
              <a:rPr lang="zh-CN" altLang="en-US" sz="2000" dirty="0">
                <a:solidFill>
                  <a:schemeClr val="tx1"/>
                </a:solidFill>
                <a:effectLst/>
                <a:latin typeface="Alibaba PuHuiTi R" pitchFamily="18" charset="-122"/>
                <a:ea typeface="Alibaba PuHuiTi R" pitchFamily="18" charset="-122"/>
                <a:cs typeface="Alibaba PuHuiTi R" pitchFamily="18" charset="-122"/>
              </a:rPr>
              <a:t>编译器针对</a:t>
            </a:r>
            <a:r>
              <a:rPr lang="en-GB" altLang="zh-CN" sz="2000" dirty="0">
                <a:solidFill>
                  <a:schemeClr val="tx1"/>
                </a:solidFill>
                <a:effectLst/>
                <a:latin typeface="Alibaba PuHuiTi R" pitchFamily="18" charset="-122"/>
                <a:ea typeface="Alibaba PuHuiTi R" pitchFamily="18" charset="-122"/>
                <a:cs typeface="Alibaba PuHuiTi R" pitchFamily="18" charset="-122"/>
              </a:rPr>
              <a:t>GPU</a:t>
            </a:r>
            <a:r>
              <a:rPr lang="zh-CN" altLang="en-US" sz="2000" dirty="0">
                <a:solidFill>
                  <a:schemeClr val="tx1"/>
                </a:solidFill>
                <a:effectLst/>
                <a:latin typeface="Alibaba PuHuiTi R" pitchFamily="18" charset="-122"/>
                <a:ea typeface="Alibaba PuHuiTi R" pitchFamily="18" charset="-122"/>
                <a:cs typeface="Alibaba PuHuiTi R" pitchFamily="18" charset="-122"/>
              </a:rPr>
              <a:t>自动优化并编译出高效的硬件指令，进一步降低用户使用</a:t>
            </a:r>
            <a:r>
              <a:rPr lang="en-GB" altLang="zh-CN" sz="2000" dirty="0">
                <a:solidFill>
                  <a:schemeClr val="tx1"/>
                </a:solidFill>
                <a:effectLst/>
                <a:latin typeface="Alibaba PuHuiTi R" pitchFamily="18" charset="-122"/>
                <a:ea typeface="Alibaba PuHuiTi R" pitchFamily="18" charset="-122"/>
                <a:cs typeface="Alibaba PuHuiTi R" pitchFamily="18" charset="-122"/>
              </a:rPr>
              <a:t>GPU</a:t>
            </a:r>
            <a:r>
              <a:rPr lang="zh-CN" altLang="en-US" sz="2000" dirty="0">
                <a:solidFill>
                  <a:schemeClr val="tx1"/>
                </a:solidFill>
                <a:effectLst/>
                <a:latin typeface="Alibaba PuHuiTi R" pitchFamily="18" charset="-122"/>
                <a:ea typeface="Alibaba PuHuiTi R" pitchFamily="18" charset="-122"/>
                <a:cs typeface="Alibaba PuHuiTi R" pitchFamily="18" charset="-122"/>
              </a:rPr>
              <a:t>的门槛</a:t>
            </a:r>
          </a:p>
        </p:txBody>
      </p:sp>
      <p:sp>
        <p:nvSpPr>
          <p:cNvPr id="15" name="文本框 14">
            <a:extLst>
              <a:ext uri="{FF2B5EF4-FFF2-40B4-BE49-F238E27FC236}">
                <a16:creationId xmlns:a16="http://schemas.microsoft.com/office/drawing/2014/main" id="{73799AAB-EC65-C0F4-5F65-2DE41930617C}"/>
              </a:ext>
            </a:extLst>
          </p:cNvPr>
          <p:cNvSpPr txBox="1"/>
          <p:nvPr/>
        </p:nvSpPr>
        <p:spPr>
          <a:xfrm>
            <a:off x="9673134" y="8973864"/>
            <a:ext cx="9861176" cy="70788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1428750" lvl="2" indent="-285750" algn="l">
              <a:buFont typeface="Arial" panose="020B0604020202020204" pitchFamily="34" charset="0"/>
              <a:buChar char="•"/>
            </a:pPr>
            <a:r>
              <a:rPr lang="zh-CN" altLang="en-US" sz="2000" dirty="0">
                <a:solidFill>
                  <a:schemeClr val="tx1"/>
                </a:solidFill>
                <a:effectLst/>
                <a:latin typeface="Alibaba PuHuiTi R" pitchFamily="18" charset="-122"/>
                <a:ea typeface="Alibaba PuHuiTi R" pitchFamily="18" charset="-122"/>
                <a:cs typeface="Alibaba PuHuiTi R" pitchFamily="18" charset="-122"/>
              </a:rPr>
              <a:t>社区与行业厂商通过</a:t>
            </a:r>
            <a:r>
              <a:rPr lang="en-GB" altLang="zh-CN" sz="2000" dirty="0">
                <a:solidFill>
                  <a:schemeClr val="tx1"/>
                </a:solidFill>
                <a:effectLst/>
                <a:latin typeface="Alibaba PuHuiTi R" pitchFamily="18" charset="-122"/>
                <a:ea typeface="Alibaba PuHuiTi R" pitchFamily="18" charset="-122"/>
                <a:cs typeface="Alibaba PuHuiTi R" pitchFamily="18" charset="-122"/>
              </a:rPr>
              <a:t>CUDA</a:t>
            </a:r>
            <a:r>
              <a:rPr lang="zh-CN" altLang="en-US" sz="2000" dirty="0">
                <a:solidFill>
                  <a:schemeClr val="tx1"/>
                </a:solidFill>
                <a:effectLst/>
                <a:latin typeface="Alibaba PuHuiTi R" pitchFamily="18" charset="-122"/>
                <a:ea typeface="Alibaba PuHuiTi R" pitchFamily="18" charset="-122"/>
                <a:cs typeface="Alibaba PuHuiTi R" pitchFamily="18" charset="-122"/>
              </a:rPr>
              <a:t>编译语言、编译器、计算库、分析与</a:t>
            </a:r>
            <a:r>
              <a:rPr lang="en-GB" altLang="zh-CN" sz="2000" dirty="0">
                <a:solidFill>
                  <a:schemeClr val="tx1"/>
                </a:solidFill>
                <a:effectLst/>
                <a:latin typeface="Alibaba PuHuiTi R" pitchFamily="18" charset="-122"/>
                <a:ea typeface="Alibaba PuHuiTi R" pitchFamily="18" charset="-122"/>
                <a:cs typeface="Alibaba PuHuiTi R" pitchFamily="18" charset="-122"/>
              </a:rPr>
              <a:t>Debug</a:t>
            </a:r>
            <a:r>
              <a:rPr lang="zh-CN" altLang="en-US" sz="2000" dirty="0">
                <a:solidFill>
                  <a:schemeClr val="tx1"/>
                </a:solidFill>
                <a:effectLst/>
                <a:latin typeface="Alibaba PuHuiTi R" pitchFamily="18" charset="-122"/>
                <a:ea typeface="Alibaba PuHuiTi R" pitchFamily="18" charset="-122"/>
                <a:cs typeface="Alibaba PuHuiTi R" pitchFamily="18" charset="-122"/>
              </a:rPr>
              <a:t>工具开发各种高性能框架与加速库，为</a:t>
            </a:r>
            <a:r>
              <a:rPr lang="en-GB" altLang="zh-CN" sz="2000" dirty="0">
                <a:solidFill>
                  <a:schemeClr val="tx1"/>
                </a:solidFill>
                <a:effectLst/>
                <a:latin typeface="Alibaba PuHuiTi R" pitchFamily="18" charset="-122"/>
                <a:ea typeface="Alibaba PuHuiTi R" pitchFamily="18" charset="-122"/>
                <a:cs typeface="Alibaba PuHuiTi R" pitchFamily="18" charset="-122"/>
              </a:rPr>
              <a:t>CUDA</a:t>
            </a:r>
            <a:r>
              <a:rPr lang="zh-CN" altLang="en-US" sz="2000" dirty="0">
                <a:solidFill>
                  <a:schemeClr val="tx1"/>
                </a:solidFill>
                <a:effectLst/>
                <a:latin typeface="Alibaba PuHuiTi R" pitchFamily="18" charset="-122"/>
                <a:ea typeface="Alibaba PuHuiTi R" pitchFamily="18" charset="-122"/>
                <a:cs typeface="Alibaba PuHuiTi R" pitchFamily="18" charset="-122"/>
              </a:rPr>
              <a:t>生态产生了强大的用户粘性</a:t>
            </a:r>
          </a:p>
        </p:txBody>
      </p:sp>
      <p:sp>
        <p:nvSpPr>
          <p:cNvPr id="16" name="文本框 15">
            <a:extLst>
              <a:ext uri="{FF2B5EF4-FFF2-40B4-BE49-F238E27FC236}">
                <a16:creationId xmlns:a16="http://schemas.microsoft.com/office/drawing/2014/main" id="{E90F3574-B564-B6FF-1BA7-BE9724D924D6}"/>
              </a:ext>
            </a:extLst>
          </p:cNvPr>
          <p:cNvSpPr txBox="1"/>
          <p:nvPr/>
        </p:nvSpPr>
        <p:spPr>
          <a:xfrm>
            <a:off x="9673134" y="8479579"/>
            <a:ext cx="3738282" cy="4616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742950" lvl="1" indent="0" algn="l"/>
            <a:r>
              <a:rPr lang="zh-CN" altLang="en-US" sz="2400" b="1" dirty="0">
                <a:solidFill>
                  <a:schemeClr val="tx1"/>
                </a:solidFill>
                <a:effectLst/>
                <a:latin typeface="Alibaba PuHuiTi R" pitchFamily="18" charset="-122"/>
                <a:ea typeface="Alibaba PuHuiTi R" pitchFamily="18" charset="-122"/>
                <a:cs typeface="Alibaba PuHuiTi R" pitchFamily="18" charset="-122"/>
              </a:rPr>
              <a:t>开源社区生态</a:t>
            </a:r>
          </a:p>
        </p:txBody>
      </p:sp>
      <p:sp>
        <p:nvSpPr>
          <p:cNvPr id="17" name="文本框 16">
            <a:extLst>
              <a:ext uri="{FF2B5EF4-FFF2-40B4-BE49-F238E27FC236}">
                <a16:creationId xmlns:a16="http://schemas.microsoft.com/office/drawing/2014/main" id="{4251B677-4A6A-C232-EC7E-86EF78BEC9FA}"/>
              </a:ext>
            </a:extLst>
          </p:cNvPr>
          <p:cNvSpPr txBox="1"/>
          <p:nvPr/>
        </p:nvSpPr>
        <p:spPr>
          <a:xfrm>
            <a:off x="9673134" y="9852641"/>
            <a:ext cx="3738282" cy="4616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742950" lvl="1" indent="0" algn="l"/>
            <a:r>
              <a:rPr lang="zh-CN" altLang="en-US" sz="2400" b="1" dirty="0">
                <a:solidFill>
                  <a:schemeClr val="tx1"/>
                </a:solidFill>
                <a:effectLst/>
                <a:latin typeface="Alibaba PuHuiTi R" pitchFamily="18" charset="-122"/>
                <a:ea typeface="Alibaba PuHuiTi R" pitchFamily="18" charset="-122"/>
                <a:cs typeface="Alibaba PuHuiTi R" pitchFamily="18" charset="-122"/>
              </a:rPr>
              <a:t>软硬深度结合</a:t>
            </a:r>
          </a:p>
        </p:txBody>
      </p:sp>
      <p:sp>
        <p:nvSpPr>
          <p:cNvPr id="18" name="文本框 17">
            <a:extLst>
              <a:ext uri="{FF2B5EF4-FFF2-40B4-BE49-F238E27FC236}">
                <a16:creationId xmlns:a16="http://schemas.microsoft.com/office/drawing/2014/main" id="{CF9E7263-B2DE-75E8-47C7-0E281B9FED9B}"/>
              </a:ext>
            </a:extLst>
          </p:cNvPr>
          <p:cNvSpPr txBox="1"/>
          <p:nvPr/>
        </p:nvSpPr>
        <p:spPr>
          <a:xfrm>
            <a:off x="9726921" y="11425284"/>
            <a:ext cx="3738282" cy="4616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742950" lvl="1" indent="0" algn="l"/>
            <a:r>
              <a:rPr lang="zh-CN" altLang="en-US" sz="2400" b="1" dirty="0">
                <a:solidFill>
                  <a:schemeClr val="tx1"/>
                </a:solidFill>
                <a:effectLst/>
                <a:latin typeface="Alibaba PuHuiTi R" pitchFamily="18" charset="-122"/>
                <a:ea typeface="Alibaba PuHuiTi R" pitchFamily="18" charset="-122"/>
                <a:cs typeface="Alibaba PuHuiTi R" pitchFamily="18" charset="-122"/>
              </a:rPr>
              <a:t>快速硬件迭代</a:t>
            </a:r>
          </a:p>
        </p:txBody>
      </p:sp>
      <p:sp>
        <p:nvSpPr>
          <p:cNvPr id="19" name="例:这一页的标题标题标题">
            <a:extLst>
              <a:ext uri="{FF2B5EF4-FFF2-40B4-BE49-F238E27FC236}">
                <a16:creationId xmlns:a16="http://schemas.microsoft.com/office/drawing/2014/main" id="{A6A25BBC-A5DF-C20D-90D7-E59D2EA623DE}"/>
              </a:ext>
            </a:extLst>
          </p:cNvPr>
          <p:cNvSpPr txBox="1"/>
          <p:nvPr/>
        </p:nvSpPr>
        <p:spPr>
          <a:xfrm>
            <a:off x="489726" y="382744"/>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en-US" altLang="zh-CN" b="1" dirty="0">
                <a:solidFill>
                  <a:schemeClr val="tx1"/>
                </a:solidFill>
                <a:latin typeface="Alibaba PuHuiTi B" pitchFamily="18" charset="-122"/>
                <a:ea typeface="Alibaba PuHuiTi B" pitchFamily="18" charset="-122"/>
                <a:cs typeface="Alibaba PuHuiTi B" pitchFamily="18" charset="-122"/>
              </a:rPr>
              <a:t>CUDA</a:t>
            </a:r>
            <a:r>
              <a:rPr lang="zh-CN" altLang="en-US" b="1" dirty="0">
                <a:solidFill>
                  <a:schemeClr val="tx1"/>
                </a:solidFill>
                <a:latin typeface="Alibaba PuHuiTi B" pitchFamily="18" charset="-122"/>
                <a:ea typeface="Alibaba PuHuiTi B" pitchFamily="18" charset="-122"/>
                <a:cs typeface="Alibaba PuHuiTi B" pitchFamily="18" charset="-122"/>
              </a:rPr>
              <a:t>生态现状</a:t>
            </a:r>
            <a:endParaRPr lang="en-US" altLang="zh-CN" b="1" dirty="0">
              <a:solidFill>
                <a:schemeClr val="tx1"/>
              </a:solidFill>
              <a:latin typeface="Alibaba PuHuiTi B" pitchFamily="18" charset="-122"/>
              <a:ea typeface="Alibaba PuHuiTi B" pitchFamily="18" charset="-122"/>
              <a:cs typeface="Alibaba PuHuiTi B" pitchFamily="18" charset="-122"/>
            </a:endParaRPr>
          </a:p>
        </p:txBody>
      </p:sp>
    </p:spTree>
    <p:extLst>
      <p:ext uri="{BB962C8B-B14F-4D97-AF65-F5344CB8AC3E}">
        <p14:creationId xmlns:p14="http://schemas.microsoft.com/office/powerpoint/2010/main" val="1612333915"/>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532FB-EE8F-80E8-8C52-ED62AC3609F7}"/>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2E55E891-5F25-ABA4-4D1D-C943F01A6D0B}"/>
              </a:ext>
            </a:extLst>
          </p:cNvPr>
          <p:cNvSpPr txBox="1"/>
          <p:nvPr/>
        </p:nvSpPr>
        <p:spPr>
          <a:xfrm>
            <a:off x="489726" y="382744"/>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zh-CN" altLang="en-US" b="1" dirty="0">
                <a:solidFill>
                  <a:schemeClr val="tx1"/>
                </a:solidFill>
                <a:latin typeface="Alibaba PuHuiTi B" pitchFamily="18" charset="-122"/>
                <a:ea typeface="Alibaba PuHuiTi B" pitchFamily="18" charset="-122"/>
                <a:cs typeface="Alibaba PuHuiTi B" pitchFamily="18" charset="-122"/>
              </a:rPr>
              <a:t>主流</a:t>
            </a:r>
            <a:r>
              <a:rPr lang="en-US" altLang="zh-CN" b="1" dirty="0">
                <a:solidFill>
                  <a:schemeClr val="tx1"/>
                </a:solidFill>
                <a:latin typeface="Alibaba PuHuiTi B" pitchFamily="18" charset="-122"/>
                <a:ea typeface="Alibaba PuHuiTi B" pitchFamily="18" charset="-122"/>
                <a:cs typeface="Alibaba PuHuiTi B" pitchFamily="18" charset="-122"/>
              </a:rPr>
              <a:t>AI</a:t>
            </a:r>
            <a:r>
              <a:rPr lang="zh-CN" altLang="en-US" b="1" dirty="0">
                <a:solidFill>
                  <a:schemeClr val="tx1"/>
                </a:solidFill>
                <a:latin typeface="Alibaba PuHuiTi B" pitchFamily="18" charset="-122"/>
                <a:ea typeface="Alibaba PuHuiTi B" pitchFamily="18" charset="-122"/>
                <a:cs typeface="Alibaba PuHuiTi B" pitchFamily="18" charset="-122"/>
              </a:rPr>
              <a:t>软件生态</a:t>
            </a:r>
            <a:endParaRPr lang="en-US" altLang="zh-CN" b="1" dirty="0">
              <a:solidFill>
                <a:schemeClr val="tx1"/>
              </a:solidFill>
              <a:latin typeface="Alibaba PuHuiTi B" pitchFamily="18" charset="-122"/>
              <a:ea typeface="Alibaba PuHuiTi B" pitchFamily="18" charset="-122"/>
              <a:cs typeface="Alibaba PuHuiTi B" pitchFamily="18" charset="-122"/>
            </a:endParaRPr>
          </a:p>
        </p:txBody>
      </p:sp>
      <p:graphicFrame>
        <p:nvGraphicFramePr>
          <p:cNvPr id="3" name="表格 2">
            <a:extLst>
              <a:ext uri="{FF2B5EF4-FFF2-40B4-BE49-F238E27FC236}">
                <a16:creationId xmlns:a16="http://schemas.microsoft.com/office/drawing/2014/main" id="{D950C7B6-FC1F-FE7E-AD98-E828D3C88333}"/>
              </a:ext>
            </a:extLst>
          </p:cNvPr>
          <p:cNvGraphicFramePr>
            <a:graphicFrameLocks noGrp="1"/>
          </p:cNvGraphicFramePr>
          <p:nvPr>
            <p:extLst>
              <p:ext uri="{D42A27DB-BD31-4B8C-83A1-F6EECF244321}">
                <p14:modId xmlns:p14="http://schemas.microsoft.com/office/powerpoint/2010/main" val="2251928565"/>
              </p:ext>
            </p:extLst>
          </p:nvPr>
        </p:nvGraphicFramePr>
        <p:xfrm>
          <a:off x="1471961" y="1438113"/>
          <a:ext cx="22213229" cy="10607040"/>
        </p:xfrm>
        <a:graphic>
          <a:graphicData uri="http://schemas.openxmlformats.org/drawingml/2006/table">
            <a:tbl>
              <a:tblPr firstRow="1" bandRow="1">
                <a:tableStyleId>{17292A2E-F333-43FB-9621-5CBBE7FDCDCB}</a:tableStyleId>
              </a:tblPr>
              <a:tblGrid>
                <a:gridCol w="2780718">
                  <a:extLst>
                    <a:ext uri="{9D8B030D-6E8A-4147-A177-3AD203B41FA5}">
                      <a16:colId xmlns:a16="http://schemas.microsoft.com/office/drawing/2014/main" val="2398451234"/>
                    </a:ext>
                  </a:extLst>
                </a:gridCol>
                <a:gridCol w="9084180">
                  <a:extLst>
                    <a:ext uri="{9D8B030D-6E8A-4147-A177-3AD203B41FA5}">
                      <a16:colId xmlns:a16="http://schemas.microsoft.com/office/drawing/2014/main" val="1154909199"/>
                    </a:ext>
                  </a:extLst>
                </a:gridCol>
                <a:gridCol w="10348331">
                  <a:extLst>
                    <a:ext uri="{9D8B030D-6E8A-4147-A177-3AD203B41FA5}">
                      <a16:colId xmlns:a16="http://schemas.microsoft.com/office/drawing/2014/main" val="269643023"/>
                    </a:ext>
                  </a:extLst>
                </a:gridCol>
              </a:tblGrid>
              <a:tr h="2471173">
                <a:tc>
                  <a:txBody>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a:txBody>
                  <a:tcPr>
                    <a:solidFill>
                      <a:schemeClr val="bg1"/>
                    </a:solidFill>
                  </a:tcPr>
                </a:tc>
                <a:tc>
                  <a:txBody>
                    <a:bodyPr/>
                    <a:lstStyle/>
                    <a:p>
                      <a:endParaRPr lang="zh-CN" altLang="en-US" dirty="0"/>
                    </a:p>
                  </a:txBody>
                  <a:tcPr>
                    <a:solidFill>
                      <a:schemeClr val="bg1"/>
                    </a:solidFill>
                  </a:tcPr>
                </a:tc>
                <a:tc>
                  <a:txBody>
                    <a:bodyPr/>
                    <a:lstStyle/>
                    <a:p>
                      <a:pPr marL="342900" marR="0" lvl="0" indent="-342900" algn="l" defTabSz="8255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altLang="zh-CN" sz="2400" b="0"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OneAPI</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是</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Intel</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提供的统一编程模型和软件开发框架，旨在简化</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Intel</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多种硬件架构（</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CPU</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GPU</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FPGA</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等）的应用开发；</a:t>
                      </a:r>
                      <a:endPar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p>
                      <a:pPr marL="342900" marR="0" lvl="0" indent="-342900" algn="l" defTabSz="8255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提供</a:t>
                      </a:r>
                      <a:r>
                        <a:rPr lang="en-US" altLang="zh-CN" sz="2400" b="0"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SYCLomatic</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迁移</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CUDA</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开源代码到</a:t>
                      </a:r>
                      <a:r>
                        <a:rPr lang="en-US" altLang="zh-CN" sz="2400" b="0"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oneAPI</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的</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SYCL</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t>
                      </a: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实现</a:t>
                      </a:r>
                      <a:r>
                        <a:rPr lang="en-US" altLang="zh-CN"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CUDA</a:t>
                      </a: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生态兼容</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t>
                      </a:r>
                      <a:endPar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p>
                      <a:pPr marL="342900" marR="0" lvl="0" indent="-342900" algn="l" defTabSz="8255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部署复杂；生态和产品限制；</a:t>
                      </a:r>
                      <a:endParaRPr lang="en-US" altLang="zh-CN"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solidFill>
                      <a:schemeClr val="bg1"/>
                    </a:solidFill>
                  </a:tcPr>
                </a:tc>
                <a:extLst>
                  <a:ext uri="{0D108BD9-81ED-4DB2-BD59-A6C34878D82A}">
                    <a16:rowId xmlns:a16="http://schemas.microsoft.com/office/drawing/2014/main" val="445676374"/>
                  </a:ext>
                </a:extLst>
              </a:tr>
              <a:tr h="2471173">
                <a:tc>
                  <a:txBody>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a:txBody>
                  <a:tcPr/>
                </a:tc>
                <a:tc>
                  <a:txBody>
                    <a:bodyPr/>
                    <a:lstStyle/>
                    <a:p>
                      <a:endParaRPr lang="zh-CN" altLang="en-US" dirty="0"/>
                    </a:p>
                  </a:txBody>
                  <a:tcPr/>
                </a:tc>
                <a:tc>
                  <a:txBody>
                    <a:bodyPr/>
                    <a:lstStyle/>
                    <a:p>
                      <a:pPr marL="342900" indent="-342900" algn="l">
                        <a:lnSpc>
                          <a:spcPct val="150000"/>
                        </a:lnSpc>
                        <a:buFont typeface="Arial" panose="020B0604020202020204" pitchFamily="34" charset="0"/>
                        <a:buChar char="•"/>
                      </a:pPr>
                      <a:r>
                        <a:rPr lang="en-US" altLang="zh-CN" sz="2400" b="0"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RoCm</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是</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AMD</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推出的开源软件平台，旨在提供可移植、高性能的</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GPU</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计算平台；</a:t>
                      </a:r>
                      <a:endPar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p>
                      <a:pPr marL="342900" indent="-342900" algn="l">
                        <a:lnSpc>
                          <a:spcPct val="150000"/>
                        </a:lnSpc>
                        <a:buFont typeface="Arial" panose="020B0604020202020204" pitchFamily="34" charset="0"/>
                        <a:buChar char="•"/>
                      </a:pP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通过类似</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CUDA</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的</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HIP</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的转换，实现</a:t>
                      </a:r>
                      <a:r>
                        <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CUDA</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到</a:t>
                      </a:r>
                      <a:r>
                        <a:rPr lang="en-US" altLang="zh-CN" sz="2400" b="0"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ROCm</a:t>
                      </a:r>
                      <a:r>
                        <a:rPr lang="zh-CN" altLang="en-US"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的迁移；</a:t>
                      </a:r>
                      <a:endParaRPr lang="en-US" altLang="zh-CN" sz="24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p>
                      <a:pPr marL="342900" indent="-342900" algn="l">
                        <a:lnSpc>
                          <a:spcPct val="150000"/>
                        </a:lnSpc>
                        <a:buFont typeface="Arial" panose="020B0604020202020204" pitchFamily="34" charset="0"/>
                        <a:buChar char="•"/>
                      </a:pP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安装配置复杂；需要</a:t>
                      </a:r>
                      <a:r>
                        <a:rPr lang="en-US" altLang="zh-CN"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CUDA</a:t>
                      </a: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代码移植到</a:t>
                      </a:r>
                      <a:r>
                        <a:rPr lang="en-US" altLang="zh-CN" sz="2400" b="1" i="0" u="none" strike="noStrike" cap="none" spc="0" baseline="0" dirty="0" err="1">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ROCm</a:t>
                      </a: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；生态目前不如</a:t>
                      </a:r>
                      <a:r>
                        <a:rPr lang="en-US" altLang="zh-CN"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NV</a:t>
                      </a:r>
                      <a:r>
                        <a:rPr lang="zh-CN" altLang="en-US"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rPr>
                        <a:t>；</a:t>
                      </a:r>
                      <a:endParaRPr lang="en-US" altLang="zh-CN" sz="2400" b="1"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tc>
                <a:extLst>
                  <a:ext uri="{0D108BD9-81ED-4DB2-BD59-A6C34878D82A}">
                    <a16:rowId xmlns:a16="http://schemas.microsoft.com/office/drawing/2014/main" val="2995052640"/>
                  </a:ext>
                </a:extLst>
              </a:tr>
              <a:tr h="2471173">
                <a:tc>
                  <a:txBody>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a:txBody>
                  <a:tcPr/>
                </a:tc>
                <a:tc>
                  <a:txBody>
                    <a:bodyPr/>
                    <a:lstStyle/>
                    <a:p>
                      <a:endParaRPr lang="zh-CN" altLang="en-US" dirty="0"/>
                    </a:p>
                  </a:txBody>
                  <a:tcPr/>
                </a:tc>
                <a:tc>
                  <a:txBody>
                    <a:bodyPr/>
                    <a:lstStyle/>
                    <a:p>
                      <a:pPr marL="342900" marR="0" lvl="0" indent="-342900" algn="l" defTabSz="8255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zh-CN" altLang="zh-CN" sz="2400" b="0" i="0" u="none" strike="noStrike" cap="none" spc="0" baseline="0" dirty="0">
                          <a:solidFill>
                            <a:schemeClr val="tx1"/>
                          </a:solidFill>
                          <a:effectLst/>
                          <a:uFillTx/>
                          <a:latin typeface="+mn-lt"/>
                          <a:ea typeface="+mn-ea"/>
                          <a:cs typeface="+mn-cs"/>
                          <a:sym typeface="Helvetica Light"/>
                        </a:rPr>
                        <a:t>软硬件一体化</a:t>
                      </a:r>
                      <a:r>
                        <a:rPr lang="zh-CN" altLang="en-US" sz="2400" b="0" i="0" u="none" strike="noStrike" cap="none" spc="0" baseline="0" dirty="0">
                          <a:solidFill>
                            <a:schemeClr val="tx1"/>
                          </a:solidFill>
                          <a:effectLst/>
                          <a:uFillTx/>
                          <a:latin typeface="+mn-lt"/>
                          <a:ea typeface="+mn-ea"/>
                          <a:cs typeface="+mn-cs"/>
                          <a:sym typeface="Helvetica Light"/>
                        </a:rPr>
                        <a:t>，较低的功耗获得较高的性能</a:t>
                      </a:r>
                      <a:endParaRPr lang="zh-CN" altLang="zh-CN" sz="2400" b="0" i="0" u="none" strike="noStrike" cap="none" spc="0" baseline="0" dirty="0">
                        <a:solidFill>
                          <a:schemeClr val="tx1"/>
                        </a:solidFill>
                        <a:effectLst/>
                        <a:uFillTx/>
                        <a:latin typeface="+mn-lt"/>
                        <a:ea typeface="+mn-ea"/>
                        <a:cs typeface="+mn-cs"/>
                        <a:sym typeface="Helvetica Light"/>
                      </a:endParaRPr>
                    </a:p>
                    <a:p>
                      <a:pPr marL="342900" indent="-342900" algn="l">
                        <a:buFont typeface="Arial" panose="020B0604020202020204" pitchFamily="34" charset="0"/>
                        <a:buChar char="•"/>
                      </a:pPr>
                      <a:r>
                        <a:rPr lang="en-US" altLang="zh-CN" b="1" dirty="0">
                          <a:latin typeface="阿里巴巴普惠体" panose="00020600040101010101" pitchFamily="18" charset="-122"/>
                          <a:ea typeface="阿里巴巴普惠体" panose="00020600040101010101" pitchFamily="18" charset="-122"/>
                          <a:cs typeface="阿里巴巴普惠体" panose="00020600040101010101" pitchFamily="18" charset="-122"/>
                        </a:rPr>
                        <a:t>DSA</a:t>
                      </a:r>
                      <a:r>
                        <a:rPr lang="zh-CN" altLang="en-US" b="1" dirty="0">
                          <a:latin typeface="阿里巴巴普惠体" panose="00020600040101010101" pitchFamily="18" charset="-122"/>
                          <a:ea typeface="阿里巴巴普惠体" panose="00020600040101010101" pitchFamily="18" charset="-122"/>
                          <a:cs typeface="阿里巴巴普惠体" panose="00020600040101010101" pitchFamily="18" charset="-122"/>
                        </a:rPr>
                        <a:t>架构，</a:t>
                      </a:r>
                      <a:r>
                        <a:rPr lang="zh-CN" altLang="en-US" b="1" dirty="0">
                          <a:solidFill>
                            <a:srgbClr val="C00000"/>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不兼容</a:t>
                      </a:r>
                      <a:r>
                        <a:rPr lang="en-US" altLang="zh-CN" b="1" dirty="0">
                          <a:solidFill>
                            <a:srgbClr val="C00000"/>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CUDA</a:t>
                      </a:r>
                    </a:p>
                    <a:p>
                      <a:pPr marL="342900" indent="-342900" algn="l">
                        <a:buFont typeface="Arial" panose="020B0604020202020204" pitchFamily="34" charset="0"/>
                        <a:buChar char="•"/>
                      </a:pPr>
                      <a:r>
                        <a:rPr lang="zh-CN" altLang="en-US" b="1" dirty="0">
                          <a:latin typeface="阿里巴巴普惠体" panose="00020600040101010101" pitchFamily="18" charset="-122"/>
                          <a:ea typeface="阿里巴巴普惠体" panose="00020600040101010101" pitchFamily="18" charset="-122"/>
                          <a:cs typeface="阿里巴巴普惠体" panose="00020600040101010101" pitchFamily="18" charset="-122"/>
                        </a:rPr>
                        <a:t>生态较为封闭，性能调优需要厂商支持</a:t>
                      </a:r>
                    </a:p>
                  </a:txBody>
                  <a:tcPr anchor="ctr"/>
                </a:tc>
                <a:extLst>
                  <a:ext uri="{0D108BD9-81ED-4DB2-BD59-A6C34878D82A}">
                    <a16:rowId xmlns:a16="http://schemas.microsoft.com/office/drawing/2014/main" val="2132964188"/>
                  </a:ext>
                </a:extLst>
              </a:tr>
              <a:tr h="2471173">
                <a:tc>
                  <a:txBody>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a:txBody>
                  <a:tcPr/>
                </a:tc>
                <a:tc>
                  <a:txBody>
                    <a:bodyPr/>
                    <a:lstStyle/>
                    <a:p>
                      <a:endParaRPr lang="zh-CN" altLang="en-US" dirty="0"/>
                    </a:p>
                  </a:txBody>
                  <a:tcPr/>
                </a:tc>
                <a:tc>
                  <a:txBody>
                    <a:bodyPr/>
                    <a:lstStyle/>
                    <a:p>
                      <a:pPr marL="342900" indent="-342900" algn="l">
                        <a:buFont typeface="Arial" panose="020B0604020202020204" pitchFamily="34" charset="0"/>
                        <a:buChar char="•"/>
                      </a:pPr>
                      <a:r>
                        <a:rPr lang="en-US" altLang="zh-CN" sz="2400" dirty="0">
                          <a:latin typeface="阿里巴巴普惠体" panose="00020600040101010101" pitchFamily="18" charset="-122"/>
                          <a:ea typeface="阿里巴巴普惠体" panose="00020600040101010101" pitchFamily="18" charset="-122"/>
                          <a:cs typeface="阿里巴巴普惠体" panose="00020600040101010101" pitchFamily="18" charset="-122"/>
                        </a:rPr>
                        <a:t>T-Head PPU</a:t>
                      </a:r>
                      <a:r>
                        <a:rPr lang="en-US" altLang="zh-CN" dirty="0">
                          <a:latin typeface="阿里巴巴普惠体" panose="00020600040101010101" pitchFamily="18" charset="-122"/>
                          <a:ea typeface="阿里巴巴普惠体" panose="00020600040101010101" pitchFamily="18" charset="-122"/>
                          <a:cs typeface="阿里巴巴普惠体" panose="00020600040101010101" pitchFamily="18" charset="-122"/>
                        </a:rPr>
                        <a:t> SDK</a:t>
                      </a:r>
                      <a:r>
                        <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rPr>
                        <a:t>提供</a:t>
                      </a:r>
                      <a:r>
                        <a:rPr lang="en-US" altLang="zh-CN" dirty="0">
                          <a:latin typeface="阿里巴巴普惠体" panose="00020600040101010101" pitchFamily="18" charset="-122"/>
                          <a:ea typeface="阿里巴巴普惠体" panose="00020600040101010101" pitchFamily="18" charset="-122"/>
                          <a:cs typeface="阿里巴巴普惠体" panose="00020600040101010101" pitchFamily="18" charset="-122"/>
                        </a:rPr>
                        <a:t>CUDA API</a:t>
                      </a:r>
                      <a:r>
                        <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rPr>
                        <a:t>兼容，</a:t>
                      </a:r>
                      <a:endParaRPr lang="en-US" altLang="zh-CN"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342900" indent="-342900" algn="l">
                        <a:buFont typeface="Arial" panose="020B0604020202020204" pitchFamily="34" charset="0"/>
                        <a:buChar char="•"/>
                      </a:pPr>
                      <a:r>
                        <a:rPr lang="zh-CN" altLang="en-US" b="1" dirty="0">
                          <a:latin typeface="阿里巴巴普惠体" panose="00020600040101010101" pitchFamily="18" charset="-122"/>
                          <a:ea typeface="阿里巴巴普惠体" panose="00020600040101010101" pitchFamily="18" charset="-122"/>
                          <a:cs typeface="阿里巴巴普惠体" panose="00020600040101010101" pitchFamily="18" charset="-122"/>
                        </a:rPr>
                        <a:t>提供源代码级别的编译兼容能力，支持业务</a:t>
                      </a:r>
                      <a:r>
                        <a:rPr lang="zh-CN" altLang="en-US" b="1" dirty="0">
                          <a:solidFill>
                            <a:srgbClr val="C00000"/>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零代码改动</a:t>
                      </a:r>
                      <a:r>
                        <a:rPr lang="zh-CN" altLang="en-US" b="1" dirty="0">
                          <a:latin typeface="阿里巴巴普惠体" panose="00020600040101010101" pitchFamily="18" charset="-122"/>
                          <a:ea typeface="阿里巴巴普惠体" panose="00020600040101010101" pitchFamily="18" charset="-122"/>
                          <a:cs typeface="阿里巴巴普惠体" panose="00020600040101010101" pitchFamily="18" charset="-122"/>
                        </a:rPr>
                        <a:t>迁移</a:t>
                      </a:r>
                      <a:endParaRPr lang="en-US" altLang="zh-CN" b="1"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342900" indent="-342900" algn="l">
                        <a:buFont typeface="Arial" panose="020B0604020202020204" pitchFamily="34" charset="0"/>
                        <a:buChar char="•"/>
                      </a:pPr>
                      <a:r>
                        <a:rPr lang="zh-CN" altLang="en-US" sz="2400" b="1" dirty="0">
                          <a:latin typeface="微软雅黑" panose="020B0503020204020204" pitchFamily="34" charset="-122"/>
                          <a:ea typeface="微软雅黑" panose="020B0503020204020204" pitchFamily="34" charset="-122"/>
                          <a:cs typeface="阿里巴巴普惠体" panose="00020600040101010101" pitchFamily="18" charset="-122"/>
                        </a:rPr>
                        <a:t>无应用场景限制，可扩展性好</a:t>
                      </a:r>
                      <a:endParaRPr lang="zh-CN" altLang="en-US" b="1"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956539575"/>
                  </a:ext>
                </a:extLst>
              </a:tr>
            </a:tbl>
          </a:graphicData>
        </a:graphic>
      </p:graphicFrame>
      <p:pic>
        <p:nvPicPr>
          <p:cNvPr id="8" name="图片 7">
            <a:extLst>
              <a:ext uri="{FF2B5EF4-FFF2-40B4-BE49-F238E27FC236}">
                <a16:creationId xmlns:a16="http://schemas.microsoft.com/office/drawing/2014/main" id="{9FD6A5CB-E2B0-9C97-6E79-6024D77E630B}"/>
              </a:ext>
            </a:extLst>
          </p:cNvPr>
          <p:cNvPicPr>
            <a:picLocks noChangeAspect="1"/>
          </p:cNvPicPr>
          <p:nvPr/>
        </p:nvPicPr>
        <p:blipFill>
          <a:blip r:embed="rId3"/>
          <a:stretch>
            <a:fillRect/>
          </a:stretch>
        </p:blipFill>
        <p:spPr>
          <a:xfrm>
            <a:off x="1777424" y="10231837"/>
            <a:ext cx="1900393" cy="864892"/>
          </a:xfrm>
          <a:prstGeom prst="rect">
            <a:avLst/>
          </a:prstGeom>
        </p:spPr>
      </p:pic>
      <p:grpSp>
        <p:nvGrpSpPr>
          <p:cNvPr id="9" name="组合 8">
            <a:extLst>
              <a:ext uri="{FF2B5EF4-FFF2-40B4-BE49-F238E27FC236}">
                <a16:creationId xmlns:a16="http://schemas.microsoft.com/office/drawing/2014/main" id="{8058D4A2-E25B-F951-6FE2-E5610089285D}"/>
              </a:ext>
            </a:extLst>
          </p:cNvPr>
          <p:cNvGrpSpPr/>
          <p:nvPr/>
        </p:nvGrpSpPr>
        <p:grpSpPr>
          <a:xfrm>
            <a:off x="4137944" y="1943126"/>
            <a:ext cx="8857570" cy="9897394"/>
            <a:chOff x="5230760" y="1943126"/>
            <a:chExt cx="8857570" cy="9897394"/>
          </a:xfrm>
        </p:grpSpPr>
        <p:pic>
          <p:nvPicPr>
            <p:cNvPr id="5" name="图片 4">
              <a:extLst>
                <a:ext uri="{FF2B5EF4-FFF2-40B4-BE49-F238E27FC236}">
                  <a16:creationId xmlns:a16="http://schemas.microsoft.com/office/drawing/2014/main" id="{EC3F8B9F-44E5-28FA-158B-E84BD65CC0DF}"/>
                </a:ext>
              </a:extLst>
            </p:cNvPr>
            <p:cNvPicPr>
              <a:picLocks noChangeAspect="1"/>
            </p:cNvPicPr>
            <p:nvPr/>
          </p:nvPicPr>
          <p:blipFill>
            <a:blip r:embed="rId4"/>
            <a:stretch>
              <a:fillRect/>
            </a:stretch>
          </p:blipFill>
          <p:spPr>
            <a:xfrm>
              <a:off x="5443453" y="1943126"/>
              <a:ext cx="8644877" cy="1896020"/>
            </a:xfrm>
            <a:prstGeom prst="rect">
              <a:avLst/>
            </a:prstGeom>
          </p:spPr>
        </p:pic>
        <p:pic>
          <p:nvPicPr>
            <p:cNvPr id="6" name="图片 5">
              <a:extLst>
                <a:ext uri="{FF2B5EF4-FFF2-40B4-BE49-F238E27FC236}">
                  <a16:creationId xmlns:a16="http://schemas.microsoft.com/office/drawing/2014/main" id="{18E7061F-7034-B4B9-8293-B07BDFE7DB1A}"/>
                </a:ext>
              </a:extLst>
            </p:cNvPr>
            <p:cNvPicPr>
              <a:picLocks noChangeAspect="1"/>
            </p:cNvPicPr>
            <p:nvPr/>
          </p:nvPicPr>
          <p:blipFill>
            <a:blip r:embed="rId5"/>
            <a:stretch>
              <a:fillRect/>
            </a:stretch>
          </p:blipFill>
          <p:spPr>
            <a:xfrm>
              <a:off x="5443453" y="4573942"/>
              <a:ext cx="8644877" cy="1847248"/>
            </a:xfrm>
            <a:prstGeom prst="rect">
              <a:avLst/>
            </a:prstGeom>
          </p:spPr>
        </p:pic>
        <p:pic>
          <p:nvPicPr>
            <p:cNvPr id="7" name="图片 6">
              <a:extLst>
                <a:ext uri="{FF2B5EF4-FFF2-40B4-BE49-F238E27FC236}">
                  <a16:creationId xmlns:a16="http://schemas.microsoft.com/office/drawing/2014/main" id="{8F1111FD-0D63-2FBD-DDE3-CAFA431B2226}"/>
                </a:ext>
              </a:extLst>
            </p:cNvPr>
            <p:cNvPicPr>
              <a:picLocks noChangeAspect="1"/>
            </p:cNvPicPr>
            <p:nvPr/>
          </p:nvPicPr>
          <p:blipFill>
            <a:blip r:embed="rId6"/>
            <a:stretch>
              <a:fillRect/>
            </a:stretch>
          </p:blipFill>
          <p:spPr>
            <a:xfrm>
              <a:off x="5437356" y="7284423"/>
              <a:ext cx="8650974" cy="1859441"/>
            </a:xfrm>
            <a:prstGeom prst="rect">
              <a:avLst/>
            </a:prstGeom>
          </p:spPr>
        </p:pic>
        <p:pic>
          <p:nvPicPr>
            <p:cNvPr id="12" name="图片 11">
              <a:extLst>
                <a:ext uri="{FF2B5EF4-FFF2-40B4-BE49-F238E27FC236}">
                  <a16:creationId xmlns:a16="http://schemas.microsoft.com/office/drawing/2014/main" id="{AB558F4F-DAB0-1354-ECDE-D6F10EA230F2}"/>
                </a:ext>
              </a:extLst>
            </p:cNvPr>
            <p:cNvPicPr>
              <a:picLocks noChangeAspect="1"/>
            </p:cNvPicPr>
            <p:nvPr/>
          </p:nvPicPr>
          <p:blipFill>
            <a:blip r:embed="rId7"/>
            <a:stretch>
              <a:fillRect/>
            </a:stretch>
          </p:blipFill>
          <p:spPr>
            <a:xfrm>
              <a:off x="5437356" y="9937336"/>
              <a:ext cx="8650974" cy="1886445"/>
            </a:xfrm>
            <a:prstGeom prst="rect">
              <a:avLst/>
            </a:prstGeom>
          </p:spPr>
        </p:pic>
        <p:sp>
          <p:nvSpPr>
            <p:cNvPr id="13" name="圆角矩形 12">
              <a:extLst>
                <a:ext uri="{FF2B5EF4-FFF2-40B4-BE49-F238E27FC236}">
                  <a16:creationId xmlns:a16="http://schemas.microsoft.com/office/drawing/2014/main" id="{51BABBDF-19CC-FF5C-1442-27510214295C}"/>
                </a:ext>
              </a:extLst>
            </p:cNvPr>
            <p:cNvSpPr/>
            <p:nvPr/>
          </p:nvSpPr>
          <p:spPr>
            <a:xfrm>
              <a:off x="5230760" y="7213556"/>
              <a:ext cx="3793067" cy="2001177"/>
            </a:xfrm>
            <a:prstGeom prst="roundRect">
              <a:avLst/>
            </a:prstGeom>
            <a:solidFill>
              <a:schemeClr val="accent1">
                <a:lumMod val="20000"/>
                <a:lumOff val="80000"/>
                <a:alpha val="5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14" name="圆角矩形 13">
              <a:extLst>
                <a:ext uri="{FF2B5EF4-FFF2-40B4-BE49-F238E27FC236}">
                  <a16:creationId xmlns:a16="http://schemas.microsoft.com/office/drawing/2014/main" id="{F1A1D303-11C0-295D-33BE-45D3B59118D4}"/>
                </a:ext>
              </a:extLst>
            </p:cNvPr>
            <p:cNvSpPr/>
            <p:nvPr/>
          </p:nvSpPr>
          <p:spPr>
            <a:xfrm>
              <a:off x="6941027" y="9839343"/>
              <a:ext cx="3793067" cy="2001177"/>
            </a:xfrm>
            <a:prstGeom prst="roundRect">
              <a:avLst/>
            </a:prstGeom>
            <a:solidFill>
              <a:schemeClr val="accent1">
                <a:lumMod val="20000"/>
                <a:lumOff val="80000"/>
                <a:alpha val="5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grpSp>
      <p:sp>
        <p:nvSpPr>
          <p:cNvPr id="15" name="乘 14">
            <a:extLst>
              <a:ext uri="{FF2B5EF4-FFF2-40B4-BE49-F238E27FC236}">
                <a16:creationId xmlns:a16="http://schemas.microsoft.com/office/drawing/2014/main" id="{C44A3748-82DE-E448-2CDE-18905C9B03DC}"/>
              </a:ext>
            </a:extLst>
          </p:cNvPr>
          <p:cNvSpPr/>
          <p:nvPr/>
        </p:nvSpPr>
        <p:spPr>
          <a:xfrm>
            <a:off x="6986463" y="8057255"/>
            <a:ext cx="604124" cy="623149"/>
          </a:xfrm>
          <a:prstGeom prst="mathMultiply">
            <a:avLst/>
          </a:prstGeom>
          <a:solidFill>
            <a:srgbClr val="FF0000">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16" name="右箭头 15">
            <a:extLst>
              <a:ext uri="{FF2B5EF4-FFF2-40B4-BE49-F238E27FC236}">
                <a16:creationId xmlns:a16="http://schemas.microsoft.com/office/drawing/2014/main" id="{20AD5EAB-EAEB-97AB-B2E9-78C0BF844003}"/>
              </a:ext>
            </a:extLst>
          </p:cNvPr>
          <p:cNvSpPr/>
          <p:nvPr/>
        </p:nvSpPr>
        <p:spPr>
          <a:xfrm>
            <a:off x="7815608" y="10628028"/>
            <a:ext cx="2427782" cy="694777"/>
          </a:xfrm>
          <a:prstGeom prst="rightArrow">
            <a:avLst/>
          </a:prstGeom>
          <a:solidFill>
            <a:srgbClr val="FF0000">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17" name="右箭头 16">
            <a:extLst>
              <a:ext uri="{FF2B5EF4-FFF2-40B4-BE49-F238E27FC236}">
                <a16:creationId xmlns:a16="http://schemas.microsoft.com/office/drawing/2014/main" id="{EFA9F5F6-E00A-1382-E03C-35F782BE2A86}"/>
              </a:ext>
            </a:extLst>
          </p:cNvPr>
          <p:cNvSpPr/>
          <p:nvPr/>
        </p:nvSpPr>
        <p:spPr>
          <a:xfrm>
            <a:off x="21587690" y="7783787"/>
            <a:ext cx="67733" cy="45719"/>
          </a:xfrm>
          <a:prstGeom prst="rightArrow">
            <a:avLst/>
          </a:prstGeom>
          <a:solidFill>
            <a:srgbClr val="FFFF00">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pic>
        <p:nvPicPr>
          <p:cNvPr id="18" name="图片 17">
            <a:extLst>
              <a:ext uri="{FF2B5EF4-FFF2-40B4-BE49-F238E27FC236}">
                <a16:creationId xmlns:a16="http://schemas.microsoft.com/office/drawing/2014/main" id="{226390D4-6852-F5BE-6DAD-EE10C8D015CC}"/>
              </a:ext>
            </a:extLst>
          </p:cNvPr>
          <p:cNvPicPr>
            <a:picLocks noChangeAspect="1"/>
          </p:cNvPicPr>
          <p:nvPr/>
        </p:nvPicPr>
        <p:blipFill>
          <a:blip r:embed="rId8"/>
          <a:stretch>
            <a:fillRect/>
          </a:stretch>
        </p:blipFill>
        <p:spPr>
          <a:xfrm>
            <a:off x="2098285" y="2430502"/>
            <a:ext cx="1541386" cy="956811"/>
          </a:xfrm>
          <a:prstGeom prst="rect">
            <a:avLst/>
          </a:prstGeom>
        </p:spPr>
      </p:pic>
      <p:pic>
        <p:nvPicPr>
          <p:cNvPr id="19" name="图片 18">
            <a:extLst>
              <a:ext uri="{FF2B5EF4-FFF2-40B4-BE49-F238E27FC236}">
                <a16:creationId xmlns:a16="http://schemas.microsoft.com/office/drawing/2014/main" id="{9589FDB5-B785-4E59-6899-D016F8251B69}"/>
              </a:ext>
            </a:extLst>
          </p:cNvPr>
          <p:cNvPicPr>
            <a:picLocks noChangeAspect="1"/>
          </p:cNvPicPr>
          <p:nvPr/>
        </p:nvPicPr>
        <p:blipFill>
          <a:blip r:embed="rId9"/>
          <a:stretch>
            <a:fillRect/>
          </a:stretch>
        </p:blipFill>
        <p:spPr>
          <a:xfrm>
            <a:off x="2040447" y="5178154"/>
            <a:ext cx="1599224" cy="845474"/>
          </a:xfrm>
          <a:prstGeom prst="rect">
            <a:avLst/>
          </a:prstGeom>
        </p:spPr>
      </p:pic>
      <p:pic>
        <p:nvPicPr>
          <p:cNvPr id="20" name="图片 19">
            <a:extLst>
              <a:ext uri="{FF2B5EF4-FFF2-40B4-BE49-F238E27FC236}">
                <a16:creationId xmlns:a16="http://schemas.microsoft.com/office/drawing/2014/main" id="{E3F7B7CB-AC83-BA08-D751-9DB351F20688}"/>
              </a:ext>
            </a:extLst>
          </p:cNvPr>
          <p:cNvPicPr>
            <a:picLocks noChangeAspect="1"/>
          </p:cNvPicPr>
          <p:nvPr/>
        </p:nvPicPr>
        <p:blipFill>
          <a:blip r:embed="rId10"/>
          <a:stretch>
            <a:fillRect/>
          </a:stretch>
        </p:blipFill>
        <p:spPr>
          <a:xfrm>
            <a:off x="1835665" y="7784291"/>
            <a:ext cx="2066625" cy="1119329"/>
          </a:xfrm>
          <a:prstGeom prst="rect">
            <a:avLst/>
          </a:prstGeom>
        </p:spPr>
      </p:pic>
      <p:sp>
        <p:nvSpPr>
          <p:cNvPr id="21" name="矩形 20">
            <a:extLst>
              <a:ext uri="{FF2B5EF4-FFF2-40B4-BE49-F238E27FC236}">
                <a16:creationId xmlns:a16="http://schemas.microsoft.com/office/drawing/2014/main" id="{F95C6BA1-D656-2E75-794D-7DDC8E30FD79}"/>
              </a:ext>
            </a:extLst>
          </p:cNvPr>
          <p:cNvSpPr/>
          <p:nvPr/>
        </p:nvSpPr>
        <p:spPr>
          <a:xfrm>
            <a:off x="3322593" y="12202272"/>
            <a:ext cx="17997979" cy="1096710"/>
          </a:xfrm>
          <a:prstGeom prst="rect">
            <a:avLst/>
          </a:prstGeom>
        </p:spPr>
        <p:txBody>
          <a:bodyPr wrap="square">
            <a:spAutoFit/>
          </a:bodyPr>
          <a:lstStyle/>
          <a:p>
            <a:pPr>
              <a:lnSpc>
                <a:spcPct val="150000"/>
              </a:lnSpc>
            </a:pPr>
            <a:r>
              <a:rPr lang="zh-CN" altLang="en-US" sz="4800" b="1" dirty="0">
                <a:solidFill>
                  <a:srgbClr val="C00000"/>
                </a:solidFill>
                <a:latin typeface="Alibaba PuHuiTi B" pitchFamily="18" charset="-122"/>
                <a:ea typeface="Alibaba PuHuiTi B" pitchFamily="18" charset="-122"/>
                <a:cs typeface="Alibaba PuHuiTi B" pitchFamily="18" charset="-122"/>
              </a:rPr>
              <a:t>结论：</a:t>
            </a:r>
            <a:r>
              <a:rPr lang="en-US" altLang="zh-CN" sz="4800" b="1" dirty="0">
                <a:solidFill>
                  <a:srgbClr val="C00000"/>
                </a:solidFill>
                <a:latin typeface="Alibaba PuHuiTi B" pitchFamily="18" charset="-122"/>
                <a:ea typeface="Alibaba PuHuiTi B" pitchFamily="18" charset="-122"/>
                <a:cs typeface="Alibaba PuHuiTi B" pitchFamily="18" charset="-122"/>
              </a:rPr>
              <a:t>CUDA</a:t>
            </a:r>
            <a:r>
              <a:rPr lang="zh-CN" altLang="en-US" sz="4800" b="1" dirty="0">
                <a:solidFill>
                  <a:srgbClr val="C00000"/>
                </a:solidFill>
                <a:latin typeface="Alibaba PuHuiTi B" pitchFamily="18" charset="-122"/>
                <a:ea typeface="Alibaba PuHuiTi B" pitchFamily="18" charset="-122"/>
                <a:cs typeface="Alibaba PuHuiTi B" pitchFamily="18" charset="-122"/>
              </a:rPr>
              <a:t>兼容方式更适合当前业务</a:t>
            </a:r>
          </a:p>
        </p:txBody>
      </p:sp>
    </p:spTree>
    <p:extLst>
      <p:ext uri="{BB962C8B-B14F-4D97-AF65-F5344CB8AC3E}">
        <p14:creationId xmlns:p14="http://schemas.microsoft.com/office/powerpoint/2010/main" val="4288229874"/>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4A768-C5C0-501F-8C86-EEC6DA82D03F}"/>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EE39DA3C-EDC6-DC6D-67C8-26C323070E9C}"/>
              </a:ext>
            </a:extLst>
          </p:cNvPr>
          <p:cNvSpPr txBox="1"/>
          <p:nvPr/>
        </p:nvSpPr>
        <p:spPr>
          <a:xfrm>
            <a:off x="580204" y="518211"/>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zh-CN" altLang="en-US" b="1" dirty="0">
                <a:solidFill>
                  <a:schemeClr val="tx1"/>
                </a:solidFill>
                <a:latin typeface="Alibaba PuHuiTi B" pitchFamily="18" charset="-122"/>
                <a:ea typeface="Alibaba PuHuiTi B" pitchFamily="18" charset="-122"/>
                <a:cs typeface="Alibaba PuHuiTi B" pitchFamily="18" charset="-122"/>
              </a:rPr>
              <a:t>平头哥</a:t>
            </a:r>
            <a:r>
              <a:rPr lang="en-US" altLang="zh-CN" b="1" dirty="0">
                <a:solidFill>
                  <a:schemeClr val="tx1"/>
                </a:solidFill>
                <a:latin typeface="Alibaba PuHuiTi B" pitchFamily="18" charset="-122"/>
                <a:ea typeface="Alibaba PuHuiTi B" pitchFamily="18" charset="-122"/>
                <a:cs typeface="Alibaba PuHuiTi B" pitchFamily="18" charset="-122"/>
              </a:rPr>
              <a:t>PPU</a:t>
            </a:r>
            <a:r>
              <a:rPr lang="zh-CN" altLang="en-US" b="1" dirty="0">
                <a:solidFill>
                  <a:schemeClr val="tx1"/>
                </a:solidFill>
                <a:latin typeface="Alibaba PuHuiTi B" pitchFamily="18" charset="-122"/>
                <a:ea typeface="Alibaba PuHuiTi B" pitchFamily="18" charset="-122"/>
                <a:cs typeface="Alibaba PuHuiTi B" pitchFamily="18" charset="-122"/>
              </a:rPr>
              <a:t> </a:t>
            </a:r>
            <a:r>
              <a:rPr lang="en-US" altLang="zh-CN" b="1" dirty="0">
                <a:solidFill>
                  <a:schemeClr val="tx1"/>
                </a:solidFill>
                <a:latin typeface="Alibaba PuHuiTi B" pitchFamily="18" charset="-122"/>
                <a:ea typeface="Alibaba PuHuiTi B" pitchFamily="18" charset="-122"/>
                <a:cs typeface="Alibaba PuHuiTi B" pitchFamily="18" charset="-122"/>
              </a:rPr>
              <a:t>AI</a:t>
            </a:r>
            <a:r>
              <a:rPr lang="zh-CN" altLang="en-US" b="1" dirty="0">
                <a:solidFill>
                  <a:schemeClr val="tx1"/>
                </a:solidFill>
                <a:latin typeface="Alibaba PuHuiTi B" pitchFamily="18" charset="-122"/>
                <a:ea typeface="Alibaba PuHuiTi B" pitchFamily="18" charset="-122"/>
                <a:cs typeface="Alibaba PuHuiTi B" pitchFamily="18" charset="-122"/>
              </a:rPr>
              <a:t>解决方案</a:t>
            </a:r>
            <a:endParaRPr lang="en-US" altLang="zh-CN" b="1" dirty="0">
              <a:solidFill>
                <a:schemeClr val="tx1"/>
              </a:solidFill>
              <a:latin typeface="Alibaba PuHuiTi B" pitchFamily="18" charset="-122"/>
              <a:ea typeface="Alibaba PuHuiTi B" pitchFamily="18" charset="-122"/>
              <a:cs typeface="Alibaba PuHuiTi B" pitchFamily="18" charset="-122"/>
            </a:endParaRPr>
          </a:p>
        </p:txBody>
      </p:sp>
      <p:sp>
        <p:nvSpPr>
          <p:cNvPr id="2" name="TextBox 48">
            <a:extLst>
              <a:ext uri="{FF2B5EF4-FFF2-40B4-BE49-F238E27FC236}">
                <a16:creationId xmlns:a16="http://schemas.microsoft.com/office/drawing/2014/main" id="{ED607B2E-99AF-1716-AA8A-7C0A7D5423EB}"/>
              </a:ext>
            </a:extLst>
          </p:cNvPr>
          <p:cNvSpPr txBox="1"/>
          <p:nvPr/>
        </p:nvSpPr>
        <p:spPr>
          <a:xfrm>
            <a:off x="2970181" y="2298741"/>
            <a:ext cx="4842200" cy="738607"/>
          </a:xfrm>
          <a:prstGeom prst="rect">
            <a:avLst/>
          </a:prstGeom>
          <a:noFill/>
        </p:spPr>
        <p:txBody>
          <a:bodyPr wrap="square" lIns="182824" tIns="91412" rIns="182824" bIns="91412" rtlCol="0">
            <a:spAutoFit/>
          </a:bodyPr>
          <a:lstStyle/>
          <a:p>
            <a:pPr algn="l">
              <a:spcBef>
                <a:spcPts val="0"/>
              </a:spcBef>
              <a:spcAft>
                <a:spcPts val="0"/>
              </a:spcAft>
            </a:pPr>
            <a:r>
              <a:rPr lang="zh-CN" altLang="en-US" sz="3600" b="1" dirty="0">
                <a:solidFill>
                  <a:schemeClr val="tx1"/>
                </a:solidFill>
                <a:latin typeface="Alibaba PuHuiTi B" pitchFamily="18" charset="-122"/>
                <a:ea typeface="Alibaba PuHuiTi B" pitchFamily="18" charset="-122"/>
                <a:cs typeface="Alibaba PuHuiTi B" pitchFamily="18" charset="-122"/>
              </a:rPr>
              <a:t>开源社区生态兼容</a:t>
            </a:r>
            <a:endParaRPr lang="en-US" altLang="zh-CN" sz="3600" b="1" dirty="0">
              <a:solidFill>
                <a:schemeClr val="tx1"/>
              </a:solidFill>
              <a:latin typeface="Alibaba PuHuiTi B" pitchFamily="18" charset="-122"/>
              <a:ea typeface="Alibaba PuHuiTi B" pitchFamily="18" charset="-122"/>
              <a:cs typeface="Alibaba PuHuiTi B" pitchFamily="18" charset="-122"/>
            </a:endParaRPr>
          </a:p>
        </p:txBody>
      </p:sp>
      <p:sp>
        <p:nvSpPr>
          <p:cNvPr id="3" name="Rectangle 70">
            <a:extLst>
              <a:ext uri="{FF2B5EF4-FFF2-40B4-BE49-F238E27FC236}">
                <a16:creationId xmlns:a16="http://schemas.microsoft.com/office/drawing/2014/main" id="{07C8A0FB-D43F-5230-99CE-863BE465C86C}"/>
              </a:ext>
            </a:extLst>
          </p:cNvPr>
          <p:cNvSpPr/>
          <p:nvPr/>
        </p:nvSpPr>
        <p:spPr>
          <a:xfrm>
            <a:off x="3891399" y="6163394"/>
            <a:ext cx="15243266" cy="1794794"/>
          </a:xfrm>
          <a:prstGeom prst="rect">
            <a:avLst/>
          </a:prstGeom>
        </p:spPr>
        <p:txBody>
          <a:bodyPr wrap="square" lIns="182824" tIns="91412" rIns="182824" bIns="91412">
            <a:spAutoFit/>
          </a:bodyPr>
          <a:lstStyle/>
          <a:p>
            <a:pPr marL="342900" lvl="5"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编译器兼容</a:t>
            </a:r>
            <a:r>
              <a:rPr lang="en-US" altLang="zh-CN" sz="2400" dirty="0">
                <a:solidFill>
                  <a:schemeClr val="tx1"/>
                </a:solidFill>
                <a:latin typeface="Alibaba PuHuiTi R" pitchFamily="18" charset="-122"/>
                <a:ea typeface="Alibaba PuHuiTi R" pitchFamily="18" charset="-122"/>
                <a:cs typeface="Alibaba PuHuiTi R" pitchFamily="18" charset="-122"/>
              </a:rPr>
              <a:t>CUDA</a:t>
            </a:r>
            <a:r>
              <a:rPr lang="zh-CN" altLang="en-US" sz="2400" dirty="0">
                <a:solidFill>
                  <a:schemeClr val="tx1"/>
                </a:solidFill>
                <a:latin typeface="Alibaba PuHuiTi R" pitchFamily="18" charset="-122"/>
                <a:ea typeface="Alibaba PuHuiTi R" pitchFamily="18" charset="-122"/>
                <a:cs typeface="Alibaba PuHuiTi R" pitchFamily="18" charset="-122"/>
              </a:rPr>
              <a:t> 版本</a:t>
            </a:r>
            <a:r>
              <a:rPr lang="en-US" altLang="zh-CN" sz="2400" dirty="0">
                <a:solidFill>
                  <a:schemeClr val="tx1"/>
                </a:solidFill>
                <a:latin typeface="Alibaba PuHuiTi R" pitchFamily="18" charset="-122"/>
                <a:ea typeface="Alibaba PuHuiTi R" pitchFamily="18" charset="-122"/>
                <a:cs typeface="Alibaba PuHuiTi R" pitchFamily="18" charset="-122"/>
              </a:rPr>
              <a:t>11.1</a:t>
            </a:r>
            <a:r>
              <a:rPr lang="zh-CN" altLang="en-US" sz="2400" dirty="0">
                <a:solidFill>
                  <a:schemeClr val="tx1"/>
                </a:solidFill>
                <a:latin typeface="Alibaba PuHuiTi R" pitchFamily="18" charset="-122"/>
                <a:ea typeface="Alibaba PuHuiTi R" pitchFamily="18" charset="-122"/>
                <a:cs typeface="Alibaba PuHuiTi R" pitchFamily="18" charset="-122"/>
              </a:rPr>
              <a:t> </a:t>
            </a:r>
            <a:r>
              <a:rPr lang="en-US" altLang="zh-CN" sz="2400" dirty="0">
                <a:solidFill>
                  <a:schemeClr val="tx1"/>
                </a:solidFill>
                <a:latin typeface="Alibaba PuHuiTi R" pitchFamily="18" charset="-122"/>
                <a:ea typeface="Alibaba PuHuiTi R" pitchFamily="18" charset="-122"/>
                <a:cs typeface="Alibaba PuHuiTi R" pitchFamily="18" charset="-122"/>
              </a:rPr>
              <a:t>–</a:t>
            </a:r>
            <a:r>
              <a:rPr lang="zh-CN" altLang="en-US" sz="2400" dirty="0">
                <a:solidFill>
                  <a:schemeClr val="tx1"/>
                </a:solidFill>
                <a:latin typeface="Alibaba PuHuiTi R" pitchFamily="18" charset="-122"/>
                <a:ea typeface="Alibaba PuHuiTi R" pitchFamily="18" charset="-122"/>
                <a:cs typeface="Alibaba PuHuiTi R" pitchFamily="18" charset="-122"/>
              </a:rPr>
              <a:t> </a:t>
            </a:r>
            <a:r>
              <a:rPr lang="en-US" altLang="zh-CN" sz="2400" dirty="0">
                <a:solidFill>
                  <a:schemeClr val="tx1"/>
                </a:solidFill>
                <a:latin typeface="Alibaba PuHuiTi R" pitchFamily="18" charset="-122"/>
                <a:ea typeface="Alibaba PuHuiTi R" pitchFamily="18" charset="-122"/>
                <a:cs typeface="Alibaba PuHuiTi R" pitchFamily="18" charset="-122"/>
              </a:rPr>
              <a:t>12.6</a:t>
            </a:r>
            <a:r>
              <a:rPr lang="zh-CN" altLang="en-US" sz="2400" dirty="0">
                <a:solidFill>
                  <a:schemeClr val="tx1"/>
                </a:solidFill>
                <a:latin typeface="Alibaba PuHuiTi R" pitchFamily="18" charset="-122"/>
                <a:ea typeface="Alibaba PuHuiTi R" pitchFamily="18" charset="-122"/>
                <a:cs typeface="Alibaba PuHuiTi R" pitchFamily="18" charset="-122"/>
              </a:rPr>
              <a:t>，编译选项兼容覆盖面全</a:t>
            </a:r>
            <a:endParaRPr lang="en-US" altLang="zh-CN" sz="2400" dirty="0">
              <a:solidFill>
                <a:schemeClr val="tx1"/>
              </a:solidFill>
              <a:latin typeface="Alibaba PuHuiTi R" pitchFamily="18" charset="-122"/>
              <a:ea typeface="Alibaba PuHuiTi R" pitchFamily="18" charset="-122"/>
              <a:cs typeface="Alibaba PuHuiTi R" pitchFamily="18" charset="-122"/>
            </a:endParaRPr>
          </a:p>
          <a:p>
            <a:pPr marL="342900"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加速库覆盖</a:t>
            </a:r>
            <a:r>
              <a:rPr lang="en-US" altLang="zh-CN" sz="2400" dirty="0">
                <a:solidFill>
                  <a:schemeClr val="tx1"/>
                </a:solidFill>
                <a:latin typeface="Alibaba PuHuiTi R" pitchFamily="18" charset="-122"/>
                <a:ea typeface="Alibaba PuHuiTi R" pitchFamily="18" charset="-122"/>
                <a:cs typeface="Alibaba PuHuiTi R" pitchFamily="18" charset="-122"/>
              </a:rPr>
              <a:t>5+</a:t>
            </a:r>
            <a:r>
              <a:rPr lang="zh-CN" altLang="en-US" sz="2400" dirty="0">
                <a:solidFill>
                  <a:schemeClr val="tx1"/>
                </a:solidFill>
                <a:latin typeface="Alibaba PuHuiTi R" pitchFamily="18" charset="-122"/>
                <a:ea typeface="Alibaba PuHuiTi R" pitchFamily="18" charset="-122"/>
                <a:cs typeface="Alibaba PuHuiTi R" pitchFamily="18" charset="-122"/>
              </a:rPr>
              <a:t>类深度学习加速库，持续优化</a:t>
            </a:r>
            <a:r>
              <a:rPr lang="en-GB" altLang="zh-CN" sz="2400" dirty="0">
                <a:solidFill>
                  <a:schemeClr val="tx1"/>
                </a:solidFill>
                <a:latin typeface="Alibaba PuHuiTi R" pitchFamily="18" charset="-122"/>
                <a:ea typeface="Alibaba PuHuiTi R" pitchFamily="18" charset="-122"/>
                <a:cs typeface="Alibaba PuHuiTi R" pitchFamily="18" charset="-122"/>
              </a:rPr>
              <a:t>BLAS</a:t>
            </a:r>
            <a:r>
              <a:rPr lang="en-US" altLang="zh-CN" sz="2400" dirty="0">
                <a:solidFill>
                  <a:schemeClr val="tx1"/>
                </a:solidFill>
                <a:latin typeface="Alibaba PuHuiTi R" pitchFamily="18" charset="-122"/>
                <a:ea typeface="Alibaba PuHuiTi R" pitchFamily="18" charset="-122"/>
                <a:cs typeface="Alibaba PuHuiTi R" pitchFamily="18" charset="-122"/>
              </a:rPr>
              <a:t>/</a:t>
            </a:r>
            <a:r>
              <a:rPr lang="en-GB" altLang="zh-CN" sz="2400" dirty="0">
                <a:solidFill>
                  <a:schemeClr val="tx1"/>
                </a:solidFill>
                <a:latin typeface="Alibaba PuHuiTi R" pitchFamily="18" charset="-122"/>
                <a:ea typeface="Alibaba PuHuiTi R" pitchFamily="18" charset="-122"/>
                <a:cs typeface="Alibaba PuHuiTi R" pitchFamily="18" charset="-122"/>
              </a:rPr>
              <a:t>DNN/SPARSE/SOLVER/FFT/RAND/NCCL</a:t>
            </a:r>
            <a:r>
              <a:rPr lang="zh-CN" altLang="en-US" sz="2400" dirty="0">
                <a:solidFill>
                  <a:schemeClr val="tx1"/>
                </a:solidFill>
                <a:latin typeface="Alibaba PuHuiTi R" pitchFamily="18" charset="-122"/>
                <a:ea typeface="Alibaba PuHuiTi R" pitchFamily="18" charset="-122"/>
                <a:cs typeface="Alibaba PuHuiTi R" pitchFamily="18" charset="-122"/>
              </a:rPr>
              <a:t> 等</a:t>
            </a:r>
            <a:r>
              <a:rPr lang="en-US" altLang="zh-CN" sz="2400" dirty="0">
                <a:solidFill>
                  <a:schemeClr val="tx1"/>
                </a:solidFill>
                <a:latin typeface="Alibaba PuHuiTi R" pitchFamily="18" charset="-122"/>
                <a:ea typeface="Alibaba PuHuiTi R" pitchFamily="18" charset="-122"/>
                <a:cs typeface="Alibaba PuHuiTi R" pitchFamily="18" charset="-122"/>
              </a:rPr>
              <a:t>AI</a:t>
            </a:r>
            <a:r>
              <a:rPr lang="zh-CN" altLang="en-US" sz="2400" dirty="0">
                <a:solidFill>
                  <a:schemeClr val="tx1"/>
                </a:solidFill>
                <a:latin typeface="Alibaba PuHuiTi R" pitchFamily="18" charset="-122"/>
                <a:ea typeface="Alibaba PuHuiTi R" pitchFamily="18" charset="-122"/>
                <a:cs typeface="Alibaba PuHuiTi R" pitchFamily="18" charset="-122"/>
              </a:rPr>
              <a:t>领域计算库</a:t>
            </a:r>
            <a:endParaRPr lang="en-US" altLang="zh-CN" sz="2400" dirty="0">
              <a:solidFill>
                <a:schemeClr val="tx1"/>
              </a:solidFill>
              <a:latin typeface="Alibaba PuHuiTi R" pitchFamily="18" charset="-122"/>
              <a:ea typeface="Alibaba PuHuiTi R" pitchFamily="18" charset="-122"/>
              <a:cs typeface="Alibaba PuHuiTi R" pitchFamily="18" charset="-122"/>
            </a:endParaRPr>
          </a:p>
          <a:p>
            <a:pPr marL="342900" indent="-342900" algn="l">
              <a:lnSpc>
                <a:spcPct val="150000"/>
              </a:lnSpc>
              <a:buFont typeface="Arial" panose="020B0604020202020204" pitchFamily="34" charset="0"/>
              <a:buChar char="•"/>
            </a:pPr>
            <a:r>
              <a:rPr lang="en-US" altLang="zh-CN" sz="2400" dirty="0">
                <a:solidFill>
                  <a:schemeClr val="tx1"/>
                </a:solidFill>
                <a:latin typeface="Alibaba PuHuiTi R" pitchFamily="18" charset="-122"/>
                <a:ea typeface="Alibaba PuHuiTi R" pitchFamily="18" charset="-122"/>
                <a:cs typeface="Alibaba PuHuiTi R" pitchFamily="18" charset="-122"/>
              </a:rPr>
              <a:t>PPU</a:t>
            </a:r>
            <a:r>
              <a:rPr lang="zh-CN" altLang="en-US" sz="2400" dirty="0">
                <a:solidFill>
                  <a:schemeClr val="tx1"/>
                </a:solidFill>
                <a:latin typeface="Alibaba PuHuiTi R" pitchFamily="18" charset="-122"/>
                <a:ea typeface="Alibaba PuHuiTi R" pitchFamily="18" charset="-122"/>
                <a:cs typeface="Alibaba PuHuiTi R" pitchFamily="18" charset="-122"/>
              </a:rPr>
              <a:t> </a:t>
            </a:r>
            <a:r>
              <a:rPr lang="en-US" altLang="zh-CN" sz="2400" dirty="0">
                <a:solidFill>
                  <a:schemeClr val="tx1"/>
                </a:solidFill>
                <a:latin typeface="Alibaba PuHuiTi R" pitchFamily="18" charset="-122"/>
                <a:ea typeface="Alibaba PuHuiTi R" pitchFamily="18" charset="-122"/>
                <a:cs typeface="Alibaba PuHuiTi R" pitchFamily="18" charset="-122"/>
              </a:rPr>
              <a:t>SDK</a:t>
            </a:r>
            <a:r>
              <a:rPr lang="zh-CN" altLang="en-US" sz="2400" dirty="0">
                <a:solidFill>
                  <a:schemeClr val="tx1"/>
                </a:solidFill>
                <a:latin typeface="Alibaba PuHuiTi R" pitchFamily="18" charset="-122"/>
                <a:ea typeface="Alibaba PuHuiTi R" pitchFamily="18" charset="-122"/>
                <a:cs typeface="Alibaba PuHuiTi R" pitchFamily="18" charset="-122"/>
              </a:rPr>
              <a:t> 最新版本平均性能超过竞品</a:t>
            </a:r>
            <a:endParaRPr lang="en-US" altLang="zh-CN" sz="2400" dirty="0">
              <a:solidFill>
                <a:schemeClr val="tx1"/>
              </a:solidFill>
              <a:latin typeface="Alibaba PuHuiTi R" pitchFamily="18" charset="-122"/>
              <a:ea typeface="Alibaba PuHuiTi R" pitchFamily="18" charset="-122"/>
              <a:cs typeface="Alibaba PuHuiTi R" pitchFamily="18" charset="-122"/>
            </a:endParaRPr>
          </a:p>
        </p:txBody>
      </p:sp>
      <p:sp>
        <p:nvSpPr>
          <p:cNvPr id="5" name="TextBox 50">
            <a:extLst>
              <a:ext uri="{FF2B5EF4-FFF2-40B4-BE49-F238E27FC236}">
                <a16:creationId xmlns:a16="http://schemas.microsoft.com/office/drawing/2014/main" id="{62AA1C74-49AC-8914-59B9-2F4381326C61}"/>
              </a:ext>
            </a:extLst>
          </p:cNvPr>
          <p:cNvSpPr txBox="1"/>
          <p:nvPr/>
        </p:nvSpPr>
        <p:spPr>
          <a:xfrm>
            <a:off x="2971414" y="5570524"/>
            <a:ext cx="3263160" cy="738607"/>
          </a:xfrm>
          <a:prstGeom prst="rect">
            <a:avLst/>
          </a:prstGeom>
          <a:noFill/>
        </p:spPr>
        <p:txBody>
          <a:bodyPr wrap="square" lIns="182824" tIns="91412" rIns="182824" bIns="91412" rtlCol="0">
            <a:spAutoFit/>
          </a:bodyPr>
          <a:lstStyle/>
          <a:p>
            <a:pPr algn="l"/>
            <a:r>
              <a:rPr lang="zh-CN" altLang="en-US" sz="3600" b="1" dirty="0">
                <a:solidFill>
                  <a:schemeClr val="tx1"/>
                </a:solidFill>
                <a:latin typeface="Alibaba PuHuiTi B" pitchFamily="18" charset="-122"/>
                <a:ea typeface="Alibaba PuHuiTi B" pitchFamily="18" charset="-122"/>
                <a:cs typeface="Alibaba PuHuiTi B" pitchFamily="18" charset="-122"/>
              </a:rPr>
              <a:t>软硬件融合</a:t>
            </a:r>
            <a:endParaRPr lang="en-US" altLang="zh-CN" sz="3600" b="1" dirty="0">
              <a:solidFill>
                <a:schemeClr val="tx1"/>
              </a:solidFill>
              <a:latin typeface="Alibaba PuHuiTi B" pitchFamily="18" charset="-122"/>
              <a:ea typeface="Alibaba PuHuiTi B" pitchFamily="18" charset="-122"/>
              <a:cs typeface="Alibaba PuHuiTi B" pitchFamily="18" charset="-122"/>
            </a:endParaRPr>
          </a:p>
        </p:txBody>
      </p:sp>
      <p:sp>
        <p:nvSpPr>
          <p:cNvPr id="6" name="Rectangle 70">
            <a:extLst>
              <a:ext uri="{FF2B5EF4-FFF2-40B4-BE49-F238E27FC236}">
                <a16:creationId xmlns:a16="http://schemas.microsoft.com/office/drawing/2014/main" id="{00578C8B-3B8E-77FA-F11C-D0DB601E365E}"/>
              </a:ext>
            </a:extLst>
          </p:cNvPr>
          <p:cNvSpPr/>
          <p:nvPr/>
        </p:nvSpPr>
        <p:spPr>
          <a:xfrm>
            <a:off x="3891398" y="9015297"/>
            <a:ext cx="13756479" cy="686735"/>
          </a:xfrm>
          <a:prstGeom prst="rect">
            <a:avLst/>
          </a:prstGeom>
        </p:spPr>
        <p:txBody>
          <a:bodyPr wrap="square" lIns="182824" tIns="91412" rIns="182824" bIns="91412">
            <a:spAutoFit/>
          </a:bodyPr>
          <a:lstStyle/>
          <a:p>
            <a:pPr marL="342900"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跟进支持主流竞品最新特性</a:t>
            </a:r>
            <a:endParaRPr lang="en-US" altLang="zh-CN" sz="2400" dirty="0">
              <a:solidFill>
                <a:schemeClr val="tx1"/>
              </a:solidFill>
              <a:latin typeface="Alibaba PuHuiTi R" pitchFamily="18" charset="-122"/>
              <a:ea typeface="Alibaba PuHuiTi R" pitchFamily="18" charset="-122"/>
              <a:cs typeface="Alibaba PuHuiTi R" pitchFamily="18" charset="-122"/>
            </a:endParaRPr>
          </a:p>
        </p:txBody>
      </p:sp>
      <p:sp>
        <p:nvSpPr>
          <p:cNvPr id="7" name="TextBox 54">
            <a:extLst>
              <a:ext uri="{FF2B5EF4-FFF2-40B4-BE49-F238E27FC236}">
                <a16:creationId xmlns:a16="http://schemas.microsoft.com/office/drawing/2014/main" id="{2873B61C-A4E6-EAD2-B660-F682F67E37F3}"/>
              </a:ext>
            </a:extLst>
          </p:cNvPr>
          <p:cNvSpPr txBox="1"/>
          <p:nvPr/>
        </p:nvSpPr>
        <p:spPr>
          <a:xfrm>
            <a:off x="3023591" y="8312486"/>
            <a:ext cx="2736812" cy="738607"/>
          </a:xfrm>
          <a:prstGeom prst="rect">
            <a:avLst/>
          </a:prstGeom>
          <a:noFill/>
        </p:spPr>
        <p:txBody>
          <a:bodyPr wrap="square" lIns="182824" tIns="91412" rIns="182824" bIns="91412" rtlCol="0">
            <a:spAutoFit/>
          </a:bodyPr>
          <a:lstStyle/>
          <a:p>
            <a:pPr algn="l"/>
            <a:r>
              <a:rPr lang="zh-CN" altLang="en-US" sz="3600" b="1" dirty="0">
                <a:solidFill>
                  <a:schemeClr val="tx1"/>
                </a:solidFill>
                <a:latin typeface="Alibaba PuHuiTi B" pitchFamily="18" charset="-122"/>
                <a:ea typeface="Alibaba PuHuiTi B" pitchFamily="18" charset="-122"/>
                <a:cs typeface="Alibaba PuHuiTi B" pitchFamily="18" charset="-122"/>
              </a:rPr>
              <a:t>硬件迭代</a:t>
            </a:r>
            <a:endParaRPr lang="en-US" altLang="zh-CN" sz="3600" b="1" dirty="0">
              <a:solidFill>
                <a:schemeClr val="tx1"/>
              </a:solidFill>
              <a:latin typeface="Alibaba PuHuiTi B" pitchFamily="18" charset="-122"/>
              <a:ea typeface="Alibaba PuHuiTi B" pitchFamily="18" charset="-122"/>
              <a:cs typeface="Alibaba PuHuiTi B" pitchFamily="18" charset="-122"/>
            </a:endParaRPr>
          </a:p>
        </p:txBody>
      </p:sp>
      <p:sp>
        <p:nvSpPr>
          <p:cNvPr id="8" name="Rectangle 70">
            <a:extLst>
              <a:ext uri="{FF2B5EF4-FFF2-40B4-BE49-F238E27FC236}">
                <a16:creationId xmlns:a16="http://schemas.microsoft.com/office/drawing/2014/main" id="{9EB28818-08E1-D882-3864-B1D576616916}"/>
              </a:ext>
            </a:extLst>
          </p:cNvPr>
          <p:cNvSpPr/>
          <p:nvPr/>
        </p:nvSpPr>
        <p:spPr>
          <a:xfrm>
            <a:off x="3891398" y="11174843"/>
            <a:ext cx="16002377" cy="686735"/>
          </a:xfrm>
          <a:prstGeom prst="rect">
            <a:avLst/>
          </a:prstGeom>
        </p:spPr>
        <p:txBody>
          <a:bodyPr wrap="square" lIns="182824" tIns="91412" rIns="182824" bIns="91412">
            <a:spAutoFit/>
          </a:bodyPr>
          <a:lstStyle/>
          <a:p>
            <a:pPr marL="342900"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在</a:t>
            </a:r>
            <a:r>
              <a:rPr lang="en-GB" altLang="zh-CN" sz="2400" dirty="0">
                <a:solidFill>
                  <a:schemeClr val="tx1"/>
                </a:solidFill>
                <a:latin typeface="Alibaba PuHuiTi R" pitchFamily="18" charset="-122"/>
                <a:ea typeface="Alibaba PuHuiTi R" pitchFamily="18" charset="-122"/>
                <a:cs typeface="Alibaba PuHuiTi R" pitchFamily="18" charset="-122"/>
              </a:rPr>
              <a:t>API</a:t>
            </a:r>
            <a:r>
              <a:rPr lang="zh-CN" altLang="en-US" sz="2400" dirty="0">
                <a:solidFill>
                  <a:schemeClr val="tx1"/>
                </a:solidFill>
                <a:latin typeface="Alibaba PuHuiTi R" pitchFamily="18" charset="-122"/>
                <a:ea typeface="Alibaba PuHuiTi R" pitchFamily="18" charset="-122"/>
                <a:cs typeface="Alibaba PuHuiTi R" pitchFamily="18" charset="-122"/>
              </a:rPr>
              <a:t>接口协议和编译器层面与</a:t>
            </a:r>
            <a:r>
              <a:rPr lang="en-GB" altLang="zh-CN" sz="2400" dirty="0">
                <a:solidFill>
                  <a:schemeClr val="tx1"/>
                </a:solidFill>
                <a:latin typeface="Alibaba PuHuiTi R" pitchFamily="18" charset="-122"/>
                <a:ea typeface="Alibaba PuHuiTi R" pitchFamily="18" charset="-122"/>
                <a:cs typeface="Alibaba PuHuiTi R" pitchFamily="18" charset="-122"/>
              </a:rPr>
              <a:t>CUDA</a:t>
            </a:r>
            <a:r>
              <a:rPr lang="zh-CN" altLang="en-US" sz="2400" dirty="0">
                <a:solidFill>
                  <a:schemeClr val="tx1"/>
                </a:solidFill>
                <a:latin typeface="Alibaba PuHuiTi R" pitchFamily="18" charset="-122"/>
                <a:ea typeface="Alibaba PuHuiTi R" pitchFamily="18" charset="-122"/>
                <a:cs typeface="Alibaba PuHuiTi R" pitchFamily="18" charset="-122"/>
              </a:rPr>
              <a:t>对应一致，该方法不涉及对</a:t>
            </a:r>
            <a:r>
              <a:rPr lang="en-GB" altLang="zh-CN" sz="2400" dirty="0">
                <a:solidFill>
                  <a:schemeClr val="tx1"/>
                </a:solidFill>
                <a:latin typeface="Alibaba PuHuiTi R" pitchFamily="18" charset="-122"/>
                <a:ea typeface="Alibaba PuHuiTi R" pitchFamily="18" charset="-122"/>
                <a:cs typeface="Alibaba PuHuiTi R" pitchFamily="18" charset="-122"/>
              </a:rPr>
              <a:t>CUDA SDK</a:t>
            </a:r>
            <a:r>
              <a:rPr lang="zh-CN" altLang="en-US" sz="2400" dirty="0">
                <a:solidFill>
                  <a:schemeClr val="tx1"/>
                </a:solidFill>
                <a:latin typeface="Alibaba PuHuiTi R" pitchFamily="18" charset="-122"/>
                <a:ea typeface="Alibaba PuHuiTi R" pitchFamily="18" charset="-122"/>
                <a:cs typeface="Alibaba PuHuiTi R" pitchFamily="18" charset="-122"/>
              </a:rPr>
              <a:t>输出元素的修改，因此是合法可行的。</a:t>
            </a:r>
          </a:p>
        </p:txBody>
      </p:sp>
      <p:sp>
        <p:nvSpPr>
          <p:cNvPr id="9" name="TextBox 58">
            <a:extLst>
              <a:ext uri="{FF2B5EF4-FFF2-40B4-BE49-F238E27FC236}">
                <a16:creationId xmlns:a16="http://schemas.microsoft.com/office/drawing/2014/main" id="{16B7105F-D6BC-6394-EB21-759D9526CE58}"/>
              </a:ext>
            </a:extLst>
          </p:cNvPr>
          <p:cNvSpPr txBox="1"/>
          <p:nvPr/>
        </p:nvSpPr>
        <p:spPr>
          <a:xfrm>
            <a:off x="3007817" y="10364084"/>
            <a:ext cx="4310371" cy="738607"/>
          </a:xfrm>
          <a:prstGeom prst="rect">
            <a:avLst/>
          </a:prstGeom>
          <a:noFill/>
        </p:spPr>
        <p:txBody>
          <a:bodyPr wrap="square" lIns="182824" tIns="91412" rIns="182824" bIns="91412" rtlCol="0">
            <a:spAutoFit/>
          </a:bodyPr>
          <a:lstStyle/>
          <a:p>
            <a:pPr algn="l"/>
            <a:r>
              <a:rPr lang="en-US" altLang="zh-CN" sz="3600" b="1" dirty="0">
                <a:solidFill>
                  <a:schemeClr val="tx1"/>
                </a:solidFill>
                <a:latin typeface="Alibaba PuHuiTi B" pitchFamily="18" charset="-122"/>
                <a:ea typeface="Alibaba PuHuiTi B" pitchFamily="18" charset="-122"/>
                <a:cs typeface="Alibaba PuHuiTi B" pitchFamily="18" charset="-122"/>
              </a:rPr>
              <a:t>CUDA</a:t>
            </a:r>
            <a:r>
              <a:rPr lang="zh-CN" altLang="en-US" sz="3600" b="1" dirty="0">
                <a:solidFill>
                  <a:schemeClr val="tx1"/>
                </a:solidFill>
                <a:latin typeface="Alibaba PuHuiTi B" pitchFamily="18" charset="-122"/>
                <a:ea typeface="Alibaba PuHuiTi B" pitchFamily="18" charset="-122"/>
                <a:cs typeface="Alibaba PuHuiTi B" pitchFamily="18" charset="-122"/>
              </a:rPr>
              <a:t>兼容策略</a:t>
            </a:r>
            <a:endParaRPr lang="en-US" altLang="zh-CN" sz="3600" b="1" dirty="0">
              <a:solidFill>
                <a:schemeClr val="tx1"/>
              </a:solidFill>
              <a:latin typeface="Alibaba PuHuiTi B" pitchFamily="18" charset="-122"/>
              <a:ea typeface="Alibaba PuHuiTi B" pitchFamily="18" charset="-122"/>
              <a:cs typeface="Alibaba PuHuiTi B" pitchFamily="18" charset="-122"/>
            </a:endParaRPr>
          </a:p>
        </p:txBody>
      </p:sp>
      <p:sp>
        <p:nvSpPr>
          <p:cNvPr id="10" name="文本框 9">
            <a:extLst>
              <a:ext uri="{FF2B5EF4-FFF2-40B4-BE49-F238E27FC236}">
                <a16:creationId xmlns:a16="http://schemas.microsoft.com/office/drawing/2014/main" id="{C38E1B16-E201-AB8E-1633-CBDC4C3C582E}"/>
              </a:ext>
            </a:extLst>
          </p:cNvPr>
          <p:cNvSpPr txBox="1"/>
          <p:nvPr/>
        </p:nvSpPr>
        <p:spPr>
          <a:xfrm>
            <a:off x="3891398" y="3012195"/>
            <a:ext cx="15199489" cy="22564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3pPr marL="1428750" lvl="2" indent="-285750" algn="l">
              <a:buFont typeface="Arial" panose="020B0604020202020204" pitchFamily="34" charset="0"/>
              <a:buChar char="•"/>
              <a:defRPr sz="2000" b="0">
                <a:solidFill>
                  <a:schemeClr val="tx1"/>
                </a:solidFill>
                <a:latin typeface="微软雅黑" panose="020B0503020204020204" pitchFamily="34" charset="-122"/>
                <a:ea typeface="微软雅黑" panose="020B0503020204020204" pitchFamily="34" charset="-122"/>
              </a:defRPr>
            </a:lvl3pPr>
          </a:lstStyle>
          <a:p>
            <a:pPr marL="342900" lvl="5"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在有限资源下以</a:t>
            </a:r>
            <a:r>
              <a:rPr lang="en-US" altLang="zh-CN" sz="2400" dirty="0">
                <a:solidFill>
                  <a:schemeClr val="tx1"/>
                </a:solidFill>
                <a:latin typeface="Alibaba PuHuiTi R" pitchFamily="18" charset="-122"/>
                <a:ea typeface="Alibaba PuHuiTi R" pitchFamily="18" charset="-122"/>
                <a:cs typeface="Alibaba PuHuiTi R" pitchFamily="18" charset="-122"/>
              </a:rPr>
              <a:t>PPU</a:t>
            </a:r>
            <a:r>
              <a:rPr lang="zh-CN" altLang="en-US" sz="2400" dirty="0">
                <a:solidFill>
                  <a:schemeClr val="tx1"/>
                </a:solidFill>
                <a:latin typeface="Alibaba PuHuiTi R" pitchFamily="18" charset="-122"/>
                <a:ea typeface="Alibaba PuHuiTi R" pitchFamily="18" charset="-122"/>
                <a:cs typeface="Alibaba PuHuiTi R" pitchFamily="18" charset="-122"/>
              </a:rPr>
              <a:t>产品化需求为驱动，筛选高优先级需要支持的</a:t>
            </a:r>
            <a:r>
              <a:rPr lang="en-US" altLang="zh-CN" sz="2400" dirty="0">
                <a:solidFill>
                  <a:schemeClr val="tx1"/>
                </a:solidFill>
                <a:latin typeface="Alibaba PuHuiTi R" pitchFamily="18" charset="-122"/>
                <a:ea typeface="Alibaba PuHuiTi R" pitchFamily="18" charset="-122"/>
                <a:cs typeface="Alibaba PuHuiTi R" pitchFamily="18" charset="-122"/>
              </a:rPr>
              <a:t>CUDA</a:t>
            </a:r>
            <a:r>
              <a:rPr lang="zh-CN" altLang="en-US" sz="2400" dirty="0">
                <a:solidFill>
                  <a:schemeClr val="tx1"/>
                </a:solidFill>
                <a:latin typeface="Alibaba PuHuiTi R" pitchFamily="18" charset="-122"/>
                <a:ea typeface="Alibaba PuHuiTi R" pitchFamily="18" charset="-122"/>
                <a:cs typeface="Alibaba PuHuiTi R" pitchFamily="18" charset="-122"/>
              </a:rPr>
              <a:t>生态软件，支持业务方</a:t>
            </a:r>
            <a:r>
              <a:rPr lang="en-US" altLang="zh-CN" sz="2400" dirty="0">
                <a:solidFill>
                  <a:schemeClr val="tx1"/>
                </a:solidFill>
                <a:latin typeface="Alibaba PuHuiTi R" pitchFamily="18" charset="-122"/>
                <a:ea typeface="Alibaba PuHuiTi R" pitchFamily="18" charset="-122"/>
                <a:cs typeface="Alibaba PuHuiTi R" pitchFamily="18" charset="-122"/>
              </a:rPr>
              <a:t>PPU</a:t>
            </a:r>
            <a:r>
              <a:rPr lang="zh-CN" altLang="en-US" sz="2400" dirty="0">
                <a:solidFill>
                  <a:schemeClr val="tx1"/>
                </a:solidFill>
                <a:latin typeface="Alibaba PuHuiTi R" pitchFamily="18" charset="-122"/>
                <a:ea typeface="Alibaba PuHuiTi R" pitchFamily="18" charset="-122"/>
                <a:cs typeface="Alibaba PuHuiTi R" pitchFamily="18" charset="-122"/>
              </a:rPr>
              <a:t>产品化需求的</a:t>
            </a:r>
            <a:r>
              <a:rPr lang="en-US" altLang="zh-CN" sz="2400" dirty="0">
                <a:solidFill>
                  <a:schemeClr val="tx1"/>
                </a:solidFill>
                <a:latin typeface="Alibaba PuHuiTi R" pitchFamily="18" charset="-122"/>
                <a:ea typeface="Alibaba PuHuiTi R" pitchFamily="18" charset="-122"/>
                <a:cs typeface="Alibaba PuHuiTi R" pitchFamily="18" charset="-122"/>
              </a:rPr>
              <a:t>40+</a:t>
            </a:r>
            <a:r>
              <a:rPr lang="zh-CN" altLang="en-US" sz="2400" dirty="0">
                <a:solidFill>
                  <a:schemeClr val="tx1"/>
                </a:solidFill>
                <a:latin typeface="Alibaba PuHuiTi R" pitchFamily="18" charset="-122"/>
                <a:ea typeface="Alibaba PuHuiTi R" pitchFamily="18" charset="-122"/>
                <a:cs typeface="Alibaba PuHuiTi R" pitchFamily="18" charset="-122"/>
              </a:rPr>
              <a:t>种开源框架</a:t>
            </a:r>
            <a:r>
              <a:rPr lang="en-US" altLang="zh-CN" sz="2400" dirty="0">
                <a:solidFill>
                  <a:schemeClr val="tx1"/>
                </a:solidFill>
                <a:latin typeface="Alibaba PuHuiTi R" pitchFamily="18" charset="-122"/>
                <a:ea typeface="Alibaba PuHuiTi R" pitchFamily="18" charset="-122"/>
                <a:cs typeface="Alibaba PuHuiTi R" pitchFamily="18" charset="-122"/>
              </a:rPr>
              <a:t>/</a:t>
            </a:r>
            <a:r>
              <a:rPr lang="zh-CN" altLang="en-US" sz="2400" dirty="0">
                <a:solidFill>
                  <a:schemeClr val="tx1"/>
                </a:solidFill>
                <a:latin typeface="Alibaba PuHuiTi R" pitchFamily="18" charset="-122"/>
                <a:ea typeface="Alibaba PuHuiTi R" pitchFamily="18" charset="-122"/>
                <a:cs typeface="Alibaba PuHuiTi R" pitchFamily="18" charset="-122"/>
              </a:rPr>
              <a:t>开源库，精度对齐</a:t>
            </a:r>
            <a:r>
              <a:rPr lang="en-US" altLang="zh-CN" sz="2400" dirty="0">
                <a:solidFill>
                  <a:schemeClr val="tx1"/>
                </a:solidFill>
                <a:latin typeface="Alibaba PuHuiTi R" pitchFamily="18" charset="-122"/>
                <a:ea typeface="Alibaba PuHuiTi R" pitchFamily="18" charset="-122"/>
                <a:cs typeface="Alibaba PuHuiTi R" pitchFamily="18" charset="-122"/>
              </a:rPr>
              <a:t>GPU</a:t>
            </a:r>
            <a:r>
              <a:rPr lang="zh-CN" altLang="en-US" sz="2400" dirty="0">
                <a:solidFill>
                  <a:schemeClr val="tx1"/>
                </a:solidFill>
                <a:latin typeface="Alibaba PuHuiTi R" pitchFamily="18" charset="-122"/>
                <a:ea typeface="Alibaba PuHuiTi R" pitchFamily="18" charset="-122"/>
                <a:cs typeface="Alibaba PuHuiTi R" pitchFamily="18" charset="-122"/>
              </a:rPr>
              <a:t>，性能优于</a:t>
            </a:r>
            <a:r>
              <a:rPr lang="en-US" altLang="zh-CN" sz="2400" dirty="0">
                <a:solidFill>
                  <a:schemeClr val="tx1"/>
                </a:solidFill>
                <a:latin typeface="Alibaba PuHuiTi R" pitchFamily="18" charset="-122"/>
                <a:ea typeface="Alibaba PuHuiTi R" pitchFamily="18" charset="-122"/>
                <a:cs typeface="Alibaba PuHuiTi R" pitchFamily="18" charset="-122"/>
              </a:rPr>
              <a:t>GPU</a:t>
            </a:r>
          </a:p>
          <a:p>
            <a:pPr marL="342900" marR="0" indent="-342900" algn="l">
              <a:lnSpc>
                <a:spcPct val="150000"/>
              </a:lnSpc>
              <a:spcBef>
                <a:spcPts val="0"/>
              </a:spcBef>
              <a:spcAft>
                <a:spcPts val="0"/>
              </a:spcAft>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覆盖</a:t>
            </a:r>
            <a:r>
              <a:rPr lang="zh-CN" altLang="en-US" sz="2400" dirty="0">
                <a:solidFill>
                  <a:schemeClr val="tx1"/>
                </a:solidFill>
                <a:effectLst/>
                <a:latin typeface="Alibaba PuHuiTi R" pitchFamily="18" charset="-122"/>
                <a:ea typeface="Alibaba PuHuiTi R" pitchFamily="18" charset="-122"/>
                <a:cs typeface="Alibaba PuHuiTi R" pitchFamily="18" charset="-122"/>
              </a:rPr>
              <a:t>业界</a:t>
            </a:r>
            <a:r>
              <a:rPr lang="en-US" altLang="zh-CN" sz="2400" dirty="0">
                <a:solidFill>
                  <a:schemeClr val="tx1"/>
                </a:solidFill>
                <a:effectLst/>
                <a:latin typeface="Alibaba PuHuiTi R" pitchFamily="18" charset="-122"/>
                <a:ea typeface="Alibaba PuHuiTi R" pitchFamily="18" charset="-122"/>
                <a:cs typeface="Alibaba PuHuiTi R" pitchFamily="18" charset="-122"/>
              </a:rPr>
              <a:t>25+</a:t>
            </a:r>
            <a:r>
              <a:rPr lang="zh-CN" altLang="en-US" sz="2400" dirty="0">
                <a:solidFill>
                  <a:schemeClr val="tx1"/>
                </a:solidFill>
                <a:effectLst/>
                <a:latin typeface="Alibaba PuHuiTi R" pitchFamily="18" charset="-122"/>
                <a:ea typeface="Alibaba PuHuiTi R" pitchFamily="18" charset="-122"/>
                <a:cs typeface="Alibaba PuHuiTi R" pitchFamily="18" charset="-122"/>
              </a:rPr>
              <a:t>类开源大模型系列</a:t>
            </a:r>
            <a:r>
              <a:rPr lang="zh-CN" altLang="en-US" sz="2400" dirty="0">
                <a:solidFill>
                  <a:schemeClr val="tx1"/>
                </a:solidFill>
                <a:latin typeface="Alibaba PuHuiTi R" pitchFamily="18" charset="-122"/>
                <a:ea typeface="Alibaba PuHuiTi R" pitchFamily="18" charset="-122"/>
                <a:cs typeface="Alibaba PuHuiTi R" pitchFamily="18" charset="-122"/>
              </a:rPr>
              <a:t>、</a:t>
            </a:r>
            <a:r>
              <a:rPr lang="zh-CN" altLang="en-US" sz="2400" dirty="0">
                <a:solidFill>
                  <a:schemeClr val="tx1"/>
                </a:solidFill>
                <a:effectLst/>
                <a:latin typeface="Alibaba PuHuiTi R" pitchFamily="18" charset="-122"/>
                <a:ea typeface="Alibaba PuHuiTi R" pitchFamily="18" charset="-122"/>
                <a:cs typeface="Alibaba PuHuiTi R" pitchFamily="18" charset="-122"/>
              </a:rPr>
              <a:t>模型总个数 </a:t>
            </a:r>
            <a:r>
              <a:rPr lang="en-US" altLang="zh-CN" sz="2400" dirty="0">
                <a:solidFill>
                  <a:schemeClr val="tx1"/>
                </a:solidFill>
                <a:latin typeface="Alibaba PuHuiTi R" pitchFamily="18" charset="-122"/>
                <a:ea typeface="Alibaba PuHuiTi R" pitchFamily="18" charset="-122"/>
                <a:cs typeface="Alibaba PuHuiTi R" pitchFamily="18" charset="-122"/>
              </a:rPr>
              <a:t>~50</a:t>
            </a:r>
            <a:r>
              <a:rPr lang="zh-CN" altLang="en-US" sz="2400" dirty="0">
                <a:solidFill>
                  <a:schemeClr val="tx1"/>
                </a:solidFill>
                <a:latin typeface="Alibaba PuHuiTi R" pitchFamily="18" charset="-122"/>
                <a:ea typeface="Alibaba PuHuiTi R" pitchFamily="18" charset="-122"/>
                <a:cs typeface="Alibaba PuHuiTi R" pitchFamily="18" charset="-122"/>
              </a:rPr>
              <a:t>的</a:t>
            </a:r>
            <a:r>
              <a:rPr lang="zh-CN" altLang="en-GB" sz="2400" dirty="0">
                <a:solidFill>
                  <a:schemeClr val="tx1"/>
                </a:solidFill>
                <a:effectLst/>
                <a:latin typeface="Alibaba PuHuiTi R" pitchFamily="18" charset="-122"/>
                <a:ea typeface="Alibaba PuHuiTi R" pitchFamily="18" charset="-122"/>
                <a:cs typeface="Alibaba PuHuiTi R" pitchFamily="18" charset="-122"/>
              </a:rPr>
              <a:t>预训练</a:t>
            </a:r>
            <a:r>
              <a:rPr lang="zh-CN" altLang="en-US" sz="2400" dirty="0">
                <a:solidFill>
                  <a:schemeClr val="tx1"/>
                </a:solidFill>
                <a:latin typeface="Alibaba PuHuiTi R" pitchFamily="18" charset="-122"/>
                <a:ea typeface="Alibaba PuHuiTi R" pitchFamily="18" charset="-122"/>
                <a:cs typeface="Alibaba PuHuiTi R" pitchFamily="18" charset="-122"/>
              </a:rPr>
              <a:t>、微调和</a:t>
            </a:r>
            <a:r>
              <a:rPr lang="en-GB" altLang="zh-CN" sz="2400" dirty="0">
                <a:solidFill>
                  <a:schemeClr val="tx1"/>
                </a:solidFill>
                <a:effectLst/>
                <a:latin typeface="Alibaba PuHuiTi R" pitchFamily="18" charset="-122"/>
                <a:ea typeface="Alibaba PuHuiTi R" pitchFamily="18" charset="-122"/>
                <a:cs typeface="Alibaba PuHuiTi R" pitchFamily="18" charset="-122"/>
              </a:rPr>
              <a:t>Inference</a:t>
            </a:r>
            <a:r>
              <a:rPr lang="zh-CN" altLang="en-US" sz="2400" dirty="0">
                <a:solidFill>
                  <a:schemeClr val="tx1"/>
                </a:solidFill>
                <a:effectLst/>
                <a:latin typeface="Alibaba PuHuiTi R" pitchFamily="18" charset="-122"/>
                <a:ea typeface="Alibaba PuHuiTi R" pitchFamily="18" charset="-122"/>
                <a:cs typeface="Alibaba PuHuiTi R" pitchFamily="18" charset="-122"/>
              </a:rPr>
              <a:t>功能</a:t>
            </a:r>
            <a:endParaRPr lang="en-US" altLang="zh-CN" sz="2400" dirty="0">
              <a:solidFill>
                <a:schemeClr val="tx1"/>
              </a:solidFill>
              <a:latin typeface="Alibaba PuHuiTi R" pitchFamily="18" charset="-122"/>
              <a:ea typeface="Alibaba PuHuiTi R" pitchFamily="18" charset="-122"/>
              <a:cs typeface="Alibaba PuHuiTi R" pitchFamily="18" charset="-122"/>
            </a:endParaRPr>
          </a:p>
          <a:p>
            <a:pPr marL="342900" lvl="5" indent="-342900" algn="l">
              <a:lnSpc>
                <a:spcPct val="150000"/>
              </a:lnSpc>
              <a:buFont typeface="Arial" panose="020B0604020202020204" pitchFamily="34" charset="0"/>
              <a:buChar char="•"/>
            </a:pPr>
            <a:r>
              <a:rPr lang="zh-CN" altLang="en-US" sz="2400" dirty="0">
                <a:solidFill>
                  <a:schemeClr val="tx1"/>
                </a:solidFill>
                <a:latin typeface="Alibaba PuHuiTi R" pitchFamily="18" charset="-122"/>
                <a:ea typeface="Alibaba PuHuiTi R" pitchFamily="18" charset="-122"/>
                <a:cs typeface="Alibaba PuHuiTi R" pitchFamily="18" charset="-122"/>
              </a:rPr>
              <a:t>目前阿里集团内业务方基本做到代码不修改，可以编译运行</a:t>
            </a:r>
            <a:endParaRPr lang="en-US" altLang="zh-CN" sz="2400" dirty="0">
              <a:solidFill>
                <a:schemeClr val="tx1"/>
              </a:solidFill>
              <a:latin typeface="Alibaba PuHuiTi R" pitchFamily="18" charset="-122"/>
              <a:ea typeface="Alibaba PuHuiTi R" pitchFamily="18" charset="-122"/>
              <a:cs typeface="Alibaba PuHuiTi R" pitchFamily="18" charset="-122"/>
            </a:endParaRPr>
          </a:p>
        </p:txBody>
      </p:sp>
      <p:pic>
        <p:nvPicPr>
          <p:cNvPr id="11" name="图片 10">
            <a:extLst>
              <a:ext uri="{FF2B5EF4-FFF2-40B4-BE49-F238E27FC236}">
                <a16:creationId xmlns:a16="http://schemas.microsoft.com/office/drawing/2014/main" id="{19F151E4-5A35-BC31-E98B-B2F2DB9C9A06}"/>
              </a:ext>
            </a:extLst>
          </p:cNvPr>
          <p:cNvPicPr>
            <a:picLocks noChangeAspect="1"/>
          </p:cNvPicPr>
          <p:nvPr/>
        </p:nvPicPr>
        <p:blipFill>
          <a:blip r:embed="rId3"/>
          <a:stretch>
            <a:fillRect/>
          </a:stretch>
        </p:blipFill>
        <p:spPr>
          <a:xfrm>
            <a:off x="2105769" y="2247959"/>
            <a:ext cx="808840" cy="808840"/>
          </a:xfrm>
          <a:prstGeom prst="rect">
            <a:avLst/>
          </a:prstGeom>
        </p:spPr>
      </p:pic>
      <p:pic>
        <p:nvPicPr>
          <p:cNvPr id="16" name="图片 15">
            <a:extLst>
              <a:ext uri="{FF2B5EF4-FFF2-40B4-BE49-F238E27FC236}">
                <a16:creationId xmlns:a16="http://schemas.microsoft.com/office/drawing/2014/main" id="{D71E7520-F57C-890B-B4E1-372AEDEFB8B3}"/>
              </a:ext>
            </a:extLst>
          </p:cNvPr>
          <p:cNvPicPr>
            <a:picLocks noChangeAspect="1"/>
          </p:cNvPicPr>
          <p:nvPr/>
        </p:nvPicPr>
        <p:blipFill>
          <a:blip r:embed="rId4"/>
          <a:stretch>
            <a:fillRect/>
          </a:stretch>
        </p:blipFill>
        <p:spPr>
          <a:xfrm>
            <a:off x="2105769" y="5502894"/>
            <a:ext cx="808840" cy="808840"/>
          </a:xfrm>
          <a:prstGeom prst="rect">
            <a:avLst/>
          </a:prstGeom>
        </p:spPr>
      </p:pic>
      <p:pic>
        <p:nvPicPr>
          <p:cNvPr id="17" name="图片 16">
            <a:extLst>
              <a:ext uri="{FF2B5EF4-FFF2-40B4-BE49-F238E27FC236}">
                <a16:creationId xmlns:a16="http://schemas.microsoft.com/office/drawing/2014/main" id="{1023CCA0-1EC0-AB55-07BE-C3ED06E8A59E}"/>
              </a:ext>
            </a:extLst>
          </p:cNvPr>
          <p:cNvPicPr>
            <a:picLocks noChangeAspect="1"/>
          </p:cNvPicPr>
          <p:nvPr/>
        </p:nvPicPr>
        <p:blipFill>
          <a:blip r:embed="rId5"/>
          <a:stretch>
            <a:fillRect/>
          </a:stretch>
        </p:blipFill>
        <p:spPr>
          <a:xfrm>
            <a:off x="2105769" y="8203282"/>
            <a:ext cx="808840" cy="808840"/>
          </a:xfrm>
          <a:prstGeom prst="rect">
            <a:avLst/>
          </a:prstGeom>
        </p:spPr>
      </p:pic>
      <p:pic>
        <p:nvPicPr>
          <p:cNvPr id="18" name="图片 17">
            <a:extLst>
              <a:ext uri="{FF2B5EF4-FFF2-40B4-BE49-F238E27FC236}">
                <a16:creationId xmlns:a16="http://schemas.microsoft.com/office/drawing/2014/main" id="{FE44802B-B69F-7919-F7DA-0EE85A204CC0}"/>
              </a:ext>
            </a:extLst>
          </p:cNvPr>
          <p:cNvPicPr>
            <a:picLocks noChangeAspect="1"/>
          </p:cNvPicPr>
          <p:nvPr/>
        </p:nvPicPr>
        <p:blipFill>
          <a:blip r:embed="rId6"/>
          <a:stretch>
            <a:fillRect/>
          </a:stretch>
        </p:blipFill>
        <p:spPr>
          <a:xfrm>
            <a:off x="2105769" y="10296454"/>
            <a:ext cx="808840" cy="808840"/>
          </a:xfrm>
          <a:prstGeom prst="rect">
            <a:avLst/>
          </a:prstGeom>
        </p:spPr>
      </p:pic>
    </p:spTree>
    <p:extLst>
      <p:ext uri="{BB962C8B-B14F-4D97-AF65-F5344CB8AC3E}">
        <p14:creationId xmlns:p14="http://schemas.microsoft.com/office/powerpoint/2010/main" val="4196275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1+#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250"/>
                            </p:stCondLst>
                            <p:childTnLst>
                              <p:par>
                                <p:cTn id="10" presetID="2" presetClass="entr" presetSubtype="2"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250" fill="hold"/>
                                        <p:tgtEl>
                                          <p:spTgt spid="5"/>
                                        </p:tgtEl>
                                        <p:attrNameLst>
                                          <p:attrName>ppt_x</p:attrName>
                                        </p:attrNameLst>
                                      </p:cBhvr>
                                      <p:tavLst>
                                        <p:tav tm="0">
                                          <p:val>
                                            <p:strVal val="1+#ppt_w/2"/>
                                          </p:val>
                                        </p:tav>
                                        <p:tav tm="100000">
                                          <p:val>
                                            <p:strVal val="#ppt_x"/>
                                          </p:val>
                                        </p:tav>
                                      </p:tavLst>
                                    </p:anim>
                                    <p:anim calcmode="lin" valueType="num">
                                      <p:cBhvr additive="base">
                                        <p:cTn id="13" dur="250" fill="hold"/>
                                        <p:tgtEl>
                                          <p:spTgt spid="5"/>
                                        </p:tgtEl>
                                        <p:attrNameLst>
                                          <p:attrName>ppt_y</p:attrName>
                                        </p:attrNameLst>
                                      </p:cBhvr>
                                      <p:tavLst>
                                        <p:tav tm="0">
                                          <p:val>
                                            <p:strVal val="#ppt_y"/>
                                          </p:val>
                                        </p:tav>
                                        <p:tav tm="100000">
                                          <p:val>
                                            <p:strVal val="#ppt_y"/>
                                          </p:val>
                                        </p:tav>
                                      </p:tavLst>
                                    </p:anim>
                                  </p:childTnLst>
                                </p:cTn>
                              </p:par>
                            </p:childTnLst>
                          </p:cTn>
                        </p:par>
                        <p:par>
                          <p:cTn id="14" fill="hold">
                            <p:stCondLst>
                              <p:cond delay="500"/>
                            </p:stCondLst>
                            <p:childTnLst>
                              <p:par>
                                <p:cTn id="15" presetID="22" presetClass="entr" presetSubtype="1"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up)">
                                      <p:cBhvr>
                                        <p:cTn id="17" dur="500"/>
                                        <p:tgtEl>
                                          <p:spTgt spid="3"/>
                                        </p:tgtEl>
                                      </p:cBhvr>
                                    </p:animEffect>
                                  </p:childTnLst>
                                </p:cTn>
                              </p:par>
                            </p:childTnLst>
                          </p:cTn>
                        </p:par>
                        <p:par>
                          <p:cTn id="18" fill="hold">
                            <p:stCondLst>
                              <p:cond delay="1000"/>
                            </p:stCondLst>
                            <p:childTnLst>
                              <p:par>
                                <p:cTn id="19" presetID="2" presetClass="entr" presetSubtype="2" fill="hold" grpId="0" nodeType="after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250" fill="hold"/>
                                        <p:tgtEl>
                                          <p:spTgt spid="7"/>
                                        </p:tgtEl>
                                        <p:attrNameLst>
                                          <p:attrName>ppt_x</p:attrName>
                                        </p:attrNameLst>
                                      </p:cBhvr>
                                      <p:tavLst>
                                        <p:tav tm="0">
                                          <p:val>
                                            <p:strVal val="1+#ppt_w/2"/>
                                          </p:val>
                                        </p:tav>
                                        <p:tav tm="100000">
                                          <p:val>
                                            <p:strVal val="#ppt_x"/>
                                          </p:val>
                                        </p:tav>
                                      </p:tavLst>
                                    </p:anim>
                                    <p:anim calcmode="lin" valueType="num">
                                      <p:cBhvr additive="base">
                                        <p:cTn id="22" dur="250" fill="hold"/>
                                        <p:tgtEl>
                                          <p:spTgt spid="7"/>
                                        </p:tgtEl>
                                        <p:attrNameLst>
                                          <p:attrName>ppt_y</p:attrName>
                                        </p:attrNameLst>
                                      </p:cBhvr>
                                      <p:tavLst>
                                        <p:tav tm="0">
                                          <p:val>
                                            <p:strVal val="#ppt_y"/>
                                          </p:val>
                                        </p:tav>
                                        <p:tav tm="100000">
                                          <p:val>
                                            <p:strVal val="#ppt_y"/>
                                          </p:val>
                                        </p:tav>
                                      </p:tavLst>
                                    </p:anim>
                                  </p:childTnLst>
                                </p:cTn>
                              </p:par>
                            </p:childTnLst>
                          </p:cTn>
                        </p:par>
                        <p:par>
                          <p:cTn id="23" fill="hold">
                            <p:stCondLst>
                              <p:cond delay="1250"/>
                            </p:stCondLst>
                            <p:childTnLst>
                              <p:par>
                                <p:cTn id="24" presetID="22" presetClass="entr" presetSubtype="1"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wipe(up)">
                                      <p:cBhvr>
                                        <p:cTn id="26" dur="500"/>
                                        <p:tgtEl>
                                          <p:spTgt spid="6"/>
                                        </p:tgtEl>
                                      </p:cBhvr>
                                    </p:animEffect>
                                  </p:childTnLst>
                                </p:cTn>
                              </p:par>
                            </p:childTnLst>
                          </p:cTn>
                        </p:par>
                        <p:par>
                          <p:cTn id="27" fill="hold">
                            <p:stCondLst>
                              <p:cond delay="1750"/>
                            </p:stCondLst>
                            <p:childTnLst>
                              <p:par>
                                <p:cTn id="28" presetID="2" presetClass="entr" presetSubtype="2" fill="hold" grpId="0" nodeType="after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250" fill="hold"/>
                                        <p:tgtEl>
                                          <p:spTgt spid="9"/>
                                        </p:tgtEl>
                                        <p:attrNameLst>
                                          <p:attrName>ppt_x</p:attrName>
                                        </p:attrNameLst>
                                      </p:cBhvr>
                                      <p:tavLst>
                                        <p:tav tm="0">
                                          <p:val>
                                            <p:strVal val="1+#ppt_w/2"/>
                                          </p:val>
                                        </p:tav>
                                        <p:tav tm="100000">
                                          <p:val>
                                            <p:strVal val="#ppt_x"/>
                                          </p:val>
                                        </p:tav>
                                      </p:tavLst>
                                    </p:anim>
                                    <p:anim calcmode="lin" valueType="num">
                                      <p:cBhvr additive="base">
                                        <p:cTn id="31" dur="250" fill="hold"/>
                                        <p:tgtEl>
                                          <p:spTgt spid="9"/>
                                        </p:tgtEl>
                                        <p:attrNameLst>
                                          <p:attrName>ppt_y</p:attrName>
                                        </p:attrNameLst>
                                      </p:cBhvr>
                                      <p:tavLst>
                                        <p:tav tm="0">
                                          <p:val>
                                            <p:strVal val="#ppt_y"/>
                                          </p:val>
                                        </p:tav>
                                        <p:tav tm="100000">
                                          <p:val>
                                            <p:strVal val="#ppt_y"/>
                                          </p:val>
                                        </p:tav>
                                      </p:tavLst>
                                    </p:anim>
                                  </p:childTnLst>
                                </p:cTn>
                              </p:par>
                            </p:childTnLst>
                          </p:cTn>
                        </p:par>
                        <p:par>
                          <p:cTn id="32" fill="hold">
                            <p:stCondLst>
                              <p:cond delay="2000"/>
                            </p:stCondLst>
                            <p:childTnLst>
                              <p:par>
                                <p:cTn id="33" presetID="22" presetClass="entr" presetSubtype="1" fill="hold" grpId="0" nodeType="after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wipe(up)">
                                      <p:cBhvr>
                                        <p:cTn id="3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A31A4-5A37-B52A-D404-C50293487ADA}"/>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BD42A14C-1A8E-845F-8D31-90D5F2ABD031}"/>
              </a:ext>
            </a:extLst>
          </p:cNvPr>
          <p:cNvSpPr txBox="1"/>
          <p:nvPr/>
        </p:nvSpPr>
        <p:spPr>
          <a:xfrm>
            <a:off x="580204" y="518211"/>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zh-CN" altLang="en-US" b="1" dirty="0">
                <a:solidFill>
                  <a:schemeClr val="tx1"/>
                </a:solidFill>
                <a:latin typeface="Alibaba PuHuiTi B" pitchFamily="18" charset="-122"/>
                <a:ea typeface="Alibaba PuHuiTi B" pitchFamily="18" charset="-122"/>
                <a:cs typeface="Alibaba PuHuiTi B" pitchFamily="18" charset="-122"/>
              </a:rPr>
              <a:t>当前业界兼容</a:t>
            </a:r>
            <a:r>
              <a:rPr lang="en-US" altLang="zh-CN" b="1" dirty="0">
                <a:solidFill>
                  <a:schemeClr val="tx1"/>
                </a:solidFill>
                <a:latin typeface="Alibaba PuHuiTi B" pitchFamily="18" charset="-122"/>
                <a:ea typeface="Alibaba PuHuiTi B" pitchFamily="18" charset="-122"/>
                <a:cs typeface="Alibaba PuHuiTi B" pitchFamily="18" charset="-122"/>
              </a:rPr>
              <a:t>CUDA</a:t>
            </a:r>
            <a:r>
              <a:rPr lang="zh-CN" altLang="en-US" b="1" dirty="0">
                <a:solidFill>
                  <a:schemeClr val="tx1"/>
                </a:solidFill>
                <a:latin typeface="Alibaba PuHuiTi B" pitchFamily="18" charset="-122"/>
                <a:ea typeface="Alibaba PuHuiTi B" pitchFamily="18" charset="-122"/>
                <a:cs typeface="Alibaba PuHuiTi B" pitchFamily="18" charset="-122"/>
              </a:rPr>
              <a:t>的方案</a:t>
            </a:r>
            <a:endParaRPr lang="en-US" altLang="zh-CN" b="1" dirty="0">
              <a:solidFill>
                <a:schemeClr val="tx1"/>
              </a:solidFill>
              <a:latin typeface="Alibaba PuHuiTi B" pitchFamily="18" charset="-122"/>
              <a:ea typeface="Alibaba PuHuiTi B" pitchFamily="18" charset="-122"/>
              <a:cs typeface="Alibaba PuHuiTi B" pitchFamily="18" charset="-122"/>
            </a:endParaRPr>
          </a:p>
        </p:txBody>
      </p:sp>
      <p:sp>
        <p:nvSpPr>
          <p:cNvPr id="12" name="文本框 11">
            <a:extLst>
              <a:ext uri="{FF2B5EF4-FFF2-40B4-BE49-F238E27FC236}">
                <a16:creationId xmlns:a16="http://schemas.microsoft.com/office/drawing/2014/main" id="{1B2560A3-D487-74D8-EEC8-76BACFFE2BA1}"/>
              </a:ext>
            </a:extLst>
          </p:cNvPr>
          <p:cNvSpPr txBox="1"/>
          <p:nvPr/>
        </p:nvSpPr>
        <p:spPr>
          <a:xfrm>
            <a:off x="3672365" y="4287986"/>
            <a:ext cx="13812748" cy="326352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342900" lvl="1" algn="l">
              <a:lnSpc>
                <a:spcPct val="150000"/>
              </a:lnSpc>
            </a:pPr>
            <a:r>
              <a:rPr lang="zh-CN" altLang="zh-CN" sz="2800" dirty="0">
                <a:effectLst/>
                <a:latin typeface="Alibaba PuHuiTi R" pitchFamily="18" charset="-122"/>
                <a:ea typeface="Alibaba PuHuiTi R" pitchFamily="18" charset="-122"/>
                <a:cs typeface="Alibaba PuHuiTi R" pitchFamily="18" charset="-122"/>
              </a:rPr>
              <a:t>如ZLUDA通过简单替换为ZLUDA库实现CUDA兼容。ZLUDA库对CUDA API进行转换，未经修改的CUDA二进制文件现在能够直接在</a:t>
            </a:r>
            <a:r>
              <a:rPr lang="en-US" altLang="zh-CN" sz="2800" dirty="0" err="1">
                <a:effectLst/>
                <a:latin typeface="Alibaba PuHuiTi R" pitchFamily="18" charset="-122"/>
                <a:ea typeface="Alibaba PuHuiTi R" pitchFamily="18" charset="-122"/>
                <a:cs typeface="Alibaba PuHuiTi R" pitchFamily="18" charset="-122"/>
              </a:rPr>
              <a:t>ROCm</a:t>
            </a:r>
            <a:r>
              <a:rPr lang="zh-CN" altLang="zh-CN" sz="2800" dirty="0">
                <a:effectLst/>
                <a:latin typeface="Alibaba PuHuiTi R" pitchFamily="18" charset="-122"/>
                <a:ea typeface="Alibaba PuHuiTi R" pitchFamily="18" charset="-122"/>
                <a:cs typeface="Alibaba PuHuiTi R" pitchFamily="18" charset="-122"/>
              </a:rPr>
              <a:t>和Radeon GPU上运行。</a:t>
            </a:r>
            <a:endParaRPr lang="en-US" altLang="zh-CN" sz="2800" dirty="0">
              <a:effectLst/>
              <a:latin typeface="Alibaba PuHuiTi R" pitchFamily="18" charset="-122"/>
              <a:ea typeface="Alibaba PuHuiTi R" pitchFamily="18" charset="-122"/>
              <a:cs typeface="Alibaba PuHuiTi R" pitchFamily="18" charset="-122"/>
            </a:endParaRPr>
          </a:p>
          <a:p>
            <a:pPr marL="342900" lvl="1" algn="l">
              <a:lnSpc>
                <a:spcPct val="150000"/>
              </a:lnSpc>
            </a:pPr>
            <a:r>
              <a:rPr lang="en-US" altLang="zh-CN" sz="2800" b="1" dirty="0">
                <a:solidFill>
                  <a:srgbClr val="FF0000"/>
                </a:solidFill>
                <a:effectLst/>
                <a:latin typeface="Alibaba PuHuiTi R" pitchFamily="18" charset="-122"/>
                <a:ea typeface="Alibaba PuHuiTi R" pitchFamily="18" charset="-122"/>
                <a:cs typeface="Alibaba PuHuiTi R" pitchFamily="18" charset="-122"/>
              </a:rPr>
              <a:t>	</a:t>
            </a:r>
            <a:r>
              <a:rPr lang="zh-CN" altLang="zh-CN" sz="2800" b="1" dirty="0">
                <a:solidFill>
                  <a:srgbClr val="FF0000"/>
                </a:solidFill>
                <a:effectLst/>
                <a:latin typeface="Alibaba PuHuiTi R" pitchFamily="18" charset="-122"/>
                <a:ea typeface="Alibaba PuHuiTi R" pitchFamily="18" charset="-122"/>
                <a:cs typeface="Alibaba PuHuiTi R" pitchFamily="18" charset="-122"/>
              </a:rPr>
              <a:t>——该方法直接触犯了英伟达新规。</a:t>
            </a:r>
          </a:p>
          <a:p>
            <a:pPr marL="800100" lvl="1" indent="-457200" algn="l">
              <a:lnSpc>
                <a:spcPct val="150000"/>
              </a:lnSpc>
              <a:buFont typeface="Wingdings" pitchFamily="2" charset="2"/>
              <a:buChar char="l"/>
            </a:pPr>
            <a:r>
              <a:rPr lang="zh-CN" altLang="zh-CN" sz="2800" dirty="0">
                <a:effectLst/>
                <a:latin typeface="Alibaba PuHuiTi R" pitchFamily="18" charset="-122"/>
                <a:ea typeface="Alibaba PuHuiTi R" pitchFamily="18" charset="-122"/>
                <a:cs typeface="Alibaba PuHuiTi R" pitchFamily="18" charset="-122"/>
              </a:rPr>
              <a:t>优点：转换简单，技术开源</a:t>
            </a:r>
          </a:p>
          <a:p>
            <a:pPr marL="800100" lvl="1" indent="-457200" algn="l">
              <a:lnSpc>
                <a:spcPct val="150000"/>
              </a:lnSpc>
              <a:buFont typeface="Wingdings" pitchFamily="2" charset="2"/>
              <a:buChar char="l"/>
            </a:pPr>
            <a:r>
              <a:rPr lang="zh-CN" altLang="zh-CN" sz="2800" dirty="0">
                <a:effectLst/>
                <a:latin typeface="Alibaba PuHuiTi R" pitchFamily="18" charset="-122"/>
                <a:ea typeface="Alibaba PuHuiTi R" pitchFamily="18" charset="-122"/>
                <a:cs typeface="Alibaba PuHuiTi R" pitchFamily="18" charset="-122"/>
              </a:rPr>
              <a:t>缺点：计算效率低，芯片无法发挥最优性能</a:t>
            </a:r>
          </a:p>
        </p:txBody>
      </p:sp>
      <p:sp>
        <p:nvSpPr>
          <p:cNvPr id="13" name="矩形 12">
            <a:extLst>
              <a:ext uri="{FF2B5EF4-FFF2-40B4-BE49-F238E27FC236}">
                <a16:creationId xmlns:a16="http://schemas.microsoft.com/office/drawing/2014/main" id="{6143A37C-7630-359B-3755-4ED653040312}"/>
              </a:ext>
            </a:extLst>
          </p:cNvPr>
          <p:cNvSpPr/>
          <p:nvPr/>
        </p:nvSpPr>
        <p:spPr>
          <a:xfrm>
            <a:off x="1935263" y="3518545"/>
            <a:ext cx="17997979" cy="707886"/>
          </a:xfrm>
          <a:prstGeom prst="rect">
            <a:avLst/>
          </a:prstGeom>
        </p:spPr>
        <p:txBody>
          <a:bodyPr wrap="square">
            <a:spAutoFit/>
          </a:bodyPr>
          <a:lstStyle/>
          <a:p>
            <a:pPr marL="914400" marR="0" indent="-571500" algn="l">
              <a:buFont typeface="Wingdings" pitchFamily="2" charset="2"/>
              <a:buChar char="l"/>
            </a:pPr>
            <a:r>
              <a:rPr lang="zh-CN" altLang="zh-CN" sz="4000" b="1" dirty="0">
                <a:effectLst/>
                <a:latin typeface="Alibaba PuHuiTi R" pitchFamily="18" charset="-122"/>
                <a:ea typeface="Alibaba PuHuiTi R" pitchFamily="18" charset="-122"/>
                <a:cs typeface="Alibaba PuHuiTi R" pitchFamily="18" charset="-122"/>
              </a:rPr>
              <a:t>重新编译底层二进制代码</a:t>
            </a:r>
            <a:endParaRPr lang="zh-CN" altLang="zh-CN" sz="4000" b="1" dirty="0">
              <a:effectLst/>
              <a:latin typeface="Alibaba PuHuiTi B" pitchFamily="18" charset="-122"/>
              <a:ea typeface="Alibaba PuHuiTi B" pitchFamily="18" charset="-122"/>
              <a:cs typeface="Alibaba PuHuiTi B" pitchFamily="18" charset="-122"/>
            </a:endParaRPr>
          </a:p>
        </p:txBody>
      </p:sp>
      <p:sp>
        <p:nvSpPr>
          <p:cNvPr id="14" name="文本框 13">
            <a:extLst>
              <a:ext uri="{FF2B5EF4-FFF2-40B4-BE49-F238E27FC236}">
                <a16:creationId xmlns:a16="http://schemas.microsoft.com/office/drawing/2014/main" id="{E808DD2D-E921-6605-A651-6329DEA5B170}"/>
              </a:ext>
            </a:extLst>
          </p:cNvPr>
          <p:cNvSpPr txBox="1"/>
          <p:nvPr/>
        </p:nvSpPr>
        <p:spPr>
          <a:xfrm>
            <a:off x="3672364" y="9228430"/>
            <a:ext cx="15262407" cy="1970861"/>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800100" marR="0" indent="-457200" algn="l">
              <a:lnSpc>
                <a:spcPct val="150000"/>
              </a:lnSpc>
              <a:buFont typeface="Wingdings" pitchFamily="2" charset="2"/>
              <a:buChar char="l"/>
            </a:pPr>
            <a:r>
              <a:rPr lang="zh-CN" altLang="zh-CN" sz="2800" dirty="0">
                <a:effectLst/>
                <a:latin typeface="Alibaba PuHuiTi R" pitchFamily="18" charset="-122"/>
                <a:ea typeface="Alibaba PuHuiTi R" pitchFamily="18" charset="-122"/>
                <a:cs typeface="Alibaba PuHuiTi R" pitchFamily="18" charset="-122"/>
              </a:rPr>
              <a:t>该方法不涉及对CUDA SDK输出元素的修改，因此是合法可行的。</a:t>
            </a:r>
          </a:p>
          <a:p>
            <a:pPr marL="800100" marR="0" indent="-457200" algn="l">
              <a:lnSpc>
                <a:spcPct val="150000"/>
              </a:lnSpc>
              <a:buFont typeface="Wingdings" pitchFamily="2" charset="2"/>
              <a:buChar char="l"/>
            </a:pPr>
            <a:r>
              <a:rPr lang="zh-CN" altLang="zh-CN" sz="2800" dirty="0">
                <a:effectLst/>
                <a:latin typeface="Alibaba PuHuiTi R" pitchFamily="18" charset="-122"/>
                <a:ea typeface="Alibaba PuHuiTi R" pitchFamily="18" charset="-122"/>
                <a:cs typeface="Alibaba PuHuiTi R" pitchFamily="18" charset="-122"/>
              </a:rPr>
              <a:t>英特尔</a:t>
            </a:r>
            <a:r>
              <a:rPr lang="en-US" altLang="zh-CN" sz="2800" dirty="0" err="1">
                <a:effectLst/>
                <a:latin typeface="Alibaba PuHuiTi R" pitchFamily="18" charset="-122"/>
                <a:ea typeface="Alibaba PuHuiTi R" pitchFamily="18" charset="-122"/>
                <a:cs typeface="Alibaba PuHuiTi R" pitchFamily="18" charset="-122"/>
              </a:rPr>
              <a:t>oneAPI</a:t>
            </a:r>
            <a:r>
              <a:rPr lang="zh-CN" altLang="zh-CN" sz="2800" dirty="0">
                <a:effectLst/>
                <a:latin typeface="Alibaba PuHuiTi R" pitchFamily="18" charset="-122"/>
                <a:ea typeface="Alibaba PuHuiTi R" pitchFamily="18" charset="-122"/>
                <a:cs typeface="Alibaba PuHuiTi R" pitchFamily="18" charset="-122"/>
              </a:rPr>
              <a:t>、AMD Rocm等自研软件栈工具中，均包括了兼容CUDA的开发软件栈工具。</a:t>
            </a:r>
            <a:endParaRPr lang="en-US" altLang="zh-CN" sz="2800" dirty="0">
              <a:effectLst/>
              <a:latin typeface="Alibaba PuHuiTi R" pitchFamily="18" charset="-122"/>
              <a:ea typeface="Alibaba PuHuiTi R" pitchFamily="18" charset="-122"/>
              <a:cs typeface="Alibaba PuHuiTi R" pitchFamily="18" charset="-122"/>
            </a:endParaRPr>
          </a:p>
          <a:p>
            <a:pPr marL="800100" marR="0" indent="-457200" algn="l">
              <a:lnSpc>
                <a:spcPct val="150000"/>
              </a:lnSpc>
              <a:buFont typeface="Wingdings" pitchFamily="2" charset="2"/>
              <a:buChar char="l"/>
            </a:pPr>
            <a:r>
              <a:rPr lang="zh-CN" altLang="en-US" sz="2800" dirty="0">
                <a:effectLst/>
                <a:latin typeface="Alibaba PuHuiTi R" pitchFamily="18" charset="-122"/>
                <a:ea typeface="Alibaba PuHuiTi R" pitchFamily="18" charset="-122"/>
                <a:cs typeface="Alibaba PuHuiTi R" pitchFamily="18" charset="-122"/>
              </a:rPr>
              <a:t>业界</a:t>
            </a:r>
            <a:r>
              <a:rPr lang="zh-CN" altLang="en-US" sz="2800" dirty="0">
                <a:latin typeface="Alibaba PuHuiTi R" pitchFamily="18" charset="-122"/>
                <a:ea typeface="Alibaba PuHuiTi R" pitchFamily="18" charset="-122"/>
                <a:cs typeface="Alibaba PuHuiTi R" pitchFamily="18" charset="-122"/>
              </a:rPr>
              <a:t>普遍</a:t>
            </a:r>
            <a:r>
              <a:rPr lang="zh-CN" altLang="zh-CN" sz="2800" dirty="0">
                <a:effectLst/>
                <a:latin typeface="Alibaba PuHuiTi R" pitchFamily="18" charset="-122"/>
                <a:ea typeface="Alibaba PuHuiTi R" pitchFamily="18" charset="-122"/>
                <a:cs typeface="Alibaba PuHuiTi R" pitchFamily="18" charset="-122"/>
              </a:rPr>
              <a:t>采用了兼容CUDA的发展路线，在API接口协议和编译器层面与CUDA对应一致</a:t>
            </a:r>
            <a:endParaRPr lang="en-US" altLang="zh-CN" sz="2800" dirty="0">
              <a:latin typeface="Alibaba PuHuiTi R" pitchFamily="18" charset="-122"/>
              <a:ea typeface="Alibaba PuHuiTi R" pitchFamily="18" charset="-122"/>
              <a:cs typeface="Alibaba PuHuiTi R" pitchFamily="18" charset="-122"/>
            </a:endParaRPr>
          </a:p>
        </p:txBody>
      </p:sp>
      <p:sp>
        <p:nvSpPr>
          <p:cNvPr id="15" name="矩形 14">
            <a:extLst>
              <a:ext uri="{FF2B5EF4-FFF2-40B4-BE49-F238E27FC236}">
                <a16:creationId xmlns:a16="http://schemas.microsoft.com/office/drawing/2014/main" id="{07837757-2A73-BBC1-EA05-A1C028A0175E}"/>
              </a:ext>
            </a:extLst>
          </p:cNvPr>
          <p:cNvSpPr/>
          <p:nvPr/>
        </p:nvSpPr>
        <p:spPr>
          <a:xfrm>
            <a:off x="1935263" y="8458989"/>
            <a:ext cx="17997979" cy="707886"/>
          </a:xfrm>
          <a:prstGeom prst="rect">
            <a:avLst/>
          </a:prstGeom>
        </p:spPr>
        <p:txBody>
          <a:bodyPr wrap="square">
            <a:spAutoFit/>
          </a:bodyPr>
          <a:lstStyle/>
          <a:p>
            <a:pPr marL="914400" marR="0" indent="-571500" algn="l">
              <a:buFont typeface="Wingdings" pitchFamily="2" charset="2"/>
              <a:buChar char="l"/>
            </a:pPr>
            <a:r>
              <a:rPr lang="zh-CN" altLang="zh-CN" sz="4000" b="1" dirty="0">
                <a:effectLst/>
                <a:latin typeface="Alibaba PuHuiTi R" pitchFamily="18" charset="-122"/>
                <a:ea typeface="Alibaba PuHuiTi R" pitchFamily="18" charset="-122"/>
                <a:cs typeface="Alibaba PuHuiTi R" pitchFamily="18" charset="-122"/>
              </a:rPr>
              <a:t>在API接口协议和编译器层面与CUDA对应一致</a:t>
            </a:r>
            <a:endParaRPr lang="zh-CN" altLang="zh-CN" sz="4000" b="1" dirty="0">
              <a:effectLst/>
              <a:latin typeface="Alibaba PuHuiTi B" pitchFamily="18" charset="-122"/>
              <a:ea typeface="Alibaba PuHuiTi B" pitchFamily="18" charset="-122"/>
              <a:cs typeface="Alibaba PuHuiTi B" pitchFamily="18" charset="-122"/>
            </a:endParaRPr>
          </a:p>
        </p:txBody>
      </p:sp>
    </p:spTree>
    <p:extLst>
      <p:ext uri="{BB962C8B-B14F-4D97-AF65-F5344CB8AC3E}">
        <p14:creationId xmlns:p14="http://schemas.microsoft.com/office/powerpoint/2010/main" val="339188757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5CF8D-B9EB-7048-0FB6-B452352C9136}"/>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64B4B8C9-E553-0A57-F438-2EA234350958}"/>
              </a:ext>
            </a:extLst>
          </p:cNvPr>
          <p:cNvSpPr txBox="1"/>
          <p:nvPr/>
        </p:nvSpPr>
        <p:spPr>
          <a:xfrm>
            <a:off x="580204" y="518211"/>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zh-CN" altLang="en-US" b="1" dirty="0">
                <a:solidFill>
                  <a:schemeClr val="tx1"/>
                </a:solidFill>
                <a:latin typeface="Alibaba PuHuiTi B" pitchFamily="18" charset="-122"/>
                <a:ea typeface="Alibaba PuHuiTi B" pitchFamily="18" charset="-122"/>
                <a:cs typeface="Alibaba PuHuiTi B" pitchFamily="18" charset="-122"/>
              </a:rPr>
              <a:t>平头哥兼容</a:t>
            </a:r>
            <a:r>
              <a:rPr lang="en-US" altLang="zh-CN" b="1" dirty="0">
                <a:solidFill>
                  <a:schemeClr val="tx1"/>
                </a:solidFill>
                <a:latin typeface="Alibaba PuHuiTi B" pitchFamily="18" charset="-122"/>
                <a:ea typeface="Alibaba PuHuiTi B" pitchFamily="18" charset="-122"/>
                <a:cs typeface="Alibaba PuHuiTi B" pitchFamily="18" charset="-122"/>
              </a:rPr>
              <a:t>CUDA</a:t>
            </a:r>
            <a:r>
              <a:rPr lang="zh-CN" altLang="en-US" b="1" dirty="0">
                <a:solidFill>
                  <a:schemeClr val="tx1"/>
                </a:solidFill>
                <a:latin typeface="Alibaba PuHuiTi B" pitchFamily="18" charset="-122"/>
                <a:ea typeface="Alibaba PuHuiTi B" pitchFamily="18" charset="-122"/>
                <a:cs typeface="Alibaba PuHuiTi B" pitchFamily="18" charset="-122"/>
              </a:rPr>
              <a:t>方案</a:t>
            </a:r>
            <a:endParaRPr lang="en-US" altLang="zh-CN" b="1" dirty="0">
              <a:solidFill>
                <a:schemeClr val="tx1"/>
              </a:solidFill>
              <a:latin typeface="Alibaba PuHuiTi B" pitchFamily="18" charset="-122"/>
              <a:ea typeface="Alibaba PuHuiTi B" pitchFamily="18" charset="-122"/>
              <a:cs typeface="Alibaba PuHuiTi B" pitchFamily="18" charset="-122"/>
            </a:endParaRPr>
          </a:p>
        </p:txBody>
      </p:sp>
      <p:sp>
        <p:nvSpPr>
          <p:cNvPr id="2" name="文本框 1">
            <a:extLst>
              <a:ext uri="{FF2B5EF4-FFF2-40B4-BE49-F238E27FC236}">
                <a16:creationId xmlns:a16="http://schemas.microsoft.com/office/drawing/2014/main" id="{76504299-B8E0-F303-2492-1F8BBE049BAD}"/>
              </a:ext>
            </a:extLst>
          </p:cNvPr>
          <p:cNvSpPr txBox="1"/>
          <p:nvPr/>
        </p:nvSpPr>
        <p:spPr>
          <a:xfrm>
            <a:off x="2758777" y="4166863"/>
            <a:ext cx="16921264" cy="4328364"/>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571500" indent="-571500" algn="l">
              <a:lnSpc>
                <a:spcPct val="200000"/>
              </a:lnSpc>
              <a:buFont typeface="Wingdings" pitchFamily="2" charset="2"/>
              <a:buChar char="l"/>
            </a:pPr>
            <a:r>
              <a:rPr lang="en" altLang="zh-CN" sz="4800" dirty="0">
                <a:latin typeface="Alibaba PuHuiTi R" pitchFamily="18" charset="-122"/>
                <a:ea typeface="Alibaba PuHuiTi R" pitchFamily="18" charset="-122"/>
                <a:cs typeface="Alibaba PuHuiTi R" pitchFamily="18" charset="-122"/>
              </a:rPr>
              <a:t>CUDA API </a:t>
            </a:r>
            <a:r>
              <a:rPr lang="zh-CN" altLang="en-US" sz="4800" dirty="0">
                <a:latin typeface="Alibaba PuHuiTi R" pitchFamily="18" charset="-122"/>
                <a:ea typeface="Alibaba PuHuiTi R" pitchFamily="18" charset="-122"/>
                <a:cs typeface="Alibaba PuHuiTi R" pitchFamily="18" charset="-122"/>
              </a:rPr>
              <a:t>兼容  </a:t>
            </a:r>
            <a:r>
              <a:rPr lang="en-US" altLang="zh-CN" sz="4800" dirty="0">
                <a:latin typeface="Alibaba PuHuiTi R" pitchFamily="18" charset="-122"/>
                <a:ea typeface="Alibaba PuHuiTi R" pitchFamily="18" charset="-122"/>
                <a:cs typeface="Alibaba PuHuiTi R" pitchFamily="18" charset="-122"/>
              </a:rPr>
              <a:t>-</a:t>
            </a:r>
            <a:r>
              <a:rPr lang="zh-CN" altLang="en-US" sz="4800" b="1" dirty="0">
                <a:latin typeface="Alibaba PuHuiTi R" pitchFamily="18" charset="-122"/>
                <a:ea typeface="Alibaba PuHuiTi R" pitchFamily="18" charset="-122"/>
                <a:cs typeface="Alibaba PuHuiTi R" pitchFamily="18" charset="-122"/>
              </a:rPr>
              <a:t>   应用代码不改</a:t>
            </a:r>
            <a:endParaRPr lang="en-US" altLang="zh-CN" sz="4800" b="1" dirty="0">
              <a:latin typeface="Alibaba PuHuiTi R" pitchFamily="18" charset="-122"/>
              <a:ea typeface="Alibaba PuHuiTi R" pitchFamily="18" charset="-122"/>
              <a:cs typeface="Alibaba PuHuiTi R" pitchFamily="18" charset="-122"/>
            </a:endParaRPr>
          </a:p>
          <a:p>
            <a:pPr marL="571500" indent="-571500" algn="l">
              <a:lnSpc>
                <a:spcPct val="200000"/>
              </a:lnSpc>
              <a:buFont typeface="Wingdings" pitchFamily="2" charset="2"/>
              <a:buChar char="l"/>
            </a:pPr>
            <a:r>
              <a:rPr lang="en" altLang="zh-CN" sz="4800" dirty="0">
                <a:latin typeface="Alibaba PuHuiTi R" pitchFamily="18" charset="-122"/>
                <a:ea typeface="Alibaba PuHuiTi R" pitchFamily="18" charset="-122"/>
                <a:cs typeface="Alibaba PuHuiTi R" pitchFamily="18" charset="-122"/>
              </a:rPr>
              <a:t>CUDA </a:t>
            </a:r>
            <a:r>
              <a:rPr lang="zh-CN" altLang="en-US" sz="4800" dirty="0">
                <a:latin typeface="Alibaba PuHuiTi R" pitchFamily="18" charset="-122"/>
                <a:ea typeface="Alibaba PuHuiTi R" pitchFamily="18" charset="-122"/>
                <a:cs typeface="Alibaba PuHuiTi R" pitchFamily="18" charset="-122"/>
              </a:rPr>
              <a:t>编译兼容 </a:t>
            </a:r>
            <a:r>
              <a:rPr lang="en-US" altLang="zh-CN" sz="4800" dirty="0">
                <a:latin typeface="Alibaba PuHuiTi R" pitchFamily="18" charset="-122"/>
                <a:ea typeface="Alibaba PuHuiTi R" pitchFamily="18" charset="-122"/>
                <a:cs typeface="Alibaba PuHuiTi R" pitchFamily="18" charset="-122"/>
              </a:rPr>
              <a:t>-</a:t>
            </a:r>
            <a:r>
              <a:rPr lang="zh-CN" altLang="en-US" sz="4800" dirty="0">
                <a:latin typeface="Alibaba PuHuiTi R" pitchFamily="18" charset="-122"/>
                <a:ea typeface="Alibaba PuHuiTi R" pitchFamily="18" charset="-122"/>
                <a:cs typeface="Alibaba PuHuiTi R" pitchFamily="18" charset="-122"/>
              </a:rPr>
              <a:t>   </a:t>
            </a:r>
            <a:r>
              <a:rPr lang="zh-CN" altLang="en-US" sz="4800" b="1" dirty="0">
                <a:latin typeface="Alibaba PuHuiTi R" pitchFamily="18" charset="-122"/>
                <a:ea typeface="Alibaba PuHuiTi R" pitchFamily="18" charset="-122"/>
                <a:cs typeface="Alibaba PuHuiTi R" pitchFamily="18" charset="-122"/>
              </a:rPr>
              <a:t>编译命令不改</a:t>
            </a:r>
            <a:endParaRPr lang="en-US" altLang="zh-CN" sz="4800" b="1" dirty="0">
              <a:latin typeface="Alibaba PuHuiTi R" pitchFamily="18" charset="-122"/>
              <a:ea typeface="Alibaba PuHuiTi R" pitchFamily="18" charset="-122"/>
              <a:cs typeface="Alibaba PuHuiTi R" pitchFamily="18" charset="-122"/>
            </a:endParaRPr>
          </a:p>
          <a:p>
            <a:pPr marL="571500" indent="-571500" algn="l">
              <a:lnSpc>
                <a:spcPct val="200000"/>
              </a:lnSpc>
              <a:buFont typeface="Wingdings" pitchFamily="2" charset="2"/>
              <a:buChar char="l"/>
            </a:pPr>
            <a:r>
              <a:rPr lang="zh-CN" altLang="en-US" sz="4800" dirty="0">
                <a:latin typeface="Alibaba PuHuiTi R" pitchFamily="18" charset="-122"/>
                <a:ea typeface="Alibaba PuHuiTi R" pitchFamily="18" charset="-122"/>
                <a:cs typeface="Alibaba PuHuiTi R" pitchFamily="18" charset="-122"/>
              </a:rPr>
              <a:t>模型和框架运行时兼容 </a:t>
            </a:r>
            <a:r>
              <a:rPr lang="en-US" altLang="zh-CN" sz="4800" dirty="0">
                <a:latin typeface="Alibaba PuHuiTi R" pitchFamily="18" charset="-122"/>
                <a:ea typeface="Alibaba PuHuiTi R" pitchFamily="18" charset="-122"/>
                <a:cs typeface="Alibaba PuHuiTi R" pitchFamily="18" charset="-122"/>
              </a:rPr>
              <a:t>-</a:t>
            </a:r>
            <a:r>
              <a:rPr lang="zh-CN" altLang="en-US" sz="4800" b="1" dirty="0">
                <a:latin typeface="Alibaba PuHuiTi R" pitchFamily="18" charset="-122"/>
                <a:ea typeface="Alibaba PuHuiTi R" pitchFamily="18" charset="-122"/>
                <a:cs typeface="Alibaba PuHuiTi R" pitchFamily="18" charset="-122"/>
              </a:rPr>
              <a:t>  模型</a:t>
            </a:r>
            <a:r>
              <a:rPr lang="en-US" altLang="zh-CN" sz="4800" b="1" dirty="0">
                <a:latin typeface="Alibaba PuHuiTi R" pitchFamily="18" charset="-122"/>
                <a:ea typeface="Alibaba PuHuiTi R" pitchFamily="18" charset="-122"/>
                <a:cs typeface="Alibaba PuHuiTi R" pitchFamily="18" charset="-122"/>
              </a:rPr>
              <a:t>/</a:t>
            </a:r>
            <a:r>
              <a:rPr lang="zh-CN" altLang="en-US" sz="4800" b="1" dirty="0">
                <a:latin typeface="Alibaba PuHuiTi R" pitchFamily="18" charset="-122"/>
                <a:ea typeface="Alibaba PuHuiTi R" pitchFamily="18" charset="-122"/>
                <a:cs typeface="Alibaba PuHuiTi R" pitchFamily="18" charset="-122"/>
              </a:rPr>
              <a:t>框架不改</a:t>
            </a:r>
            <a:endParaRPr lang="zh-CN" altLang="zh-CN" sz="4800" b="1" dirty="0">
              <a:effectLst/>
              <a:latin typeface="Alibaba PuHuiTi R" pitchFamily="18" charset="-122"/>
              <a:ea typeface="Alibaba PuHuiTi R" pitchFamily="18" charset="-122"/>
              <a:cs typeface="Alibaba PuHuiTi R" pitchFamily="18" charset="-122"/>
            </a:endParaRPr>
          </a:p>
        </p:txBody>
      </p:sp>
      <p:sp>
        <p:nvSpPr>
          <p:cNvPr id="3" name="文本框 2">
            <a:extLst>
              <a:ext uri="{FF2B5EF4-FFF2-40B4-BE49-F238E27FC236}">
                <a16:creationId xmlns:a16="http://schemas.microsoft.com/office/drawing/2014/main" id="{0444757C-A26A-79FE-A532-F7A815DB8341}"/>
              </a:ext>
            </a:extLst>
          </p:cNvPr>
          <p:cNvSpPr txBox="1"/>
          <p:nvPr/>
        </p:nvSpPr>
        <p:spPr>
          <a:xfrm>
            <a:off x="1957900" y="2632982"/>
            <a:ext cx="16921264" cy="1533881"/>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0" indent="0" algn="l">
              <a:lnSpc>
                <a:spcPct val="200000"/>
              </a:lnSpc>
              <a:buNone/>
            </a:pPr>
            <a:r>
              <a:rPr lang="zh-CN" altLang="en-US" sz="5400" b="1" dirty="0">
                <a:latin typeface="Alibaba PuHuiTi B" pitchFamily="18" charset="-122"/>
                <a:ea typeface="Alibaba PuHuiTi B" pitchFamily="18" charset="-122"/>
                <a:cs typeface="Alibaba PuHuiTi B" pitchFamily="18" charset="-122"/>
              </a:rPr>
              <a:t>三个维度实现</a:t>
            </a:r>
            <a:r>
              <a:rPr lang="en-US" altLang="zh-CN" sz="4400" b="1" dirty="0">
                <a:latin typeface="Alibaba PuHuiTi B" pitchFamily="18" charset="-122"/>
                <a:ea typeface="Alibaba PuHuiTi B" pitchFamily="18" charset="-122"/>
                <a:cs typeface="Alibaba PuHuiTi B" pitchFamily="18" charset="-122"/>
              </a:rPr>
              <a:t>CUDA</a:t>
            </a:r>
            <a:r>
              <a:rPr lang="zh-CN" altLang="en-US" sz="4400" b="1" dirty="0">
                <a:latin typeface="Alibaba PuHuiTi B" pitchFamily="18" charset="-122"/>
                <a:ea typeface="Alibaba PuHuiTi B" pitchFamily="18" charset="-122"/>
                <a:cs typeface="Alibaba PuHuiTi B" pitchFamily="18" charset="-122"/>
              </a:rPr>
              <a:t>兼容</a:t>
            </a:r>
            <a:endParaRPr lang="zh-CN" altLang="zh-CN" sz="4400" b="1" dirty="0">
              <a:effectLst/>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4120098090"/>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5C568-CE83-8976-F946-26B8D43186F8}"/>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6498925E-1C12-99C3-FAC6-974DCD03871F}"/>
              </a:ext>
            </a:extLst>
          </p:cNvPr>
          <p:cNvSpPr txBox="1"/>
          <p:nvPr/>
        </p:nvSpPr>
        <p:spPr>
          <a:xfrm>
            <a:off x="489726" y="382744"/>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kumimoji="1" lang="zh-CN" altLang="en-US" dirty="0">
                <a:latin typeface="Alibaba PuHuiTi B" pitchFamily="18" charset="-122"/>
                <a:ea typeface="Alibaba PuHuiTi B" pitchFamily="18" charset="-122"/>
                <a:cs typeface="Alibaba PuHuiTi B" pitchFamily="18" charset="-122"/>
              </a:rPr>
              <a:t>如何实现</a:t>
            </a:r>
            <a:r>
              <a:rPr kumimoji="1" lang="en-US" altLang="zh-CN" dirty="0">
                <a:latin typeface="Alibaba PuHuiTi B" pitchFamily="18" charset="-122"/>
                <a:ea typeface="Alibaba PuHuiTi B" pitchFamily="18" charset="-122"/>
                <a:cs typeface="Alibaba PuHuiTi B" pitchFamily="18" charset="-122"/>
              </a:rPr>
              <a:t>CUDA</a:t>
            </a:r>
            <a:r>
              <a:rPr kumimoji="1" lang="zh-CN" altLang="en-US" dirty="0">
                <a:latin typeface="Alibaba PuHuiTi B" pitchFamily="18" charset="-122"/>
                <a:ea typeface="Alibaba PuHuiTi B" pitchFamily="18" charset="-122"/>
                <a:cs typeface="Alibaba PuHuiTi B" pitchFamily="18" charset="-122"/>
              </a:rPr>
              <a:t>兼容</a:t>
            </a:r>
            <a:endParaRPr kumimoji="1" lang="en-US" altLang="zh-CN" dirty="0">
              <a:latin typeface="Alibaba PuHuiTi B" pitchFamily="18" charset="-122"/>
              <a:ea typeface="Alibaba PuHuiTi B" pitchFamily="18" charset="-122"/>
              <a:cs typeface="Alibaba PuHuiTi B" pitchFamily="18" charset="-122"/>
            </a:endParaRPr>
          </a:p>
        </p:txBody>
      </p:sp>
      <p:sp>
        <p:nvSpPr>
          <p:cNvPr id="3" name="矩形 2">
            <a:extLst>
              <a:ext uri="{FF2B5EF4-FFF2-40B4-BE49-F238E27FC236}">
                <a16:creationId xmlns:a16="http://schemas.microsoft.com/office/drawing/2014/main" id="{197CE01C-F568-AE0A-D08C-2EC1EAAF56E0}"/>
              </a:ext>
            </a:extLst>
          </p:cNvPr>
          <p:cNvSpPr/>
          <p:nvPr/>
        </p:nvSpPr>
        <p:spPr>
          <a:xfrm>
            <a:off x="14124309" y="8116239"/>
            <a:ext cx="9223808" cy="2352500"/>
          </a:xfrm>
          <a:prstGeom prst="rect">
            <a:avLst/>
          </a:prstGeom>
          <a:solidFill>
            <a:srgbClr val="B5E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kumimoji="1" lang="zh-CN" altLang="en-US" sz="2800" dirty="0"/>
          </a:p>
        </p:txBody>
      </p:sp>
      <p:sp>
        <p:nvSpPr>
          <p:cNvPr id="7" name="矩形 6">
            <a:extLst>
              <a:ext uri="{FF2B5EF4-FFF2-40B4-BE49-F238E27FC236}">
                <a16:creationId xmlns:a16="http://schemas.microsoft.com/office/drawing/2014/main" id="{C6C0462B-0560-2038-53B0-67D68FD58258}"/>
              </a:ext>
            </a:extLst>
          </p:cNvPr>
          <p:cNvSpPr/>
          <p:nvPr/>
        </p:nvSpPr>
        <p:spPr>
          <a:xfrm>
            <a:off x="14124304" y="8460106"/>
            <a:ext cx="3313668" cy="1008108"/>
          </a:xfrm>
          <a:prstGeom prst="rect">
            <a:avLst/>
          </a:prstGeom>
          <a:solidFill>
            <a:srgbClr val="FFA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PPU</a:t>
            </a:r>
          </a:p>
          <a:p>
            <a:pPr algn="ctr"/>
            <a:r>
              <a:rPr kumimoji="1" lang="en-US" altLang="zh-CN" sz="2800" dirty="0"/>
              <a:t>CUDA</a:t>
            </a:r>
            <a:r>
              <a:rPr kumimoji="1" lang="zh-CN" altLang="en-US" sz="2800" dirty="0"/>
              <a:t>兼容库</a:t>
            </a:r>
          </a:p>
        </p:txBody>
      </p:sp>
      <p:sp>
        <p:nvSpPr>
          <p:cNvPr id="10" name="矩形 9">
            <a:extLst>
              <a:ext uri="{FF2B5EF4-FFF2-40B4-BE49-F238E27FC236}">
                <a16:creationId xmlns:a16="http://schemas.microsoft.com/office/drawing/2014/main" id="{281296E8-284E-8366-822B-E950661D65C9}"/>
              </a:ext>
            </a:extLst>
          </p:cNvPr>
          <p:cNvSpPr/>
          <p:nvPr/>
        </p:nvSpPr>
        <p:spPr>
          <a:xfrm>
            <a:off x="14124304" y="11567097"/>
            <a:ext cx="9223808" cy="693450"/>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OS</a:t>
            </a:r>
            <a:r>
              <a:rPr kumimoji="1" lang="zh-CN" altLang="en-US" sz="2800" dirty="0"/>
              <a:t> </a:t>
            </a:r>
            <a:r>
              <a:rPr kumimoji="1" lang="en-US" altLang="zh-CN" sz="2800" dirty="0"/>
              <a:t>(Linux)</a:t>
            </a:r>
            <a:endParaRPr kumimoji="1" lang="zh-CN" altLang="en-US" sz="2800" dirty="0"/>
          </a:p>
        </p:txBody>
      </p:sp>
      <p:sp>
        <p:nvSpPr>
          <p:cNvPr id="11" name="矩形 10">
            <a:extLst>
              <a:ext uri="{FF2B5EF4-FFF2-40B4-BE49-F238E27FC236}">
                <a16:creationId xmlns:a16="http://schemas.microsoft.com/office/drawing/2014/main" id="{B60A1586-6A1C-0A98-AB28-E17CB1B94CC3}"/>
              </a:ext>
            </a:extLst>
          </p:cNvPr>
          <p:cNvSpPr/>
          <p:nvPr/>
        </p:nvSpPr>
        <p:spPr>
          <a:xfrm>
            <a:off x="14124304" y="12354440"/>
            <a:ext cx="9223808" cy="693450"/>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PTG</a:t>
            </a:r>
            <a:r>
              <a:rPr kumimoji="1" lang="zh-CN" altLang="en-US" sz="2800" dirty="0"/>
              <a:t> </a:t>
            </a:r>
            <a:r>
              <a:rPr kumimoji="1" lang="en-US" altLang="zh-CN" sz="2800" dirty="0"/>
              <a:t>PPU</a:t>
            </a:r>
            <a:endParaRPr kumimoji="1" lang="zh-CN" altLang="en-US" sz="2800" dirty="0"/>
          </a:p>
        </p:txBody>
      </p:sp>
      <p:sp>
        <p:nvSpPr>
          <p:cNvPr id="12" name="文本框 11">
            <a:extLst>
              <a:ext uri="{FF2B5EF4-FFF2-40B4-BE49-F238E27FC236}">
                <a16:creationId xmlns:a16="http://schemas.microsoft.com/office/drawing/2014/main" id="{49A0A271-70C6-1495-245F-AB0410CB398F}"/>
              </a:ext>
            </a:extLst>
          </p:cNvPr>
          <p:cNvSpPr txBox="1"/>
          <p:nvPr/>
        </p:nvSpPr>
        <p:spPr>
          <a:xfrm>
            <a:off x="19367546" y="8370121"/>
            <a:ext cx="4902200" cy="523220"/>
          </a:xfrm>
          <a:prstGeom prst="rect">
            <a:avLst/>
          </a:prstGeom>
          <a:noFill/>
        </p:spPr>
        <p:txBody>
          <a:bodyPr wrap="square">
            <a:spAutoFit/>
          </a:bodyPr>
          <a:lstStyle/>
          <a:p>
            <a:r>
              <a:rPr kumimoji="1" lang="en-US" altLang="zh-CN" sz="2800" dirty="0"/>
              <a:t>CUDA</a:t>
            </a:r>
            <a:r>
              <a:rPr kumimoji="1" lang="zh-CN" altLang="en-US" sz="2800" dirty="0"/>
              <a:t>应用程序</a:t>
            </a:r>
          </a:p>
        </p:txBody>
      </p:sp>
      <p:sp>
        <p:nvSpPr>
          <p:cNvPr id="14" name="矩形 13">
            <a:extLst>
              <a:ext uri="{FF2B5EF4-FFF2-40B4-BE49-F238E27FC236}">
                <a16:creationId xmlns:a16="http://schemas.microsoft.com/office/drawing/2014/main" id="{0B29E2CE-A311-D104-CF48-C9067C5D7516}"/>
              </a:ext>
            </a:extLst>
          </p:cNvPr>
          <p:cNvSpPr/>
          <p:nvPr/>
        </p:nvSpPr>
        <p:spPr>
          <a:xfrm>
            <a:off x="14124304" y="10649440"/>
            <a:ext cx="3657595" cy="567791"/>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solidFill>
                  <a:schemeClr val="tx1">
                    <a:lumMod val="95000"/>
                    <a:lumOff val="5000"/>
                  </a:schemeClr>
                </a:solidFill>
              </a:rPr>
              <a:t>PTX</a:t>
            </a:r>
            <a:r>
              <a:rPr kumimoji="1" lang="zh-CN" altLang="en-US" sz="2800" dirty="0">
                <a:solidFill>
                  <a:schemeClr val="tx1">
                    <a:lumMod val="95000"/>
                    <a:lumOff val="5000"/>
                  </a:schemeClr>
                </a:solidFill>
              </a:rPr>
              <a:t>兼容</a:t>
            </a:r>
          </a:p>
        </p:txBody>
      </p:sp>
      <p:sp>
        <p:nvSpPr>
          <p:cNvPr id="21" name="矩形 20">
            <a:extLst>
              <a:ext uri="{FF2B5EF4-FFF2-40B4-BE49-F238E27FC236}">
                <a16:creationId xmlns:a16="http://schemas.microsoft.com/office/drawing/2014/main" id="{3FDE64F2-9F1E-451C-E0E6-CB2EF4B9F9D0}"/>
              </a:ext>
            </a:extLst>
          </p:cNvPr>
          <p:cNvSpPr/>
          <p:nvPr/>
        </p:nvSpPr>
        <p:spPr>
          <a:xfrm>
            <a:off x="7450232" y="7118947"/>
            <a:ext cx="10827788" cy="707886"/>
          </a:xfrm>
          <a:prstGeom prst="rect">
            <a:avLst/>
          </a:prstGeom>
        </p:spPr>
        <p:txBody>
          <a:bodyPr wrap="square">
            <a:spAutoFit/>
          </a:bodyPr>
          <a:lstStyle/>
          <a:p>
            <a:pPr marL="342900" marR="0" algn="l"/>
            <a:r>
              <a:rPr lang="en-US" altLang="zh-CN" sz="4000" b="1" dirty="0">
                <a:effectLst/>
                <a:latin typeface="Alibaba PuHuiTi R" pitchFamily="18" charset="-122"/>
                <a:ea typeface="Alibaba PuHuiTi R" pitchFamily="18" charset="-122"/>
                <a:cs typeface="Alibaba PuHuiTi R" pitchFamily="18" charset="-122"/>
              </a:rPr>
              <a:t>PPU</a:t>
            </a:r>
            <a:r>
              <a:rPr lang="zh-CN" altLang="en-US" sz="4000" b="1" dirty="0">
                <a:effectLst/>
                <a:latin typeface="Alibaba PuHuiTi R" pitchFamily="18" charset="-122"/>
                <a:ea typeface="Alibaba PuHuiTi R" pitchFamily="18" charset="-122"/>
                <a:cs typeface="Alibaba PuHuiTi R" pitchFamily="18" charset="-122"/>
              </a:rPr>
              <a:t>对等实现了</a:t>
            </a:r>
            <a:r>
              <a:rPr lang="en-US" altLang="zh-CN" sz="4000" b="1" dirty="0">
                <a:effectLst/>
                <a:latin typeface="Alibaba PuHuiTi R" pitchFamily="18" charset="-122"/>
                <a:ea typeface="Alibaba PuHuiTi R" pitchFamily="18" charset="-122"/>
                <a:cs typeface="Alibaba PuHuiTi R" pitchFamily="18" charset="-122"/>
              </a:rPr>
              <a:t>CUDA</a:t>
            </a:r>
            <a:r>
              <a:rPr lang="zh-CN" altLang="en-US" sz="4000" b="1" dirty="0">
                <a:effectLst/>
                <a:latin typeface="Alibaba PuHuiTi R" pitchFamily="18" charset="-122"/>
                <a:ea typeface="Alibaba PuHuiTi R" pitchFamily="18" charset="-122"/>
                <a:cs typeface="Alibaba PuHuiTi R" pitchFamily="18" charset="-122"/>
              </a:rPr>
              <a:t>同功能的软件栈和库</a:t>
            </a:r>
            <a:endParaRPr lang="zh-CN" altLang="zh-CN" sz="4000" b="1" dirty="0">
              <a:effectLst/>
              <a:latin typeface="Alibaba PuHuiTi R" pitchFamily="18" charset="-122"/>
              <a:ea typeface="Alibaba PuHuiTi R" pitchFamily="18" charset="-122"/>
              <a:cs typeface="Alibaba PuHuiTi R" pitchFamily="18" charset="-122"/>
            </a:endParaRPr>
          </a:p>
        </p:txBody>
      </p:sp>
      <p:sp>
        <p:nvSpPr>
          <p:cNvPr id="2" name="矩形 1">
            <a:extLst>
              <a:ext uri="{FF2B5EF4-FFF2-40B4-BE49-F238E27FC236}">
                <a16:creationId xmlns:a16="http://schemas.microsoft.com/office/drawing/2014/main" id="{0FD2A675-EC20-4C7A-8FC8-54076D93BE1F}"/>
              </a:ext>
            </a:extLst>
          </p:cNvPr>
          <p:cNvSpPr/>
          <p:nvPr/>
        </p:nvSpPr>
        <p:spPr>
          <a:xfrm flipH="1">
            <a:off x="1576441" y="8093420"/>
            <a:ext cx="9395376" cy="2338245"/>
          </a:xfrm>
          <a:prstGeom prst="rect">
            <a:avLst/>
          </a:prstGeom>
          <a:solidFill>
            <a:srgbClr val="B5E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kumimoji="1" lang="zh-CN" altLang="en-US" sz="2800" dirty="0"/>
          </a:p>
        </p:txBody>
      </p:sp>
      <p:sp>
        <p:nvSpPr>
          <p:cNvPr id="5" name="矩形 4">
            <a:extLst>
              <a:ext uri="{FF2B5EF4-FFF2-40B4-BE49-F238E27FC236}">
                <a16:creationId xmlns:a16="http://schemas.microsoft.com/office/drawing/2014/main" id="{0DBE7704-0D96-315C-305C-566D10F981F8}"/>
              </a:ext>
            </a:extLst>
          </p:cNvPr>
          <p:cNvSpPr/>
          <p:nvPr/>
        </p:nvSpPr>
        <p:spPr>
          <a:xfrm flipH="1">
            <a:off x="1614625" y="8370866"/>
            <a:ext cx="3384407" cy="105115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CUDA</a:t>
            </a:r>
            <a:r>
              <a:rPr kumimoji="1" lang="zh-CN" altLang="en-US" sz="2800" dirty="0"/>
              <a:t>库</a:t>
            </a:r>
          </a:p>
        </p:txBody>
      </p:sp>
      <p:sp>
        <p:nvSpPr>
          <p:cNvPr id="15" name="矩形 14">
            <a:extLst>
              <a:ext uri="{FF2B5EF4-FFF2-40B4-BE49-F238E27FC236}">
                <a16:creationId xmlns:a16="http://schemas.microsoft.com/office/drawing/2014/main" id="{B9C266F8-A0BD-406E-E5D4-1F334C3377BD}"/>
              </a:ext>
            </a:extLst>
          </p:cNvPr>
          <p:cNvSpPr/>
          <p:nvPr/>
        </p:nvSpPr>
        <p:spPr>
          <a:xfrm flipH="1">
            <a:off x="1601981" y="9449408"/>
            <a:ext cx="7871776" cy="950061"/>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C</a:t>
            </a:r>
            <a:r>
              <a:rPr kumimoji="1" lang="zh-CN" altLang="en-US" sz="2800" dirty="0"/>
              <a:t> </a:t>
            </a:r>
            <a:r>
              <a:rPr kumimoji="1" lang="en-US" altLang="zh-CN" sz="2800" dirty="0"/>
              <a:t>Runtime</a:t>
            </a:r>
            <a:endParaRPr kumimoji="1" lang="zh-CN" altLang="en-US" sz="2800" dirty="0"/>
          </a:p>
        </p:txBody>
      </p:sp>
      <p:sp>
        <p:nvSpPr>
          <p:cNvPr id="16" name="矩形 15">
            <a:extLst>
              <a:ext uri="{FF2B5EF4-FFF2-40B4-BE49-F238E27FC236}">
                <a16:creationId xmlns:a16="http://schemas.microsoft.com/office/drawing/2014/main" id="{48E5FD15-9CCA-FAFE-2848-696FEAABE4EC}"/>
              </a:ext>
            </a:extLst>
          </p:cNvPr>
          <p:cNvSpPr/>
          <p:nvPr/>
        </p:nvSpPr>
        <p:spPr>
          <a:xfrm flipH="1">
            <a:off x="1576441" y="10544283"/>
            <a:ext cx="9395375" cy="886814"/>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kumimoji="1" lang="zh-CN" altLang="en-US" sz="2800" dirty="0"/>
              <a:t>             </a:t>
            </a:r>
            <a:r>
              <a:rPr kumimoji="1" lang="en-US" altLang="zh-CN" sz="2800" dirty="0"/>
              <a:t>CUDA</a:t>
            </a:r>
            <a:r>
              <a:rPr kumimoji="1" lang="zh-CN" altLang="en-US" sz="2800" dirty="0"/>
              <a:t> </a:t>
            </a:r>
            <a:r>
              <a:rPr kumimoji="1" lang="en-US" altLang="zh-CN" sz="2800" dirty="0"/>
              <a:t>Driver</a:t>
            </a:r>
            <a:endParaRPr kumimoji="1" lang="zh-CN" altLang="en-US" sz="2800" dirty="0"/>
          </a:p>
        </p:txBody>
      </p:sp>
      <p:sp>
        <p:nvSpPr>
          <p:cNvPr id="17" name="矩形 16">
            <a:extLst>
              <a:ext uri="{FF2B5EF4-FFF2-40B4-BE49-F238E27FC236}">
                <a16:creationId xmlns:a16="http://schemas.microsoft.com/office/drawing/2014/main" id="{EB1C9F06-8079-81C9-03C9-80D33E7B9CC9}"/>
              </a:ext>
            </a:extLst>
          </p:cNvPr>
          <p:cNvSpPr/>
          <p:nvPr/>
        </p:nvSpPr>
        <p:spPr>
          <a:xfrm flipH="1">
            <a:off x="1576441" y="11544279"/>
            <a:ext cx="9395376" cy="693450"/>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OS</a:t>
            </a:r>
            <a:r>
              <a:rPr kumimoji="1" lang="zh-CN" altLang="en-US" sz="2800" dirty="0"/>
              <a:t> </a:t>
            </a:r>
            <a:r>
              <a:rPr kumimoji="1" lang="en-US" altLang="zh-CN" sz="2800" dirty="0"/>
              <a:t>(Linux)</a:t>
            </a:r>
            <a:endParaRPr kumimoji="1" lang="zh-CN" altLang="en-US" sz="2800" dirty="0"/>
          </a:p>
        </p:txBody>
      </p:sp>
      <p:sp>
        <p:nvSpPr>
          <p:cNvPr id="18" name="矩形 17">
            <a:extLst>
              <a:ext uri="{FF2B5EF4-FFF2-40B4-BE49-F238E27FC236}">
                <a16:creationId xmlns:a16="http://schemas.microsoft.com/office/drawing/2014/main" id="{F7A4D88A-57EC-0D27-0EED-150EDB464B36}"/>
              </a:ext>
            </a:extLst>
          </p:cNvPr>
          <p:cNvSpPr/>
          <p:nvPr/>
        </p:nvSpPr>
        <p:spPr>
          <a:xfrm flipH="1">
            <a:off x="1576441" y="12331622"/>
            <a:ext cx="9395376" cy="69345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Nvidia</a:t>
            </a:r>
            <a:r>
              <a:rPr kumimoji="1" lang="zh-CN" altLang="en-US" sz="2800" dirty="0"/>
              <a:t> </a:t>
            </a:r>
            <a:r>
              <a:rPr kumimoji="1" lang="en-US" altLang="zh-CN" sz="2800" dirty="0"/>
              <a:t>GPU</a:t>
            </a:r>
            <a:endParaRPr kumimoji="1" lang="zh-CN" altLang="en-US" sz="2800" dirty="0"/>
          </a:p>
        </p:txBody>
      </p:sp>
      <p:sp>
        <p:nvSpPr>
          <p:cNvPr id="19" name="文本框 18">
            <a:extLst>
              <a:ext uri="{FF2B5EF4-FFF2-40B4-BE49-F238E27FC236}">
                <a16:creationId xmlns:a16="http://schemas.microsoft.com/office/drawing/2014/main" id="{D35C9ACE-6120-049C-DFFA-153284CA9435}"/>
              </a:ext>
            </a:extLst>
          </p:cNvPr>
          <p:cNvSpPr txBox="1"/>
          <p:nvPr/>
        </p:nvSpPr>
        <p:spPr>
          <a:xfrm flipH="1">
            <a:off x="6226731" y="8414788"/>
            <a:ext cx="4902200" cy="523220"/>
          </a:xfrm>
          <a:prstGeom prst="rect">
            <a:avLst/>
          </a:prstGeom>
          <a:noFill/>
        </p:spPr>
        <p:txBody>
          <a:bodyPr wrap="square">
            <a:spAutoFit/>
          </a:bodyPr>
          <a:lstStyle/>
          <a:p>
            <a:r>
              <a:rPr kumimoji="1" lang="en-US" altLang="zh-CN" sz="2800" dirty="0"/>
              <a:t>CUDA</a:t>
            </a:r>
            <a:r>
              <a:rPr kumimoji="1" lang="zh-CN" altLang="en-US" sz="2800" dirty="0"/>
              <a:t>应用程序</a:t>
            </a:r>
          </a:p>
        </p:txBody>
      </p:sp>
      <p:sp>
        <p:nvSpPr>
          <p:cNvPr id="20" name="矩形 19">
            <a:extLst>
              <a:ext uri="{FF2B5EF4-FFF2-40B4-BE49-F238E27FC236}">
                <a16:creationId xmlns:a16="http://schemas.microsoft.com/office/drawing/2014/main" id="{8DC56050-6E12-BEDE-D607-DBA99E147AD3}"/>
              </a:ext>
            </a:extLst>
          </p:cNvPr>
          <p:cNvSpPr/>
          <p:nvPr/>
        </p:nvSpPr>
        <p:spPr>
          <a:xfrm flipH="1">
            <a:off x="7314220" y="10626622"/>
            <a:ext cx="3657595" cy="567791"/>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solidFill>
                  <a:schemeClr val="tx1">
                    <a:lumMod val="95000"/>
                    <a:lumOff val="5000"/>
                  </a:schemeClr>
                </a:solidFill>
              </a:rPr>
              <a:t>PTX(ISA)</a:t>
            </a:r>
            <a:endParaRPr kumimoji="1" lang="zh-CN" altLang="en-US" sz="2800" dirty="0">
              <a:solidFill>
                <a:schemeClr val="tx1">
                  <a:lumMod val="95000"/>
                  <a:lumOff val="5000"/>
                </a:schemeClr>
              </a:solidFill>
            </a:endParaRPr>
          </a:p>
        </p:txBody>
      </p:sp>
      <p:sp>
        <p:nvSpPr>
          <p:cNvPr id="22" name="矩形 21">
            <a:extLst>
              <a:ext uri="{FF2B5EF4-FFF2-40B4-BE49-F238E27FC236}">
                <a16:creationId xmlns:a16="http://schemas.microsoft.com/office/drawing/2014/main" id="{9F043B93-4285-0C2F-A482-F7EC42802D78}"/>
              </a:ext>
            </a:extLst>
          </p:cNvPr>
          <p:cNvSpPr/>
          <p:nvPr/>
        </p:nvSpPr>
        <p:spPr>
          <a:xfrm>
            <a:off x="6965304" y="1483110"/>
            <a:ext cx="11527971" cy="3278023"/>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kumimoji="1" lang="zh-CN" altLang="en-US" dirty="0"/>
          </a:p>
        </p:txBody>
      </p:sp>
      <p:sp>
        <p:nvSpPr>
          <p:cNvPr id="23" name="矩形 22">
            <a:extLst>
              <a:ext uri="{FF2B5EF4-FFF2-40B4-BE49-F238E27FC236}">
                <a16:creationId xmlns:a16="http://schemas.microsoft.com/office/drawing/2014/main" id="{DE55E397-793A-49A5-0AF3-7E041165F927}"/>
              </a:ext>
            </a:extLst>
          </p:cNvPr>
          <p:cNvSpPr/>
          <p:nvPr/>
        </p:nvSpPr>
        <p:spPr>
          <a:xfrm>
            <a:off x="8984143" y="2414621"/>
            <a:ext cx="3514416" cy="78425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en-US" altLang="zh-CN" sz="2400" dirty="0"/>
              <a:t>CUDA</a:t>
            </a:r>
            <a:r>
              <a:rPr kumimoji="1" lang="zh-CN" altLang="en-US" sz="2400" dirty="0"/>
              <a:t> 库</a:t>
            </a:r>
            <a:endParaRPr kumimoji="1" lang="en-US" altLang="zh-CN" sz="2400" dirty="0"/>
          </a:p>
        </p:txBody>
      </p:sp>
      <p:sp>
        <p:nvSpPr>
          <p:cNvPr id="24" name="矩形 23">
            <a:extLst>
              <a:ext uri="{FF2B5EF4-FFF2-40B4-BE49-F238E27FC236}">
                <a16:creationId xmlns:a16="http://schemas.microsoft.com/office/drawing/2014/main" id="{79D7A568-57C9-C142-8CD7-297AF7FF906C}"/>
              </a:ext>
            </a:extLst>
          </p:cNvPr>
          <p:cNvSpPr/>
          <p:nvPr/>
        </p:nvSpPr>
        <p:spPr>
          <a:xfrm>
            <a:off x="8989064" y="3177923"/>
            <a:ext cx="6550563" cy="695472"/>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3200" dirty="0"/>
              <a:t>CUDA</a:t>
            </a:r>
            <a:r>
              <a:rPr kumimoji="1" lang="zh-CN" altLang="en-US" sz="3200" dirty="0"/>
              <a:t> </a:t>
            </a:r>
            <a:r>
              <a:rPr kumimoji="1" lang="en-US" altLang="zh-CN" sz="3200" dirty="0"/>
              <a:t>Runtime</a:t>
            </a:r>
            <a:r>
              <a:rPr kumimoji="1" lang="zh-CN" altLang="en-US" sz="3200" dirty="0"/>
              <a:t> </a:t>
            </a:r>
            <a:r>
              <a:rPr kumimoji="1" lang="en-US" altLang="zh-CN" sz="3200" dirty="0"/>
              <a:t>API</a:t>
            </a:r>
            <a:endParaRPr kumimoji="1" lang="zh-CN" altLang="en-US" sz="3200" dirty="0"/>
          </a:p>
        </p:txBody>
      </p:sp>
      <p:sp>
        <p:nvSpPr>
          <p:cNvPr id="25" name="矩形 24">
            <a:extLst>
              <a:ext uri="{FF2B5EF4-FFF2-40B4-BE49-F238E27FC236}">
                <a16:creationId xmlns:a16="http://schemas.microsoft.com/office/drawing/2014/main" id="{AE6F060F-8B34-9F2D-172D-7AEF3E64C95C}"/>
              </a:ext>
            </a:extLst>
          </p:cNvPr>
          <p:cNvSpPr/>
          <p:nvPr/>
        </p:nvSpPr>
        <p:spPr>
          <a:xfrm>
            <a:off x="8989067" y="3933017"/>
            <a:ext cx="8777232" cy="838462"/>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3200" dirty="0"/>
              <a:t>CUDA</a:t>
            </a:r>
            <a:r>
              <a:rPr kumimoji="1" lang="zh-CN" altLang="en-US" sz="3200" dirty="0"/>
              <a:t> </a:t>
            </a:r>
            <a:r>
              <a:rPr kumimoji="1" lang="en-US" altLang="zh-CN" sz="3200" dirty="0"/>
              <a:t>Driver</a:t>
            </a:r>
            <a:r>
              <a:rPr kumimoji="1" lang="zh-CN" altLang="en-US" sz="3200" dirty="0"/>
              <a:t> </a:t>
            </a:r>
            <a:r>
              <a:rPr kumimoji="1" lang="en-US" altLang="zh-CN" sz="3200" dirty="0"/>
              <a:t>API</a:t>
            </a:r>
            <a:endParaRPr kumimoji="1" lang="zh-CN" altLang="en-US" sz="3200" dirty="0"/>
          </a:p>
        </p:txBody>
      </p:sp>
      <p:sp>
        <p:nvSpPr>
          <p:cNvPr id="27" name="矩形 26">
            <a:extLst>
              <a:ext uri="{FF2B5EF4-FFF2-40B4-BE49-F238E27FC236}">
                <a16:creationId xmlns:a16="http://schemas.microsoft.com/office/drawing/2014/main" id="{4489CB01-0D40-1BB3-431F-F8A895F4917E}"/>
              </a:ext>
            </a:extLst>
          </p:cNvPr>
          <p:cNvSpPr/>
          <p:nvPr/>
        </p:nvSpPr>
        <p:spPr>
          <a:xfrm>
            <a:off x="14124304" y="9523798"/>
            <a:ext cx="8086389" cy="950062"/>
          </a:xfrm>
          <a:prstGeom prst="rect">
            <a:avLst/>
          </a:prstGeom>
          <a:solidFill>
            <a:srgbClr val="FFA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t>PPU</a:t>
            </a:r>
            <a:r>
              <a:rPr kumimoji="1" lang="zh-CN" altLang="en-US" sz="2800" dirty="0"/>
              <a:t> </a:t>
            </a:r>
            <a:r>
              <a:rPr kumimoji="1" lang="en-US" altLang="zh-CN" sz="2800" dirty="0"/>
              <a:t>C</a:t>
            </a:r>
            <a:r>
              <a:rPr kumimoji="1" lang="zh-CN" altLang="en-US" sz="2800" dirty="0"/>
              <a:t> </a:t>
            </a:r>
            <a:r>
              <a:rPr kumimoji="1" lang="en-US" altLang="zh-CN" sz="2800" dirty="0"/>
              <a:t>Runtime</a:t>
            </a:r>
            <a:endParaRPr kumimoji="1" lang="zh-CN" altLang="en-US" sz="2800" dirty="0"/>
          </a:p>
        </p:txBody>
      </p:sp>
      <p:sp>
        <p:nvSpPr>
          <p:cNvPr id="28" name="矩形 27">
            <a:extLst>
              <a:ext uri="{FF2B5EF4-FFF2-40B4-BE49-F238E27FC236}">
                <a16:creationId xmlns:a16="http://schemas.microsoft.com/office/drawing/2014/main" id="{2086C20C-B225-6E13-3E84-238EC77D9837}"/>
              </a:ext>
            </a:extLst>
          </p:cNvPr>
          <p:cNvSpPr/>
          <p:nvPr/>
        </p:nvSpPr>
        <p:spPr>
          <a:xfrm>
            <a:off x="14124307" y="10567099"/>
            <a:ext cx="9223810" cy="886815"/>
          </a:xfrm>
          <a:prstGeom prst="rect">
            <a:avLst/>
          </a:prstGeom>
          <a:solidFill>
            <a:srgbClr val="FFA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CN" altLang="en-US" sz="2800" dirty="0"/>
              <a:t>                       </a:t>
            </a:r>
            <a:r>
              <a:rPr kumimoji="1" lang="en-US" altLang="zh-CN" sz="2800" dirty="0"/>
              <a:t>PPU</a:t>
            </a:r>
            <a:r>
              <a:rPr kumimoji="1" lang="zh-CN" altLang="en-US" sz="2800" dirty="0"/>
              <a:t> </a:t>
            </a:r>
            <a:r>
              <a:rPr kumimoji="1" lang="en-US" altLang="zh-CN" sz="2800" dirty="0"/>
              <a:t>Driver</a:t>
            </a:r>
            <a:endParaRPr kumimoji="1" lang="zh-CN" altLang="en-US" sz="2800" dirty="0"/>
          </a:p>
        </p:txBody>
      </p:sp>
      <p:sp>
        <p:nvSpPr>
          <p:cNvPr id="29" name="矩形 28">
            <a:extLst>
              <a:ext uri="{FF2B5EF4-FFF2-40B4-BE49-F238E27FC236}">
                <a16:creationId xmlns:a16="http://schemas.microsoft.com/office/drawing/2014/main" id="{4A1CB025-BDD2-DF31-CFA0-42A65791F592}"/>
              </a:ext>
            </a:extLst>
          </p:cNvPr>
          <p:cNvSpPr/>
          <p:nvPr/>
        </p:nvSpPr>
        <p:spPr>
          <a:xfrm flipH="1">
            <a:off x="6965304" y="4856483"/>
            <a:ext cx="11527971" cy="674515"/>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800" dirty="0"/>
              <a:t>Nvidia</a:t>
            </a:r>
            <a:r>
              <a:rPr kumimoji="1" lang="zh-CN" altLang="en-US" sz="4800" dirty="0"/>
              <a:t> </a:t>
            </a:r>
            <a:r>
              <a:rPr kumimoji="1" lang="en-US" altLang="zh-CN" sz="4800" dirty="0"/>
              <a:t>GPU</a:t>
            </a:r>
            <a:endParaRPr kumimoji="1" lang="zh-CN" altLang="en-US" sz="4800" dirty="0"/>
          </a:p>
        </p:txBody>
      </p:sp>
      <p:sp>
        <p:nvSpPr>
          <p:cNvPr id="30" name="文本框 29">
            <a:extLst>
              <a:ext uri="{FF2B5EF4-FFF2-40B4-BE49-F238E27FC236}">
                <a16:creationId xmlns:a16="http://schemas.microsoft.com/office/drawing/2014/main" id="{17DAA470-3505-1A4F-3C56-A5330733981A}"/>
              </a:ext>
            </a:extLst>
          </p:cNvPr>
          <p:cNvSpPr txBox="1"/>
          <p:nvPr/>
        </p:nvSpPr>
        <p:spPr>
          <a:xfrm>
            <a:off x="7026789" y="2639313"/>
            <a:ext cx="1475016" cy="1077218"/>
          </a:xfrm>
          <a:prstGeom prst="rect">
            <a:avLst/>
          </a:prstGeom>
          <a:noFill/>
        </p:spPr>
        <p:txBody>
          <a:bodyPr wrap="square">
            <a:spAutoFit/>
          </a:bodyPr>
          <a:lstStyle/>
          <a:p>
            <a:r>
              <a:rPr kumimoji="1" lang="en-US" altLang="zh-CN" sz="3200" dirty="0"/>
              <a:t>CPU</a:t>
            </a:r>
          </a:p>
          <a:p>
            <a:r>
              <a:rPr kumimoji="1" lang="en-US" altLang="zh-CN" sz="3200" dirty="0"/>
              <a:t>Host</a:t>
            </a:r>
            <a:endParaRPr kumimoji="1" lang="zh-CN" altLang="en-US" sz="3200" dirty="0"/>
          </a:p>
        </p:txBody>
      </p:sp>
      <p:sp>
        <p:nvSpPr>
          <p:cNvPr id="33" name="右箭头 32">
            <a:extLst>
              <a:ext uri="{FF2B5EF4-FFF2-40B4-BE49-F238E27FC236}">
                <a16:creationId xmlns:a16="http://schemas.microsoft.com/office/drawing/2014/main" id="{5A1FFD74-0EAF-C170-4DA0-9B9574816B5F}"/>
              </a:ext>
            </a:extLst>
          </p:cNvPr>
          <p:cNvSpPr/>
          <p:nvPr/>
        </p:nvSpPr>
        <p:spPr>
          <a:xfrm rot="5400000">
            <a:off x="11930781" y="5889305"/>
            <a:ext cx="1091135" cy="1180276"/>
          </a:xfrm>
          <a:prstGeom prst="rightArrow">
            <a:avLst>
              <a:gd name="adj1" fmla="val 50000"/>
              <a:gd name="adj2" fmla="val 46936"/>
            </a:avLst>
          </a:prstGeom>
          <a:solidFill>
            <a:srgbClr val="FFC000">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34" name="文本框 33">
            <a:extLst>
              <a:ext uri="{FF2B5EF4-FFF2-40B4-BE49-F238E27FC236}">
                <a16:creationId xmlns:a16="http://schemas.microsoft.com/office/drawing/2014/main" id="{DEB62FA3-4F98-5AD2-A316-DFA3C668363C}"/>
              </a:ext>
            </a:extLst>
          </p:cNvPr>
          <p:cNvSpPr txBox="1"/>
          <p:nvPr/>
        </p:nvSpPr>
        <p:spPr>
          <a:xfrm>
            <a:off x="924249" y="1510868"/>
            <a:ext cx="6663844" cy="946606"/>
          </a:xfrm>
          <a:prstGeom prst="rect">
            <a:avLst/>
          </a:prstGeom>
          <a:noFill/>
        </p:spPr>
        <p:txBody>
          <a:bodyPr wrap="square">
            <a:spAutoFit/>
          </a:bodyPr>
          <a:lstStyle/>
          <a:p>
            <a:pPr marL="0" marR="0" algn="l">
              <a:lnSpc>
                <a:spcPct val="200000"/>
              </a:lnSpc>
            </a:pPr>
            <a:r>
              <a:rPr lang="en-US" altLang="zh-CN" sz="3200" b="1" dirty="0">
                <a:solidFill>
                  <a:schemeClr val="tx1"/>
                </a:solidFill>
                <a:effectLst/>
                <a:latin typeface="Alibaba PuHuiTi B" pitchFamily="18" charset="-122"/>
                <a:ea typeface="Alibaba PuHuiTi B" pitchFamily="18" charset="-122"/>
                <a:cs typeface="Alibaba PuHuiTi B" pitchFamily="18" charset="-122"/>
              </a:rPr>
              <a:t>CUDA</a:t>
            </a:r>
            <a:r>
              <a:rPr lang="zh-CN" altLang="en-US" sz="3200" b="1" dirty="0">
                <a:solidFill>
                  <a:schemeClr val="tx1"/>
                </a:solidFill>
                <a:effectLst/>
                <a:latin typeface="Alibaba PuHuiTi B" pitchFamily="18" charset="-122"/>
                <a:ea typeface="Alibaba PuHuiTi B" pitchFamily="18" charset="-122"/>
                <a:cs typeface="Alibaba PuHuiTi B" pitchFamily="18" charset="-122"/>
              </a:rPr>
              <a:t> </a:t>
            </a:r>
            <a:r>
              <a:rPr lang="en-US" altLang="zh-CN" sz="3200" b="1" dirty="0">
                <a:solidFill>
                  <a:schemeClr val="tx1"/>
                </a:solidFill>
                <a:effectLst/>
                <a:latin typeface="Alibaba PuHuiTi B" pitchFamily="18" charset="-122"/>
                <a:ea typeface="Alibaba PuHuiTi B" pitchFamily="18" charset="-122"/>
                <a:cs typeface="Alibaba PuHuiTi B" pitchFamily="18" charset="-122"/>
              </a:rPr>
              <a:t>SDK</a:t>
            </a:r>
            <a:r>
              <a:rPr lang="zh-CN" altLang="zh-CN" sz="3200" b="1" dirty="0">
                <a:solidFill>
                  <a:schemeClr val="tx1"/>
                </a:solidFill>
                <a:effectLst/>
                <a:latin typeface="Alibaba PuHuiTi B" pitchFamily="18" charset="-122"/>
                <a:ea typeface="Alibaba PuHuiTi B" pitchFamily="18" charset="-122"/>
                <a:cs typeface="Alibaba PuHuiTi B" pitchFamily="18" charset="-122"/>
              </a:rPr>
              <a:t>三层结构：</a:t>
            </a:r>
          </a:p>
        </p:txBody>
      </p:sp>
      <p:sp>
        <p:nvSpPr>
          <p:cNvPr id="57" name="矩形 56">
            <a:extLst>
              <a:ext uri="{FF2B5EF4-FFF2-40B4-BE49-F238E27FC236}">
                <a16:creationId xmlns:a16="http://schemas.microsoft.com/office/drawing/2014/main" id="{B137E021-28DC-3E1B-9982-ECE693424D65}"/>
              </a:ext>
            </a:extLst>
          </p:cNvPr>
          <p:cNvSpPr/>
          <p:nvPr/>
        </p:nvSpPr>
        <p:spPr>
          <a:xfrm>
            <a:off x="8984143" y="1639374"/>
            <a:ext cx="8782156" cy="714396"/>
          </a:xfrm>
          <a:prstGeom prst="rect">
            <a:avLst/>
          </a:prstGeom>
          <a:solidFill>
            <a:srgbClr val="B5E240"/>
          </a:solidFill>
          <a:ln w="25400" cap="flat">
            <a:noFill/>
            <a:prstDash val="solid"/>
            <a:round/>
          </a:ln>
          <a:effectLst/>
          <a:scene3d>
            <a:camera prst="orthographicFront"/>
            <a:lightRig rig="threePt" dir="t"/>
          </a:scene3d>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58" name="矩形 57">
            <a:extLst>
              <a:ext uri="{FF2B5EF4-FFF2-40B4-BE49-F238E27FC236}">
                <a16:creationId xmlns:a16="http://schemas.microsoft.com/office/drawing/2014/main" id="{2AB53079-06F8-6FC0-73C4-FCA85F40D886}"/>
              </a:ext>
            </a:extLst>
          </p:cNvPr>
          <p:cNvSpPr/>
          <p:nvPr/>
        </p:nvSpPr>
        <p:spPr>
          <a:xfrm>
            <a:off x="12708477" y="2359316"/>
            <a:ext cx="5057822" cy="714396"/>
          </a:xfrm>
          <a:prstGeom prst="rect">
            <a:avLst/>
          </a:prstGeom>
          <a:solidFill>
            <a:srgbClr val="B5E240"/>
          </a:solidFill>
          <a:ln w="25400" cap="flat">
            <a:noFill/>
            <a:prstDash val="solid"/>
            <a:round/>
          </a:ln>
          <a:effectLst/>
          <a:scene3d>
            <a:camera prst="orthographicFront"/>
            <a:lightRig rig="threePt" dir="t"/>
          </a:scene3d>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59" name="矩形 58">
            <a:extLst>
              <a:ext uri="{FF2B5EF4-FFF2-40B4-BE49-F238E27FC236}">
                <a16:creationId xmlns:a16="http://schemas.microsoft.com/office/drawing/2014/main" id="{9BE34BB8-E511-D390-934E-3D2DD8368F29}"/>
              </a:ext>
            </a:extLst>
          </p:cNvPr>
          <p:cNvSpPr/>
          <p:nvPr/>
        </p:nvSpPr>
        <p:spPr>
          <a:xfrm>
            <a:off x="15712207" y="3053593"/>
            <a:ext cx="2054092" cy="797499"/>
          </a:xfrm>
          <a:prstGeom prst="rect">
            <a:avLst/>
          </a:prstGeom>
          <a:solidFill>
            <a:srgbClr val="B5E240"/>
          </a:solidFill>
          <a:ln w="25400" cap="flat">
            <a:noFill/>
            <a:prstDash val="solid"/>
            <a:round/>
          </a:ln>
          <a:effectLst/>
          <a:scene3d>
            <a:camera prst="orthographicFront"/>
            <a:lightRig rig="threePt" dir="t"/>
          </a:scene3d>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61" name="文本框 60">
            <a:extLst>
              <a:ext uri="{FF2B5EF4-FFF2-40B4-BE49-F238E27FC236}">
                <a16:creationId xmlns:a16="http://schemas.microsoft.com/office/drawing/2014/main" id="{A554528A-78E7-3316-5C50-B115ADDA9A56}"/>
              </a:ext>
            </a:extLst>
          </p:cNvPr>
          <p:cNvSpPr txBox="1"/>
          <p:nvPr/>
        </p:nvSpPr>
        <p:spPr>
          <a:xfrm>
            <a:off x="13829354" y="1963643"/>
            <a:ext cx="2866050" cy="830997"/>
          </a:xfrm>
          <a:prstGeom prst="rect">
            <a:avLst/>
          </a:prstGeom>
          <a:noFill/>
        </p:spPr>
        <p:txBody>
          <a:bodyPr wrap="square">
            <a:spAutoFit/>
          </a:bodyPr>
          <a:lstStyle/>
          <a:p>
            <a:r>
              <a:rPr kumimoji="1" lang="en-US" altLang="zh-CN" sz="2400" dirty="0"/>
              <a:t>CUDA</a:t>
            </a:r>
            <a:r>
              <a:rPr kumimoji="1" lang="zh-CN" altLang="en-US" sz="2400" dirty="0"/>
              <a:t>应用程序</a:t>
            </a:r>
            <a:r>
              <a:rPr kumimoji="1" lang="en-US" altLang="zh-CN" sz="2400" dirty="0"/>
              <a:t>(Application)</a:t>
            </a:r>
          </a:p>
        </p:txBody>
      </p:sp>
      <p:sp>
        <p:nvSpPr>
          <p:cNvPr id="63" name="文本框 62">
            <a:extLst>
              <a:ext uri="{FF2B5EF4-FFF2-40B4-BE49-F238E27FC236}">
                <a16:creationId xmlns:a16="http://schemas.microsoft.com/office/drawing/2014/main" id="{BEA775BF-580F-81D6-7A41-D7AE696DE974}"/>
              </a:ext>
            </a:extLst>
          </p:cNvPr>
          <p:cNvSpPr txBox="1"/>
          <p:nvPr/>
        </p:nvSpPr>
        <p:spPr>
          <a:xfrm>
            <a:off x="1175799" y="2527894"/>
            <a:ext cx="5831105" cy="1702517"/>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571500" marR="0" indent="-571500" algn="l">
              <a:lnSpc>
                <a:spcPct val="150000"/>
              </a:lnSpc>
              <a:buFont typeface="Arial" panose="020B0604020202020204" pitchFamily="34" charset="0"/>
              <a:buChar char="•"/>
            </a:pPr>
            <a:r>
              <a:rPr lang="zh-CN" altLang="zh-CN" sz="2400" b="1" dirty="0">
                <a:solidFill>
                  <a:schemeClr val="tx1"/>
                </a:solidFill>
                <a:effectLst/>
                <a:latin typeface="Alibaba PuHuiTi B" pitchFamily="18" charset="-122"/>
                <a:ea typeface="Alibaba PuHuiTi B" pitchFamily="18" charset="-122"/>
                <a:cs typeface="Alibaba PuHuiTi B" pitchFamily="18" charset="-122"/>
              </a:rPr>
              <a:t>CUDA函数库 （</a:t>
            </a:r>
            <a:r>
              <a:rPr lang="zh-CN" altLang="zh-CN" sz="2000" b="1" dirty="0">
                <a:solidFill>
                  <a:schemeClr val="tx1"/>
                </a:solidFill>
                <a:effectLst/>
                <a:latin typeface="Alibaba PuHuiTi B" pitchFamily="18" charset="-122"/>
                <a:ea typeface="Alibaba PuHuiTi B" pitchFamily="18" charset="-122"/>
                <a:cs typeface="Alibaba PuHuiTi B" pitchFamily="18" charset="-122"/>
              </a:rPr>
              <a:t>CUDA</a:t>
            </a:r>
            <a:r>
              <a:rPr lang="zh-CN" altLang="zh-CN" sz="2400" b="1" dirty="0">
                <a:solidFill>
                  <a:schemeClr val="tx1"/>
                </a:solidFill>
                <a:effectLst/>
                <a:latin typeface="Alibaba PuHuiTi B" pitchFamily="18" charset="-122"/>
                <a:ea typeface="Alibaba PuHuiTi B" pitchFamily="18" charset="-122"/>
                <a:cs typeface="Alibaba PuHuiTi B" pitchFamily="18" charset="-122"/>
              </a:rPr>
              <a:t> Library） </a:t>
            </a:r>
            <a:r>
              <a:rPr lang="zh-CN" altLang="en-US" sz="2400" b="1" dirty="0">
                <a:solidFill>
                  <a:schemeClr val="tx1"/>
                </a:solidFill>
                <a:effectLst/>
                <a:latin typeface="Alibaba PuHuiTi B" pitchFamily="18" charset="-122"/>
                <a:ea typeface="Alibaba PuHuiTi B" pitchFamily="18" charset="-122"/>
                <a:cs typeface="Alibaba PuHuiTi B" pitchFamily="18" charset="-122"/>
              </a:rPr>
              <a:t> </a:t>
            </a:r>
            <a:endParaRPr lang="en-US" altLang="zh-CN" sz="2400" b="1" dirty="0">
              <a:solidFill>
                <a:schemeClr val="tx1"/>
              </a:solidFill>
              <a:effectLst/>
              <a:latin typeface="Alibaba PuHuiTi B" pitchFamily="18" charset="-122"/>
              <a:ea typeface="Alibaba PuHuiTi B" pitchFamily="18" charset="-122"/>
              <a:cs typeface="Alibaba PuHuiTi B" pitchFamily="18" charset="-122"/>
            </a:endParaRPr>
          </a:p>
          <a:p>
            <a:pPr marL="571500" marR="0" indent="-571500" algn="l">
              <a:lnSpc>
                <a:spcPct val="150000"/>
              </a:lnSpc>
              <a:buFont typeface="Arial" panose="020B0604020202020204" pitchFamily="34" charset="0"/>
              <a:buChar char="•"/>
            </a:pPr>
            <a:r>
              <a:rPr lang="zh-CN" altLang="zh-CN" sz="2400" b="1" dirty="0">
                <a:solidFill>
                  <a:schemeClr val="tx1"/>
                </a:solidFill>
                <a:effectLst/>
                <a:latin typeface="Alibaba PuHuiTi B" pitchFamily="18" charset="-122"/>
                <a:ea typeface="Alibaba PuHuiTi B" pitchFamily="18" charset="-122"/>
                <a:cs typeface="Alibaba PuHuiTi B" pitchFamily="18" charset="-122"/>
              </a:rPr>
              <a:t>CUDA运行时间API (Runtime API) </a:t>
            </a:r>
            <a:r>
              <a:rPr lang="zh-CN" altLang="en-US" sz="2400" b="1" dirty="0">
                <a:solidFill>
                  <a:schemeClr val="tx1"/>
                </a:solidFill>
                <a:effectLst/>
                <a:latin typeface="Alibaba PuHuiTi B" pitchFamily="18" charset="-122"/>
                <a:ea typeface="Alibaba PuHuiTi B" pitchFamily="18" charset="-122"/>
                <a:cs typeface="Alibaba PuHuiTi B" pitchFamily="18" charset="-122"/>
              </a:rPr>
              <a:t> </a:t>
            </a:r>
            <a:endParaRPr lang="en-US" altLang="zh-CN" sz="2400" b="1" dirty="0">
              <a:solidFill>
                <a:schemeClr val="tx1"/>
              </a:solidFill>
              <a:effectLst/>
              <a:latin typeface="Alibaba PuHuiTi B" pitchFamily="18" charset="-122"/>
              <a:ea typeface="Alibaba PuHuiTi B" pitchFamily="18" charset="-122"/>
              <a:cs typeface="Alibaba PuHuiTi B" pitchFamily="18" charset="-122"/>
            </a:endParaRPr>
          </a:p>
          <a:p>
            <a:pPr marL="571500" marR="0" indent="-571500" algn="l">
              <a:lnSpc>
                <a:spcPct val="150000"/>
              </a:lnSpc>
              <a:buFont typeface="Arial" panose="020B0604020202020204" pitchFamily="34" charset="0"/>
              <a:buChar char="•"/>
            </a:pPr>
            <a:r>
              <a:rPr lang="zh-CN" altLang="zh-CN" sz="2400" b="1" dirty="0">
                <a:solidFill>
                  <a:schemeClr val="tx1"/>
                </a:solidFill>
                <a:effectLst/>
                <a:latin typeface="Alibaba PuHuiTi B" pitchFamily="18" charset="-122"/>
                <a:ea typeface="Alibaba PuHuiTi B" pitchFamily="18" charset="-122"/>
                <a:cs typeface="Alibaba PuHuiTi B" pitchFamily="18" charset="-122"/>
              </a:rPr>
              <a:t>CUDA驱动API (Driver API) </a:t>
            </a:r>
          </a:p>
        </p:txBody>
      </p:sp>
      <p:sp>
        <p:nvSpPr>
          <p:cNvPr id="64" name="矩形 63">
            <a:extLst>
              <a:ext uri="{FF2B5EF4-FFF2-40B4-BE49-F238E27FC236}">
                <a16:creationId xmlns:a16="http://schemas.microsoft.com/office/drawing/2014/main" id="{80731EA2-AA51-44CE-5B37-2C73476C2A6A}"/>
              </a:ext>
            </a:extLst>
          </p:cNvPr>
          <p:cNvSpPr/>
          <p:nvPr/>
        </p:nvSpPr>
        <p:spPr>
          <a:xfrm flipH="1">
            <a:off x="14131806" y="10715261"/>
            <a:ext cx="3657595" cy="567791"/>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2800" dirty="0">
                <a:solidFill>
                  <a:schemeClr val="tx1">
                    <a:lumMod val="95000"/>
                    <a:lumOff val="5000"/>
                  </a:schemeClr>
                </a:solidFill>
              </a:rPr>
              <a:t>PTX</a:t>
            </a:r>
            <a:r>
              <a:rPr kumimoji="1" lang="zh-CN" altLang="en-US" sz="2800" dirty="0">
                <a:solidFill>
                  <a:schemeClr val="tx1">
                    <a:lumMod val="95000"/>
                    <a:lumOff val="5000"/>
                  </a:schemeClr>
                </a:solidFill>
              </a:rPr>
              <a:t>兼容</a:t>
            </a:r>
          </a:p>
        </p:txBody>
      </p:sp>
      <p:sp>
        <p:nvSpPr>
          <p:cNvPr id="65" name="左右箭头 64">
            <a:extLst>
              <a:ext uri="{FF2B5EF4-FFF2-40B4-BE49-F238E27FC236}">
                <a16:creationId xmlns:a16="http://schemas.microsoft.com/office/drawing/2014/main" id="{D451A85D-4948-8293-A11F-C6FFA432F74C}"/>
              </a:ext>
            </a:extLst>
          </p:cNvPr>
          <p:cNvSpPr/>
          <p:nvPr/>
        </p:nvSpPr>
        <p:spPr>
          <a:xfrm>
            <a:off x="11429011" y="10037629"/>
            <a:ext cx="2238094" cy="950061"/>
          </a:xfrm>
          <a:prstGeom prst="leftRightArrow">
            <a:avLst/>
          </a:prstGeom>
          <a:solidFill>
            <a:srgbClr val="FFC000">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Tree>
    <p:extLst>
      <p:ext uri="{BB962C8B-B14F-4D97-AF65-F5344CB8AC3E}">
        <p14:creationId xmlns:p14="http://schemas.microsoft.com/office/powerpoint/2010/main" val="36538514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blinds(horizontal)">
                                      <p:cBhvr>
                                        <p:cTn id="33" dur="500"/>
                                        <p:tgtEl>
                                          <p:spTgt spid="3"/>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blinds(horizontal)">
                                      <p:cBhvr>
                                        <p:cTn id="36" dur="500"/>
                                        <p:tgtEl>
                                          <p:spTgt spid="7"/>
                                        </p:tgtEl>
                                      </p:cBhvr>
                                    </p:animEffect>
                                  </p:childTnLst>
                                </p:cTn>
                              </p:par>
                              <p:par>
                                <p:cTn id="37" presetID="3" presetClass="entr" presetSubtype="1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blinds(horizontal)">
                                      <p:cBhvr>
                                        <p:cTn id="39" dur="500"/>
                                        <p:tgtEl>
                                          <p:spTgt spid="10"/>
                                        </p:tgtEl>
                                      </p:cBhvr>
                                    </p:animEffect>
                                  </p:childTnLst>
                                </p:cTn>
                              </p:par>
                              <p:par>
                                <p:cTn id="40" presetID="3" presetClass="entr" presetSubtype="1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blinds(horizontal)">
                                      <p:cBhvr>
                                        <p:cTn id="42" dur="500"/>
                                        <p:tgtEl>
                                          <p:spTgt spid="11"/>
                                        </p:tgtEl>
                                      </p:cBhvr>
                                    </p:animEffect>
                                  </p:childTnLst>
                                </p:cTn>
                              </p:par>
                              <p:par>
                                <p:cTn id="43" presetID="3" presetClass="entr" presetSubtype="10"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blinds(horizontal)">
                                      <p:cBhvr>
                                        <p:cTn id="45" dur="500"/>
                                        <p:tgtEl>
                                          <p:spTgt spid="12"/>
                                        </p:tgtEl>
                                      </p:cBhvr>
                                    </p:animEffect>
                                  </p:childTnLst>
                                </p:cTn>
                              </p:par>
                              <p:par>
                                <p:cTn id="46" presetID="3" presetClass="entr" presetSubtype="10" fill="hold" grpId="0"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blinds(horizontal)">
                                      <p:cBhvr>
                                        <p:cTn id="48" dur="500"/>
                                        <p:tgtEl>
                                          <p:spTgt spid="14"/>
                                        </p:tgtEl>
                                      </p:cBhvr>
                                    </p:animEffect>
                                  </p:childTnLst>
                                </p:cTn>
                              </p:par>
                              <p:par>
                                <p:cTn id="49" presetID="3" presetClass="entr" presetSubtype="10" fill="hold" grpId="0"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blinds(horizontal)">
                                      <p:cBhvr>
                                        <p:cTn id="51" dur="500"/>
                                        <p:tgtEl>
                                          <p:spTgt spid="21"/>
                                        </p:tgtEl>
                                      </p:cBhvr>
                                    </p:animEffect>
                                  </p:childTnLst>
                                </p:cTn>
                              </p:par>
                              <p:par>
                                <p:cTn id="52" presetID="3" presetClass="entr" presetSubtype="10" fill="hold" grpId="0" nodeType="withEffect">
                                  <p:stCondLst>
                                    <p:cond delay="0"/>
                                  </p:stCondLst>
                                  <p:childTnLst>
                                    <p:set>
                                      <p:cBhvr>
                                        <p:cTn id="53" dur="1" fill="hold">
                                          <p:stCondLst>
                                            <p:cond delay="0"/>
                                          </p:stCondLst>
                                        </p:cTn>
                                        <p:tgtEl>
                                          <p:spTgt spid="2"/>
                                        </p:tgtEl>
                                        <p:attrNameLst>
                                          <p:attrName>style.visibility</p:attrName>
                                        </p:attrNameLst>
                                      </p:cBhvr>
                                      <p:to>
                                        <p:strVal val="visible"/>
                                      </p:to>
                                    </p:set>
                                    <p:animEffect transition="in" filter="blinds(horizontal)">
                                      <p:cBhvr>
                                        <p:cTn id="54" dur="500"/>
                                        <p:tgtEl>
                                          <p:spTgt spid="2"/>
                                        </p:tgtEl>
                                      </p:cBhvr>
                                    </p:animEffect>
                                  </p:childTnLst>
                                </p:cTn>
                              </p:par>
                              <p:par>
                                <p:cTn id="55" presetID="3" presetClass="entr" presetSubtype="10" fill="hold" grpId="0" nodeType="with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blinds(horizontal)">
                                      <p:cBhvr>
                                        <p:cTn id="57" dur="500"/>
                                        <p:tgtEl>
                                          <p:spTgt spid="5"/>
                                        </p:tgtEl>
                                      </p:cBhvr>
                                    </p:animEffect>
                                  </p:childTnLst>
                                </p:cTn>
                              </p:par>
                              <p:par>
                                <p:cTn id="58" presetID="3" presetClass="entr" presetSubtype="10" fill="hold" grpId="0" nodeType="with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blinds(horizontal)">
                                      <p:cBhvr>
                                        <p:cTn id="60" dur="500"/>
                                        <p:tgtEl>
                                          <p:spTgt spid="15"/>
                                        </p:tgtEl>
                                      </p:cBhvr>
                                    </p:animEffect>
                                  </p:childTnLst>
                                </p:cTn>
                              </p:par>
                              <p:par>
                                <p:cTn id="61" presetID="3" presetClass="entr" presetSubtype="10"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Effect transition="in" filter="blinds(horizontal)">
                                      <p:cBhvr>
                                        <p:cTn id="63" dur="500"/>
                                        <p:tgtEl>
                                          <p:spTgt spid="16"/>
                                        </p:tgtEl>
                                      </p:cBhvr>
                                    </p:animEffect>
                                  </p:childTnLst>
                                </p:cTn>
                              </p:par>
                              <p:par>
                                <p:cTn id="64" presetID="3" presetClass="entr" presetSubtype="10" fill="hold" grpId="0" nodeType="with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blinds(horizontal)">
                                      <p:cBhvr>
                                        <p:cTn id="66" dur="500"/>
                                        <p:tgtEl>
                                          <p:spTgt spid="17"/>
                                        </p:tgtEl>
                                      </p:cBhvr>
                                    </p:animEffect>
                                  </p:childTnLst>
                                </p:cTn>
                              </p:par>
                              <p:par>
                                <p:cTn id="67" presetID="3" presetClass="entr" presetSubtype="10" fill="hold" grpId="0" nodeType="with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blinds(horizontal)">
                                      <p:cBhvr>
                                        <p:cTn id="69" dur="500"/>
                                        <p:tgtEl>
                                          <p:spTgt spid="18"/>
                                        </p:tgtEl>
                                      </p:cBhvr>
                                    </p:animEffect>
                                  </p:childTnLst>
                                </p:cTn>
                              </p:par>
                              <p:par>
                                <p:cTn id="70" presetID="3" presetClass="entr" presetSubtype="10" fill="hold" grpId="0" nodeType="withEffect">
                                  <p:stCondLst>
                                    <p:cond delay="0"/>
                                  </p:stCondLst>
                                  <p:childTnLst>
                                    <p:set>
                                      <p:cBhvr>
                                        <p:cTn id="71" dur="1" fill="hold">
                                          <p:stCondLst>
                                            <p:cond delay="0"/>
                                          </p:stCondLst>
                                        </p:cTn>
                                        <p:tgtEl>
                                          <p:spTgt spid="19"/>
                                        </p:tgtEl>
                                        <p:attrNameLst>
                                          <p:attrName>style.visibility</p:attrName>
                                        </p:attrNameLst>
                                      </p:cBhvr>
                                      <p:to>
                                        <p:strVal val="visible"/>
                                      </p:to>
                                    </p:set>
                                    <p:animEffect transition="in" filter="blinds(horizontal)">
                                      <p:cBhvr>
                                        <p:cTn id="72" dur="500"/>
                                        <p:tgtEl>
                                          <p:spTgt spid="19"/>
                                        </p:tgtEl>
                                      </p:cBhvr>
                                    </p:animEffect>
                                  </p:childTnLst>
                                </p:cTn>
                              </p:par>
                              <p:par>
                                <p:cTn id="73" presetID="3" presetClass="entr" presetSubtype="10" fill="hold" grpId="0" nodeType="withEffect">
                                  <p:stCondLst>
                                    <p:cond delay="0"/>
                                  </p:stCondLst>
                                  <p:childTnLst>
                                    <p:set>
                                      <p:cBhvr>
                                        <p:cTn id="74" dur="1" fill="hold">
                                          <p:stCondLst>
                                            <p:cond delay="0"/>
                                          </p:stCondLst>
                                        </p:cTn>
                                        <p:tgtEl>
                                          <p:spTgt spid="20"/>
                                        </p:tgtEl>
                                        <p:attrNameLst>
                                          <p:attrName>style.visibility</p:attrName>
                                        </p:attrNameLst>
                                      </p:cBhvr>
                                      <p:to>
                                        <p:strVal val="visible"/>
                                      </p:to>
                                    </p:set>
                                    <p:animEffect transition="in" filter="blinds(horizontal)">
                                      <p:cBhvr>
                                        <p:cTn id="75" dur="500"/>
                                        <p:tgtEl>
                                          <p:spTgt spid="20"/>
                                        </p:tgtEl>
                                      </p:cBhvr>
                                    </p:animEffect>
                                  </p:childTnLst>
                                </p:cTn>
                              </p:par>
                              <p:par>
                                <p:cTn id="76" presetID="3" presetClass="entr" presetSubtype="10" fill="hold" grpId="0" nodeType="withEffect">
                                  <p:stCondLst>
                                    <p:cond delay="0"/>
                                  </p:stCondLst>
                                  <p:childTnLst>
                                    <p:set>
                                      <p:cBhvr>
                                        <p:cTn id="77" dur="1" fill="hold">
                                          <p:stCondLst>
                                            <p:cond delay="0"/>
                                          </p:stCondLst>
                                        </p:cTn>
                                        <p:tgtEl>
                                          <p:spTgt spid="27"/>
                                        </p:tgtEl>
                                        <p:attrNameLst>
                                          <p:attrName>style.visibility</p:attrName>
                                        </p:attrNameLst>
                                      </p:cBhvr>
                                      <p:to>
                                        <p:strVal val="visible"/>
                                      </p:to>
                                    </p:set>
                                    <p:animEffect transition="in" filter="blinds(horizontal)">
                                      <p:cBhvr>
                                        <p:cTn id="78" dur="500"/>
                                        <p:tgtEl>
                                          <p:spTgt spid="27"/>
                                        </p:tgtEl>
                                      </p:cBhvr>
                                    </p:animEffect>
                                  </p:childTnLst>
                                </p:cTn>
                              </p:par>
                              <p:par>
                                <p:cTn id="79" presetID="3" presetClass="entr" presetSubtype="1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blinds(horizontal)">
                                      <p:cBhvr>
                                        <p:cTn id="81" dur="500"/>
                                        <p:tgtEl>
                                          <p:spTgt spid="28"/>
                                        </p:tgtEl>
                                      </p:cBhvr>
                                    </p:animEffect>
                                  </p:childTnLst>
                                </p:cTn>
                              </p:par>
                              <p:par>
                                <p:cTn id="82" presetID="3" presetClass="entr" presetSubtype="10" fill="hold" grpId="0" nodeType="withEffect">
                                  <p:stCondLst>
                                    <p:cond delay="0"/>
                                  </p:stCondLst>
                                  <p:childTnLst>
                                    <p:set>
                                      <p:cBhvr>
                                        <p:cTn id="83" dur="1" fill="hold">
                                          <p:stCondLst>
                                            <p:cond delay="0"/>
                                          </p:stCondLst>
                                        </p:cTn>
                                        <p:tgtEl>
                                          <p:spTgt spid="33"/>
                                        </p:tgtEl>
                                        <p:attrNameLst>
                                          <p:attrName>style.visibility</p:attrName>
                                        </p:attrNameLst>
                                      </p:cBhvr>
                                      <p:to>
                                        <p:strVal val="visible"/>
                                      </p:to>
                                    </p:set>
                                    <p:animEffect transition="in" filter="blinds(horizontal)">
                                      <p:cBhvr>
                                        <p:cTn id="84" dur="500"/>
                                        <p:tgtEl>
                                          <p:spTgt spid="33"/>
                                        </p:tgtEl>
                                      </p:cBhvr>
                                    </p:animEffect>
                                  </p:childTnLst>
                                </p:cTn>
                              </p:par>
                              <p:par>
                                <p:cTn id="85" presetID="3" presetClass="entr" presetSubtype="10" fill="hold" grpId="0" nodeType="withEffect">
                                  <p:stCondLst>
                                    <p:cond delay="0"/>
                                  </p:stCondLst>
                                  <p:childTnLst>
                                    <p:set>
                                      <p:cBhvr>
                                        <p:cTn id="86" dur="1" fill="hold">
                                          <p:stCondLst>
                                            <p:cond delay="0"/>
                                          </p:stCondLst>
                                        </p:cTn>
                                        <p:tgtEl>
                                          <p:spTgt spid="64"/>
                                        </p:tgtEl>
                                        <p:attrNameLst>
                                          <p:attrName>style.visibility</p:attrName>
                                        </p:attrNameLst>
                                      </p:cBhvr>
                                      <p:to>
                                        <p:strVal val="visible"/>
                                      </p:to>
                                    </p:set>
                                    <p:animEffect transition="in" filter="blinds(horizontal)">
                                      <p:cBhvr>
                                        <p:cTn id="87" dur="500"/>
                                        <p:tgtEl>
                                          <p:spTgt spid="64"/>
                                        </p:tgtEl>
                                      </p:cBhvr>
                                    </p:animEffect>
                                  </p:childTnLst>
                                </p:cTn>
                              </p:par>
                              <p:par>
                                <p:cTn id="88" presetID="3" presetClass="entr" presetSubtype="10" fill="hold" grpId="0" nodeType="withEffect">
                                  <p:stCondLst>
                                    <p:cond delay="0"/>
                                  </p:stCondLst>
                                  <p:childTnLst>
                                    <p:set>
                                      <p:cBhvr>
                                        <p:cTn id="89" dur="1" fill="hold">
                                          <p:stCondLst>
                                            <p:cond delay="0"/>
                                          </p:stCondLst>
                                        </p:cTn>
                                        <p:tgtEl>
                                          <p:spTgt spid="65"/>
                                        </p:tgtEl>
                                        <p:attrNameLst>
                                          <p:attrName>style.visibility</p:attrName>
                                        </p:attrNameLst>
                                      </p:cBhvr>
                                      <p:to>
                                        <p:strVal val="visible"/>
                                      </p:to>
                                    </p:set>
                                    <p:animEffect transition="in" filter="blinds(horizontal)">
                                      <p:cBhvr>
                                        <p:cTn id="90"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P spid="7" grpId="0" animBg="1"/>
      <p:bldP spid="10" grpId="0" animBg="1"/>
      <p:bldP spid="11" grpId="0" animBg="1"/>
      <p:bldP spid="12" grpId="0"/>
      <p:bldP spid="14" grpId="0" animBg="1"/>
      <p:bldP spid="21" grpId="0"/>
      <p:bldP spid="2" grpId="0" animBg="1"/>
      <p:bldP spid="5" grpId="0" animBg="1"/>
      <p:bldP spid="15" grpId="0" animBg="1"/>
      <p:bldP spid="16" grpId="0" animBg="1"/>
      <p:bldP spid="17" grpId="0" animBg="1"/>
      <p:bldP spid="18" grpId="0" animBg="1"/>
      <p:bldP spid="19" grpId="0"/>
      <p:bldP spid="20" grpId="0" animBg="1"/>
      <p:bldP spid="22" grpId="0" animBg="1"/>
      <p:bldP spid="23" grpId="0" animBg="1"/>
      <p:bldP spid="24" grpId="0" animBg="1"/>
      <p:bldP spid="25" grpId="0" animBg="1"/>
      <p:bldP spid="27" grpId="0" animBg="1"/>
      <p:bldP spid="28" grpId="0" animBg="1"/>
      <p:bldP spid="29" grpId="0" animBg="1"/>
      <p:bldP spid="30" grpId="0"/>
      <p:bldP spid="33" grpId="0" animBg="1"/>
      <p:bldP spid="34" grpId="0"/>
      <p:bldP spid="57" grpId="0" animBg="1"/>
      <p:bldP spid="58" grpId="0" animBg="1"/>
      <p:bldP spid="59" grpId="0" animBg="1"/>
      <p:bldP spid="61" grpId="0"/>
      <p:bldP spid="64" grpId="0" animBg="1"/>
      <p:bldP spid="6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418B9-AB23-BE70-CD7C-6CC4264D0296}"/>
            </a:ext>
          </a:extLst>
        </p:cNvPr>
        <p:cNvGrpSpPr/>
        <p:nvPr/>
      </p:nvGrpSpPr>
      <p:grpSpPr>
        <a:xfrm>
          <a:off x="0" y="0"/>
          <a:ext cx="0" cy="0"/>
          <a:chOff x="0" y="0"/>
          <a:chExt cx="0" cy="0"/>
        </a:xfrm>
      </p:grpSpPr>
      <p:sp>
        <p:nvSpPr>
          <p:cNvPr id="90" name="矩形 89">
            <a:extLst>
              <a:ext uri="{FF2B5EF4-FFF2-40B4-BE49-F238E27FC236}">
                <a16:creationId xmlns:a16="http://schemas.microsoft.com/office/drawing/2014/main" id="{1308C7C6-519A-887D-D59E-840752C4F628}"/>
              </a:ext>
            </a:extLst>
          </p:cNvPr>
          <p:cNvSpPr/>
          <p:nvPr/>
        </p:nvSpPr>
        <p:spPr>
          <a:xfrm>
            <a:off x="7819714" y="8797884"/>
            <a:ext cx="7280929" cy="4310443"/>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4" name="例:这一页的标题标题标题">
            <a:extLst>
              <a:ext uri="{FF2B5EF4-FFF2-40B4-BE49-F238E27FC236}">
                <a16:creationId xmlns:a16="http://schemas.microsoft.com/office/drawing/2014/main" id="{A31B7A83-7D8C-CB08-C0F0-5A1CA4B3A54A}"/>
              </a:ext>
            </a:extLst>
          </p:cNvPr>
          <p:cNvSpPr txBox="1"/>
          <p:nvPr/>
        </p:nvSpPr>
        <p:spPr>
          <a:xfrm>
            <a:off x="489726" y="449706"/>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en-US" altLang="zh-CN"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CUDA</a:t>
            </a:r>
            <a:r>
              <a:rPr lang="zh-CN" altLang="en-US"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en-US" altLang="zh-CN"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API</a:t>
            </a:r>
            <a:r>
              <a:rPr lang="zh-CN" altLang="en-US"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兼容层</a:t>
            </a:r>
            <a:endParaRPr lang="en-US" altLang="zh-CN"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6" name="立方体 5">
            <a:extLst>
              <a:ext uri="{FF2B5EF4-FFF2-40B4-BE49-F238E27FC236}">
                <a16:creationId xmlns:a16="http://schemas.microsoft.com/office/drawing/2014/main" id="{8100EB23-B41D-D787-64A5-C8D5DD8682CD}"/>
              </a:ext>
            </a:extLst>
          </p:cNvPr>
          <p:cNvSpPr/>
          <p:nvPr/>
        </p:nvSpPr>
        <p:spPr>
          <a:xfrm>
            <a:off x="4107692" y="2838799"/>
            <a:ext cx="984738" cy="989141"/>
          </a:xfrm>
          <a:prstGeom prst="cube">
            <a:avLst/>
          </a:prstGeom>
          <a:solidFill>
            <a:srgbClr val="92D050">
              <a:alpha val="95867"/>
            </a:srgbClr>
          </a:solid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 name="立方体 7">
            <a:extLst>
              <a:ext uri="{FF2B5EF4-FFF2-40B4-BE49-F238E27FC236}">
                <a16:creationId xmlns:a16="http://schemas.microsoft.com/office/drawing/2014/main" id="{BD294B83-FB32-1F2F-28CB-6A557717EDE2}"/>
              </a:ext>
            </a:extLst>
          </p:cNvPr>
          <p:cNvSpPr/>
          <p:nvPr/>
        </p:nvSpPr>
        <p:spPr>
          <a:xfrm>
            <a:off x="4183142" y="5904968"/>
            <a:ext cx="984738" cy="989141"/>
          </a:xfrm>
          <a:prstGeom prst="cube">
            <a:avLst/>
          </a:prstGeom>
          <a:solidFill>
            <a:srgbClr val="FFC000">
              <a:alpha val="95867"/>
            </a:srgbClr>
          </a:solid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9" name="文本框 8">
            <a:extLst>
              <a:ext uri="{FF2B5EF4-FFF2-40B4-BE49-F238E27FC236}">
                <a16:creationId xmlns:a16="http://schemas.microsoft.com/office/drawing/2014/main" id="{D3A15C3F-13B5-4B74-3772-5FE72C72D3BA}"/>
              </a:ext>
            </a:extLst>
          </p:cNvPr>
          <p:cNvSpPr txBox="1"/>
          <p:nvPr/>
        </p:nvSpPr>
        <p:spPr>
          <a:xfrm>
            <a:off x="3693878" y="4133280"/>
            <a:ext cx="2224968" cy="59503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3200" b="0" i="0" u="none" strike="noStrike" cap="none" spc="0" normalizeH="0" baseline="0" dirty="0">
                <a:ln>
                  <a:noFill/>
                </a:ln>
                <a:solidFill>
                  <a:srgbClr val="000000"/>
                </a:solidFill>
                <a:effectLst/>
                <a:uFillTx/>
                <a:latin typeface="+mn-lt"/>
                <a:ea typeface="+mn-ea"/>
                <a:cs typeface="+mn-cs"/>
                <a:sym typeface="Helvetica"/>
              </a:rPr>
              <a:t>CUDA</a:t>
            </a:r>
            <a:r>
              <a:rPr kumimoji="0" lang="zh-CN" altLang="en-US" sz="32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3200" b="0" i="0" u="none" strike="noStrike" cap="none" spc="0" normalizeH="0" baseline="0" dirty="0">
                <a:ln>
                  <a:noFill/>
                </a:ln>
                <a:solidFill>
                  <a:srgbClr val="000000"/>
                </a:solidFill>
                <a:effectLst/>
                <a:uFillTx/>
                <a:latin typeface="+mn-lt"/>
                <a:ea typeface="+mn-ea"/>
                <a:cs typeface="+mn-cs"/>
                <a:sym typeface="Helvetica"/>
              </a:rPr>
              <a:t>SDK</a:t>
            </a:r>
            <a:endParaRPr kumimoji="0" lang="zh-CN" altLang="en-US" sz="3200" b="0" i="0" u="none" strike="noStrike" cap="none" spc="0" normalizeH="0" baseline="0" dirty="0">
              <a:ln>
                <a:noFill/>
              </a:ln>
              <a:solidFill>
                <a:srgbClr val="000000"/>
              </a:solidFill>
              <a:effectLst/>
              <a:uFillTx/>
              <a:latin typeface="+mn-lt"/>
              <a:ea typeface="+mn-ea"/>
              <a:cs typeface="+mn-cs"/>
              <a:sym typeface="Helvetica"/>
            </a:endParaRPr>
          </a:p>
        </p:txBody>
      </p:sp>
      <p:sp>
        <p:nvSpPr>
          <p:cNvPr id="10" name="文本框 9">
            <a:extLst>
              <a:ext uri="{FF2B5EF4-FFF2-40B4-BE49-F238E27FC236}">
                <a16:creationId xmlns:a16="http://schemas.microsoft.com/office/drawing/2014/main" id="{D3952DF8-26BD-3DAE-D694-D7B5713BFB3D}"/>
              </a:ext>
            </a:extLst>
          </p:cNvPr>
          <p:cNvSpPr txBox="1"/>
          <p:nvPr/>
        </p:nvSpPr>
        <p:spPr>
          <a:xfrm>
            <a:off x="3853377" y="7189330"/>
            <a:ext cx="1905970" cy="59503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3200" b="0" i="0" u="none" strike="noStrike" cap="none" spc="0" normalizeH="0" baseline="0" dirty="0">
                <a:ln>
                  <a:noFill/>
                </a:ln>
                <a:solidFill>
                  <a:srgbClr val="000000"/>
                </a:solidFill>
                <a:effectLst/>
                <a:uFillTx/>
                <a:latin typeface="+mn-lt"/>
                <a:ea typeface="+mn-ea"/>
                <a:cs typeface="+mn-cs"/>
                <a:sym typeface="Helvetica"/>
              </a:rPr>
              <a:t>PPU</a:t>
            </a:r>
            <a:r>
              <a:rPr kumimoji="0" lang="zh-CN" altLang="en-US" sz="32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3200" b="0" i="0" u="none" strike="noStrike" cap="none" spc="0" normalizeH="0" baseline="0" dirty="0">
                <a:ln>
                  <a:noFill/>
                </a:ln>
                <a:solidFill>
                  <a:srgbClr val="000000"/>
                </a:solidFill>
                <a:effectLst/>
                <a:uFillTx/>
                <a:latin typeface="+mn-lt"/>
                <a:ea typeface="+mn-ea"/>
                <a:cs typeface="+mn-cs"/>
                <a:sym typeface="Helvetica"/>
              </a:rPr>
              <a:t>SDK</a:t>
            </a:r>
            <a:endParaRPr kumimoji="0" lang="zh-CN" altLang="en-US" sz="3200" b="0" i="0" u="none" strike="noStrike" cap="none" spc="0" normalizeH="0" baseline="0" dirty="0">
              <a:ln>
                <a:noFill/>
              </a:ln>
              <a:solidFill>
                <a:srgbClr val="000000"/>
              </a:solidFill>
              <a:effectLst/>
              <a:uFillTx/>
              <a:latin typeface="+mn-lt"/>
              <a:ea typeface="+mn-ea"/>
              <a:cs typeface="+mn-cs"/>
              <a:sym typeface="Helvetica"/>
            </a:endParaRPr>
          </a:p>
        </p:txBody>
      </p:sp>
      <p:sp>
        <p:nvSpPr>
          <p:cNvPr id="22" name="文本框 21">
            <a:extLst>
              <a:ext uri="{FF2B5EF4-FFF2-40B4-BE49-F238E27FC236}">
                <a16:creationId xmlns:a16="http://schemas.microsoft.com/office/drawing/2014/main" id="{C4C8A4FD-2E45-6BE3-151A-EE55F3CADC07}"/>
              </a:ext>
            </a:extLst>
          </p:cNvPr>
          <p:cNvSpPr txBox="1"/>
          <p:nvPr/>
        </p:nvSpPr>
        <p:spPr>
          <a:xfrm>
            <a:off x="9322900" y="2139597"/>
            <a:ext cx="815152"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err="1">
                <a:ln>
                  <a:noFill/>
                </a:ln>
                <a:solidFill>
                  <a:srgbClr val="000000"/>
                </a:solidFill>
                <a:effectLst/>
                <a:uFillTx/>
                <a:latin typeface="+mn-lt"/>
                <a:ea typeface="+mn-ea"/>
                <a:cs typeface="+mn-cs"/>
                <a:sym typeface="Helvetica"/>
              </a:rPr>
              <a:t>Func</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23" name="文本框 22">
            <a:extLst>
              <a:ext uri="{FF2B5EF4-FFF2-40B4-BE49-F238E27FC236}">
                <a16:creationId xmlns:a16="http://schemas.microsoft.com/office/drawing/2014/main" id="{632280DA-D212-86B0-5798-3DC30F3C451D}"/>
              </a:ext>
            </a:extLst>
          </p:cNvPr>
          <p:cNvSpPr txBox="1"/>
          <p:nvPr/>
        </p:nvSpPr>
        <p:spPr>
          <a:xfrm>
            <a:off x="8629919" y="4296193"/>
            <a:ext cx="602647"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Ret</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24" name="文本框 23">
            <a:extLst>
              <a:ext uri="{FF2B5EF4-FFF2-40B4-BE49-F238E27FC236}">
                <a16:creationId xmlns:a16="http://schemas.microsoft.com/office/drawing/2014/main" id="{0960798D-B1BC-ADF5-E0F6-6FF38931C876}"/>
              </a:ext>
            </a:extLst>
          </p:cNvPr>
          <p:cNvSpPr txBox="1"/>
          <p:nvPr/>
        </p:nvSpPr>
        <p:spPr>
          <a:xfrm>
            <a:off x="9859116" y="4296193"/>
            <a:ext cx="1045917"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Param</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32" name="文本框 31">
            <a:extLst>
              <a:ext uri="{FF2B5EF4-FFF2-40B4-BE49-F238E27FC236}">
                <a16:creationId xmlns:a16="http://schemas.microsoft.com/office/drawing/2014/main" id="{7B3C2D17-8CAF-4BF5-6EEC-F545B950AF78}"/>
              </a:ext>
            </a:extLst>
          </p:cNvPr>
          <p:cNvSpPr txBox="1"/>
          <p:nvPr/>
        </p:nvSpPr>
        <p:spPr>
          <a:xfrm>
            <a:off x="12211190" y="2113545"/>
            <a:ext cx="905696"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Struct</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33" name="文本框 32">
            <a:extLst>
              <a:ext uri="{FF2B5EF4-FFF2-40B4-BE49-F238E27FC236}">
                <a16:creationId xmlns:a16="http://schemas.microsoft.com/office/drawing/2014/main" id="{B39A6F11-96BC-2591-5BD9-0A69C5A44CED}"/>
              </a:ext>
            </a:extLst>
          </p:cNvPr>
          <p:cNvSpPr txBox="1"/>
          <p:nvPr/>
        </p:nvSpPr>
        <p:spPr>
          <a:xfrm>
            <a:off x="11108947" y="4287613"/>
            <a:ext cx="1232709"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Member</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34" name="文本框 33">
            <a:extLst>
              <a:ext uri="{FF2B5EF4-FFF2-40B4-BE49-F238E27FC236}">
                <a16:creationId xmlns:a16="http://schemas.microsoft.com/office/drawing/2014/main" id="{6D3919D8-6529-749F-E1D6-0FFF91EDE8B3}"/>
              </a:ext>
            </a:extLst>
          </p:cNvPr>
          <p:cNvSpPr txBox="1"/>
          <p:nvPr/>
        </p:nvSpPr>
        <p:spPr>
          <a:xfrm>
            <a:off x="12812464" y="4287613"/>
            <a:ext cx="787074"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Type</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41" name="文本框 40">
            <a:extLst>
              <a:ext uri="{FF2B5EF4-FFF2-40B4-BE49-F238E27FC236}">
                <a16:creationId xmlns:a16="http://schemas.microsoft.com/office/drawing/2014/main" id="{8A2FF2A0-84E8-9462-684B-56E99F8467B0}"/>
              </a:ext>
            </a:extLst>
          </p:cNvPr>
          <p:cNvSpPr txBox="1"/>
          <p:nvPr/>
        </p:nvSpPr>
        <p:spPr>
          <a:xfrm>
            <a:off x="14879726" y="2113545"/>
            <a:ext cx="907300"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Enum</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42" name="文本框 41">
            <a:extLst>
              <a:ext uri="{FF2B5EF4-FFF2-40B4-BE49-F238E27FC236}">
                <a16:creationId xmlns:a16="http://schemas.microsoft.com/office/drawing/2014/main" id="{2E642CC8-7D25-0CC4-10F5-665AADC29463}"/>
              </a:ext>
            </a:extLst>
          </p:cNvPr>
          <p:cNvSpPr txBox="1"/>
          <p:nvPr/>
        </p:nvSpPr>
        <p:spPr>
          <a:xfrm>
            <a:off x="13595405" y="4287613"/>
            <a:ext cx="1232710"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Member</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43" name="文本框 42">
            <a:extLst>
              <a:ext uri="{FF2B5EF4-FFF2-40B4-BE49-F238E27FC236}">
                <a16:creationId xmlns:a16="http://schemas.microsoft.com/office/drawing/2014/main" id="{B8E45C23-23B0-A644-F298-2A5351DDBC8A}"/>
              </a:ext>
            </a:extLst>
          </p:cNvPr>
          <p:cNvSpPr txBox="1"/>
          <p:nvPr/>
        </p:nvSpPr>
        <p:spPr>
          <a:xfrm>
            <a:off x="15429703" y="4287613"/>
            <a:ext cx="891271"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Value</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44" name="文本框 43">
            <a:extLst>
              <a:ext uri="{FF2B5EF4-FFF2-40B4-BE49-F238E27FC236}">
                <a16:creationId xmlns:a16="http://schemas.microsoft.com/office/drawing/2014/main" id="{74B74AA2-8322-F1DB-A76A-A3B34F2B4AA5}"/>
              </a:ext>
            </a:extLst>
          </p:cNvPr>
          <p:cNvSpPr txBox="1"/>
          <p:nvPr/>
        </p:nvSpPr>
        <p:spPr>
          <a:xfrm>
            <a:off x="17772009" y="4296193"/>
            <a:ext cx="1583767" cy="964367"/>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API</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diff</a:t>
            </a:r>
          </a:p>
          <a:p>
            <a:pPr marL="0" marR="0" indent="0" algn="ctr" defTabSz="825500" rtl="0" fontAlgn="auto" latinLnBrk="0" hangingPunct="0">
              <a:lnSpc>
                <a:spcPct val="100000"/>
              </a:lnSpc>
              <a:spcBef>
                <a:spcPts val="0"/>
              </a:spcBef>
              <a:spcAft>
                <a:spcPts val="0"/>
              </a:spcAft>
              <a:buClrTx/>
              <a:buSzTx/>
              <a:buFontTx/>
              <a:buNone/>
            </a:pPr>
            <a:r>
              <a:rPr lang="en-US" altLang="zh-CN" sz="2800" dirty="0"/>
              <a:t>Compare</a:t>
            </a:r>
            <a:endParaRPr kumimoji="0" lang="zh-CN" altLang="en-US" sz="2800" b="0" i="0" u="none" strike="noStrike" cap="none" spc="0" normalizeH="0" baseline="0" dirty="0">
              <a:ln>
                <a:noFill/>
              </a:ln>
              <a:solidFill>
                <a:srgbClr val="000000"/>
              </a:solidFill>
              <a:effectLst/>
              <a:uFillTx/>
              <a:latin typeface="+mn-lt"/>
              <a:ea typeface="+mn-ea"/>
              <a:cs typeface="+mn-cs"/>
              <a:sym typeface="Helvetica"/>
            </a:endParaRPr>
          </a:p>
        </p:txBody>
      </p:sp>
      <p:sp>
        <p:nvSpPr>
          <p:cNvPr id="45" name="圆柱体 44">
            <a:extLst>
              <a:ext uri="{FF2B5EF4-FFF2-40B4-BE49-F238E27FC236}">
                <a16:creationId xmlns:a16="http://schemas.microsoft.com/office/drawing/2014/main" id="{B2F48782-4DF7-9524-ED76-3972F6E7E368}"/>
              </a:ext>
            </a:extLst>
          </p:cNvPr>
          <p:cNvSpPr/>
          <p:nvPr/>
        </p:nvSpPr>
        <p:spPr>
          <a:xfrm>
            <a:off x="20404897" y="4648058"/>
            <a:ext cx="1409622" cy="2029650"/>
          </a:xfrm>
          <a:prstGeom prst="can">
            <a:avLst/>
          </a:prstGeom>
          <a:solidFill>
            <a:srgbClr val="FFAE23"/>
          </a:solidFill>
          <a:ln w="25400" cap="flat">
            <a:solidFill>
              <a:srgbClr val="16A3AA"/>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46" name="文本框 45">
            <a:extLst>
              <a:ext uri="{FF2B5EF4-FFF2-40B4-BE49-F238E27FC236}">
                <a16:creationId xmlns:a16="http://schemas.microsoft.com/office/drawing/2014/main" id="{87B9DDC7-F7F1-A6F2-C37D-3029CF79AD66}"/>
              </a:ext>
            </a:extLst>
          </p:cNvPr>
          <p:cNvSpPr txBox="1"/>
          <p:nvPr/>
        </p:nvSpPr>
        <p:spPr>
          <a:xfrm>
            <a:off x="20276758" y="3287972"/>
            <a:ext cx="1643079" cy="964367"/>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API</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diff</a:t>
            </a:r>
          </a:p>
          <a:p>
            <a:pPr marL="0" marR="0" indent="0" algn="ctr" defTabSz="825500" rtl="0" fontAlgn="auto" latinLnBrk="0" hangingPunct="0">
              <a:lnSpc>
                <a:spcPct val="100000"/>
              </a:lnSpc>
              <a:spcBef>
                <a:spcPts val="0"/>
              </a:spcBef>
              <a:spcAft>
                <a:spcPts val="0"/>
              </a:spcAft>
              <a:buClrTx/>
              <a:buSzTx/>
              <a:buFontTx/>
              <a:buNone/>
            </a:pPr>
            <a:r>
              <a:rPr lang="en-US" altLang="zh-CN" sz="2800" dirty="0"/>
              <a:t>Database</a:t>
            </a:r>
            <a:endParaRPr kumimoji="0" lang="zh-CN" altLang="en-US" sz="2800" b="0" i="0" u="none" strike="noStrike" cap="none" spc="0" normalizeH="0" baseline="0" dirty="0">
              <a:ln>
                <a:noFill/>
              </a:ln>
              <a:solidFill>
                <a:srgbClr val="000000"/>
              </a:solidFill>
              <a:effectLst/>
              <a:uFillTx/>
              <a:latin typeface="+mn-lt"/>
              <a:ea typeface="+mn-ea"/>
              <a:cs typeface="+mn-cs"/>
              <a:sym typeface="Helvetica"/>
            </a:endParaRPr>
          </a:p>
        </p:txBody>
      </p:sp>
      <p:sp>
        <p:nvSpPr>
          <p:cNvPr id="53" name="文本框 52">
            <a:extLst>
              <a:ext uri="{FF2B5EF4-FFF2-40B4-BE49-F238E27FC236}">
                <a16:creationId xmlns:a16="http://schemas.microsoft.com/office/drawing/2014/main" id="{3EB9B309-C53E-FE3E-15CA-CCFE267A9EA9}"/>
              </a:ext>
            </a:extLst>
          </p:cNvPr>
          <p:cNvSpPr txBox="1"/>
          <p:nvPr/>
        </p:nvSpPr>
        <p:spPr>
          <a:xfrm>
            <a:off x="9406832" y="5235637"/>
            <a:ext cx="815152"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err="1">
                <a:ln>
                  <a:noFill/>
                </a:ln>
                <a:solidFill>
                  <a:srgbClr val="000000"/>
                </a:solidFill>
                <a:effectLst/>
                <a:uFillTx/>
                <a:latin typeface="+mn-lt"/>
                <a:ea typeface="+mn-ea"/>
                <a:cs typeface="+mn-cs"/>
                <a:sym typeface="Helvetica"/>
              </a:rPr>
              <a:t>Func</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54" name="文本框 53">
            <a:extLst>
              <a:ext uri="{FF2B5EF4-FFF2-40B4-BE49-F238E27FC236}">
                <a16:creationId xmlns:a16="http://schemas.microsoft.com/office/drawing/2014/main" id="{2582ECF6-EE2B-EF26-C13D-DA828B306A59}"/>
              </a:ext>
            </a:extLst>
          </p:cNvPr>
          <p:cNvSpPr txBox="1"/>
          <p:nvPr/>
        </p:nvSpPr>
        <p:spPr>
          <a:xfrm>
            <a:off x="8654022" y="7435334"/>
            <a:ext cx="602647"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Ret</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55" name="文本框 54">
            <a:extLst>
              <a:ext uri="{FF2B5EF4-FFF2-40B4-BE49-F238E27FC236}">
                <a16:creationId xmlns:a16="http://schemas.microsoft.com/office/drawing/2014/main" id="{8EFF2F2A-60ED-0525-CB04-B7AC27F9D32A}"/>
              </a:ext>
            </a:extLst>
          </p:cNvPr>
          <p:cNvSpPr txBox="1"/>
          <p:nvPr/>
        </p:nvSpPr>
        <p:spPr>
          <a:xfrm>
            <a:off x="9943566" y="7435334"/>
            <a:ext cx="1045917" cy="45476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Param</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62" name="文本框 61">
            <a:extLst>
              <a:ext uri="{FF2B5EF4-FFF2-40B4-BE49-F238E27FC236}">
                <a16:creationId xmlns:a16="http://schemas.microsoft.com/office/drawing/2014/main" id="{6B523BB9-9088-6F27-380B-32DBF9BE44C6}"/>
              </a:ext>
            </a:extLst>
          </p:cNvPr>
          <p:cNvSpPr txBox="1"/>
          <p:nvPr/>
        </p:nvSpPr>
        <p:spPr>
          <a:xfrm>
            <a:off x="12312747" y="5244062"/>
            <a:ext cx="905696"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Struct</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63" name="文本框 62">
            <a:extLst>
              <a:ext uri="{FF2B5EF4-FFF2-40B4-BE49-F238E27FC236}">
                <a16:creationId xmlns:a16="http://schemas.microsoft.com/office/drawing/2014/main" id="{89E54FCB-D84A-834E-8465-360D134CAA4F}"/>
              </a:ext>
            </a:extLst>
          </p:cNvPr>
          <p:cNvSpPr txBox="1"/>
          <p:nvPr/>
        </p:nvSpPr>
        <p:spPr>
          <a:xfrm>
            <a:off x="11133050" y="7426754"/>
            <a:ext cx="1232709"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Member</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64" name="文本框 63">
            <a:extLst>
              <a:ext uri="{FF2B5EF4-FFF2-40B4-BE49-F238E27FC236}">
                <a16:creationId xmlns:a16="http://schemas.microsoft.com/office/drawing/2014/main" id="{4F4E29F0-68B8-ACD8-E06C-43F93568BDD9}"/>
              </a:ext>
            </a:extLst>
          </p:cNvPr>
          <p:cNvSpPr txBox="1"/>
          <p:nvPr/>
        </p:nvSpPr>
        <p:spPr>
          <a:xfrm>
            <a:off x="12836567" y="7426754"/>
            <a:ext cx="787074"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Type</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71" name="文本框 70">
            <a:extLst>
              <a:ext uri="{FF2B5EF4-FFF2-40B4-BE49-F238E27FC236}">
                <a16:creationId xmlns:a16="http://schemas.microsoft.com/office/drawing/2014/main" id="{1F34755B-0355-F179-A2E5-CCDE8AA3B8BA}"/>
              </a:ext>
            </a:extLst>
          </p:cNvPr>
          <p:cNvSpPr txBox="1"/>
          <p:nvPr/>
        </p:nvSpPr>
        <p:spPr>
          <a:xfrm>
            <a:off x="14981283" y="5227793"/>
            <a:ext cx="907300"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Enum</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72" name="文本框 71">
            <a:extLst>
              <a:ext uri="{FF2B5EF4-FFF2-40B4-BE49-F238E27FC236}">
                <a16:creationId xmlns:a16="http://schemas.microsoft.com/office/drawing/2014/main" id="{9B74DE73-E17C-59C6-5E39-7BEF69586637}"/>
              </a:ext>
            </a:extLst>
          </p:cNvPr>
          <p:cNvSpPr txBox="1"/>
          <p:nvPr/>
        </p:nvSpPr>
        <p:spPr>
          <a:xfrm>
            <a:off x="13619508" y="7426754"/>
            <a:ext cx="1232710"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Member</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73" name="文本框 72">
            <a:extLst>
              <a:ext uri="{FF2B5EF4-FFF2-40B4-BE49-F238E27FC236}">
                <a16:creationId xmlns:a16="http://schemas.microsoft.com/office/drawing/2014/main" id="{BC1A968E-68C5-359F-A486-C70C45F33071}"/>
              </a:ext>
            </a:extLst>
          </p:cNvPr>
          <p:cNvSpPr txBox="1"/>
          <p:nvPr/>
        </p:nvSpPr>
        <p:spPr>
          <a:xfrm>
            <a:off x="15453806" y="7426754"/>
            <a:ext cx="891271"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Value</a:t>
            </a: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75" name="文本框 74">
            <a:extLst>
              <a:ext uri="{FF2B5EF4-FFF2-40B4-BE49-F238E27FC236}">
                <a16:creationId xmlns:a16="http://schemas.microsoft.com/office/drawing/2014/main" id="{5E58E951-AF90-BE41-596C-206C12625277}"/>
              </a:ext>
            </a:extLst>
          </p:cNvPr>
          <p:cNvSpPr txBox="1"/>
          <p:nvPr/>
        </p:nvSpPr>
        <p:spPr>
          <a:xfrm>
            <a:off x="18967789" y="11536570"/>
            <a:ext cx="4541308" cy="964367"/>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CUDA</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API</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Wrapper</a:t>
            </a:r>
          </a:p>
          <a:p>
            <a:pPr marL="0" marR="0" indent="0" algn="ctr" defTabSz="825500" rtl="0" fontAlgn="auto" latinLnBrk="0" hangingPunct="0">
              <a:lnSpc>
                <a:spcPct val="100000"/>
              </a:lnSpc>
              <a:spcBef>
                <a:spcPts val="0"/>
              </a:spcBef>
              <a:spcAft>
                <a:spcPts val="0"/>
              </a:spcAft>
              <a:buClrTx/>
              <a:buSzTx/>
              <a:buFontTx/>
              <a:buNone/>
            </a:pPr>
            <a:r>
              <a:rPr lang="en-US" altLang="zh-CN" sz="2800" dirty="0"/>
              <a:t>Header</a:t>
            </a:r>
            <a:r>
              <a:rPr lang="zh-CN" altLang="en-US" sz="2800" dirty="0"/>
              <a:t> </a:t>
            </a:r>
            <a:r>
              <a:rPr lang="en-US" altLang="zh-CN" sz="2800" dirty="0"/>
              <a:t>Files</a:t>
            </a:r>
            <a:r>
              <a:rPr lang="zh-CN" altLang="en-US" sz="2800" dirty="0"/>
              <a:t> </a:t>
            </a:r>
            <a:r>
              <a:rPr lang="en-US" altLang="zh-CN" sz="2800" dirty="0"/>
              <a:t>&amp;</a:t>
            </a:r>
            <a:r>
              <a:rPr lang="zh-CN" altLang="en-US" sz="2800" dirty="0"/>
              <a:t> </a:t>
            </a:r>
            <a:r>
              <a:rPr lang="en-US" altLang="zh-CN" sz="2800" dirty="0"/>
              <a:t>source</a:t>
            </a:r>
            <a:r>
              <a:rPr lang="zh-CN" altLang="en-US" sz="2800" dirty="0"/>
              <a:t> </a:t>
            </a:r>
            <a:r>
              <a:rPr lang="en-US" altLang="zh-CN" sz="2800" dirty="0"/>
              <a:t>code</a:t>
            </a:r>
            <a:endParaRPr kumimoji="0" lang="zh-CN" altLang="en-US" sz="2800" b="0" i="0" u="none" strike="noStrike" cap="none" spc="0" normalizeH="0" baseline="0" dirty="0">
              <a:ln>
                <a:noFill/>
              </a:ln>
              <a:solidFill>
                <a:srgbClr val="000000"/>
              </a:solidFill>
              <a:effectLst/>
              <a:uFillTx/>
              <a:latin typeface="+mn-lt"/>
              <a:ea typeface="+mn-ea"/>
              <a:cs typeface="+mn-cs"/>
              <a:sym typeface="Helvetica"/>
            </a:endParaRPr>
          </a:p>
        </p:txBody>
      </p:sp>
      <p:sp>
        <p:nvSpPr>
          <p:cNvPr id="76" name="文本框 75">
            <a:extLst>
              <a:ext uri="{FF2B5EF4-FFF2-40B4-BE49-F238E27FC236}">
                <a16:creationId xmlns:a16="http://schemas.microsoft.com/office/drawing/2014/main" id="{B77D2A49-13EB-CBFB-858E-24770024372E}"/>
              </a:ext>
            </a:extLst>
          </p:cNvPr>
          <p:cNvSpPr txBox="1"/>
          <p:nvPr/>
        </p:nvSpPr>
        <p:spPr>
          <a:xfrm>
            <a:off x="15154938" y="10302413"/>
            <a:ext cx="3722173"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Compiling&amp;</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Packaging</a:t>
            </a:r>
          </a:p>
        </p:txBody>
      </p:sp>
      <p:sp>
        <p:nvSpPr>
          <p:cNvPr id="77" name="折角形 76">
            <a:extLst>
              <a:ext uri="{FF2B5EF4-FFF2-40B4-BE49-F238E27FC236}">
                <a16:creationId xmlns:a16="http://schemas.microsoft.com/office/drawing/2014/main" id="{7C56CA81-CA74-FD83-CD6D-2E5F1223C7DD}"/>
              </a:ext>
            </a:extLst>
          </p:cNvPr>
          <p:cNvSpPr/>
          <p:nvPr/>
        </p:nvSpPr>
        <p:spPr>
          <a:xfrm>
            <a:off x="9751059" y="10068132"/>
            <a:ext cx="914400" cy="1351872"/>
          </a:xfrm>
          <a:prstGeom prst="foldedCorner">
            <a:avLst/>
          </a:prstGeom>
          <a:solidFill>
            <a:srgbClr val="FFAE23"/>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0" name="文本框 79">
            <a:extLst>
              <a:ext uri="{FF2B5EF4-FFF2-40B4-BE49-F238E27FC236}">
                <a16:creationId xmlns:a16="http://schemas.microsoft.com/office/drawing/2014/main" id="{8AA90AAA-D15E-065D-5F85-41E358EC425F}"/>
              </a:ext>
            </a:extLst>
          </p:cNvPr>
          <p:cNvSpPr txBox="1"/>
          <p:nvPr/>
        </p:nvSpPr>
        <p:spPr>
          <a:xfrm>
            <a:off x="8913019" y="11754540"/>
            <a:ext cx="5291513" cy="964367"/>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lang="zh-CN" altLang="en-US" sz="2800" dirty="0"/>
              <a:t>兼容</a:t>
            </a:r>
            <a:r>
              <a:rPr lang="en-US" altLang="zh-CN" sz="2800" dirty="0"/>
              <a:t>CUDA</a:t>
            </a:r>
            <a:r>
              <a:rPr lang="zh-CN" altLang="en-US" sz="2800" dirty="0"/>
              <a:t> </a:t>
            </a:r>
            <a:r>
              <a:rPr lang="en-US" altLang="zh-CN" sz="2800" dirty="0"/>
              <a:t>API</a:t>
            </a:r>
            <a:r>
              <a:rPr lang="zh-CN" altLang="en-US" sz="2800" dirty="0"/>
              <a:t>的头文件和</a:t>
            </a:r>
            <a:r>
              <a:rPr lang="en-US" altLang="zh-CN" sz="2800" dirty="0"/>
              <a:t>library</a:t>
            </a:r>
          </a:p>
          <a:p>
            <a:pPr marL="0" marR="0" indent="0" algn="ctr" defTabSz="825500" rtl="0" fontAlgn="auto" latinLnBrk="0" hangingPunct="0">
              <a:lnSpc>
                <a:spcPct val="100000"/>
              </a:lnSpc>
              <a:spcBef>
                <a:spcPts val="0"/>
              </a:spcBef>
              <a:spcAft>
                <a:spcPts val="0"/>
              </a:spcAft>
              <a:buClrTx/>
              <a:buSzTx/>
              <a:buFontTx/>
              <a:buNone/>
            </a:pPr>
            <a:r>
              <a:rPr kumimoji="0" lang="zh-CN" altLang="en-US" sz="2800" b="0" i="0" u="none" strike="noStrike" cap="none" spc="0" normalizeH="0" baseline="0" dirty="0">
                <a:ln>
                  <a:noFill/>
                </a:ln>
                <a:solidFill>
                  <a:srgbClr val="000000"/>
                </a:solidFill>
                <a:effectLst/>
                <a:uFillTx/>
                <a:latin typeface="+mn-lt"/>
                <a:ea typeface="+mn-ea"/>
                <a:cs typeface="+mn-cs"/>
                <a:sym typeface="Helvetica"/>
              </a:rPr>
              <a:t>兼容</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NVCC</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命令行的编译器</a:t>
            </a:r>
            <a:endParaRPr kumimoji="0" lang="en-US" altLang="zh-CN" sz="2800" b="0" i="0" u="none" strike="noStrike" cap="none" spc="0" normalizeH="0" baseline="0" dirty="0">
              <a:ln>
                <a:noFill/>
              </a:ln>
              <a:solidFill>
                <a:srgbClr val="000000"/>
              </a:solidFill>
              <a:effectLst/>
              <a:uFillTx/>
              <a:latin typeface="+mn-lt"/>
              <a:ea typeface="+mn-ea"/>
              <a:cs typeface="+mn-cs"/>
              <a:sym typeface="Helvetica"/>
            </a:endParaRPr>
          </a:p>
        </p:txBody>
      </p:sp>
      <p:sp>
        <p:nvSpPr>
          <p:cNvPr id="81" name="圆角矩形 80">
            <a:extLst>
              <a:ext uri="{FF2B5EF4-FFF2-40B4-BE49-F238E27FC236}">
                <a16:creationId xmlns:a16="http://schemas.microsoft.com/office/drawing/2014/main" id="{582D0578-54AD-0CE5-68F6-DB26EB24C104}"/>
              </a:ext>
            </a:extLst>
          </p:cNvPr>
          <p:cNvSpPr/>
          <p:nvPr/>
        </p:nvSpPr>
        <p:spPr>
          <a:xfrm>
            <a:off x="3310748" y="8879497"/>
            <a:ext cx="2097201" cy="4310443"/>
          </a:xfrm>
          <a:prstGeom prst="roundRect">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CUDA</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kumimoji="0" lang="en-US" altLang="zh-CN" sz="2800" b="0" i="0" u="none" strike="noStrike" cap="none" spc="0" normalizeH="0" baseline="0" dirty="0">
                <a:ln>
                  <a:noFill/>
                </a:ln>
                <a:solidFill>
                  <a:srgbClr val="000000"/>
                </a:solidFill>
                <a:effectLst/>
                <a:uFillTx/>
                <a:latin typeface="+mn-lt"/>
                <a:ea typeface="+mn-ea"/>
                <a:cs typeface="+mn-cs"/>
                <a:sym typeface="Helvetica"/>
              </a:rPr>
              <a:t>Application</a:t>
            </a:r>
            <a:endParaRPr kumimoji="0" lang="zh-CN" altLang="en-US" sz="2800" b="0" i="0" u="none" strike="noStrike" cap="none" spc="0" normalizeH="0" baseline="0" dirty="0">
              <a:ln>
                <a:noFill/>
              </a:ln>
              <a:solidFill>
                <a:srgbClr val="000000"/>
              </a:solidFill>
              <a:effectLst/>
              <a:uFillTx/>
              <a:latin typeface="+mn-lt"/>
              <a:ea typeface="+mn-ea"/>
              <a:cs typeface="+mn-cs"/>
              <a:sym typeface="Helvetica"/>
            </a:endParaRPr>
          </a:p>
        </p:txBody>
      </p:sp>
      <p:sp>
        <p:nvSpPr>
          <p:cNvPr id="82" name="右箭头 81">
            <a:extLst>
              <a:ext uri="{FF2B5EF4-FFF2-40B4-BE49-F238E27FC236}">
                <a16:creationId xmlns:a16="http://schemas.microsoft.com/office/drawing/2014/main" id="{DE3760E1-2A52-8AFA-4F89-204D9F2C7FE5}"/>
              </a:ext>
            </a:extLst>
          </p:cNvPr>
          <p:cNvSpPr/>
          <p:nvPr/>
        </p:nvSpPr>
        <p:spPr>
          <a:xfrm>
            <a:off x="6183434" y="5115749"/>
            <a:ext cx="1523045" cy="612077"/>
          </a:xfrm>
          <a:prstGeom prst="rightArrow">
            <a:avLst/>
          </a:prstGeom>
          <a:solidFill>
            <a:schemeClr val="bg1">
              <a:lumMod val="50000"/>
            </a:schemeClr>
          </a:solid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3" name="右箭头 82">
            <a:extLst>
              <a:ext uri="{FF2B5EF4-FFF2-40B4-BE49-F238E27FC236}">
                <a16:creationId xmlns:a16="http://schemas.microsoft.com/office/drawing/2014/main" id="{D7C76B4A-4D0A-27F4-A668-F3D888E5E3FC}"/>
              </a:ext>
            </a:extLst>
          </p:cNvPr>
          <p:cNvSpPr/>
          <p:nvPr/>
        </p:nvSpPr>
        <p:spPr>
          <a:xfrm>
            <a:off x="17384022" y="5209653"/>
            <a:ext cx="1971754" cy="629740"/>
          </a:xfrm>
          <a:prstGeom prst="rightArrow">
            <a:avLst/>
          </a:prstGeom>
          <a:solidFill>
            <a:schemeClr val="bg1">
              <a:lumMod val="50000"/>
            </a:schemeClr>
          </a:solid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4" name="右箭头 83">
            <a:extLst>
              <a:ext uri="{FF2B5EF4-FFF2-40B4-BE49-F238E27FC236}">
                <a16:creationId xmlns:a16="http://schemas.microsoft.com/office/drawing/2014/main" id="{E7172D59-FDEB-4873-7205-873A8B007E89}"/>
              </a:ext>
            </a:extLst>
          </p:cNvPr>
          <p:cNvSpPr/>
          <p:nvPr/>
        </p:nvSpPr>
        <p:spPr>
          <a:xfrm rot="5400000">
            <a:off x="20443521" y="8310422"/>
            <a:ext cx="1452405" cy="717365"/>
          </a:xfrm>
          <a:prstGeom prst="rightArrow">
            <a:avLst/>
          </a:prstGeom>
          <a:solidFill>
            <a:schemeClr val="bg1">
              <a:lumMod val="50000"/>
              <a:alpha val="97971"/>
            </a:schemeClr>
          </a:solid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6" name="右箭头 85">
            <a:extLst>
              <a:ext uri="{FF2B5EF4-FFF2-40B4-BE49-F238E27FC236}">
                <a16:creationId xmlns:a16="http://schemas.microsoft.com/office/drawing/2014/main" id="{F782EFD2-5B52-823B-442E-ED4FB0B149D0}"/>
              </a:ext>
            </a:extLst>
          </p:cNvPr>
          <p:cNvSpPr/>
          <p:nvPr/>
        </p:nvSpPr>
        <p:spPr>
          <a:xfrm rot="10800000">
            <a:off x="15289631" y="10967741"/>
            <a:ext cx="2987700" cy="851282"/>
          </a:xfrm>
          <a:prstGeom prst="rightArrow">
            <a:avLst/>
          </a:prstGeom>
          <a:solidFill>
            <a:schemeClr val="bg1">
              <a:lumMod val="50000"/>
            </a:schemeClr>
          </a:solid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8" name="左右箭头 87">
            <a:extLst>
              <a:ext uri="{FF2B5EF4-FFF2-40B4-BE49-F238E27FC236}">
                <a16:creationId xmlns:a16="http://schemas.microsoft.com/office/drawing/2014/main" id="{E7666D91-F1ED-4C1C-39FF-7C88C329FEE3}"/>
              </a:ext>
            </a:extLst>
          </p:cNvPr>
          <p:cNvSpPr/>
          <p:nvPr/>
        </p:nvSpPr>
        <p:spPr>
          <a:xfrm>
            <a:off x="5556809" y="10748774"/>
            <a:ext cx="2097200" cy="748854"/>
          </a:xfrm>
          <a:prstGeom prst="leftRightArrow">
            <a:avLst/>
          </a:prstGeom>
          <a:solidFill>
            <a:schemeClr val="bg1">
              <a:lumMod val="50000"/>
            </a:schemeClr>
          </a:solid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89" name="多文档 88">
            <a:extLst>
              <a:ext uri="{FF2B5EF4-FFF2-40B4-BE49-F238E27FC236}">
                <a16:creationId xmlns:a16="http://schemas.microsoft.com/office/drawing/2014/main" id="{5C7C3937-AFBD-C4FA-8338-B4C0D52D6552}"/>
              </a:ext>
            </a:extLst>
          </p:cNvPr>
          <p:cNvSpPr/>
          <p:nvPr/>
        </p:nvSpPr>
        <p:spPr>
          <a:xfrm>
            <a:off x="20045400" y="9755491"/>
            <a:ext cx="2128615" cy="1452405"/>
          </a:xfrm>
          <a:prstGeom prst="flowChartMultidocument">
            <a:avLst/>
          </a:prstGeom>
          <a:solidFill>
            <a:srgbClr val="FFAE23"/>
          </a:solidFill>
          <a:ln w="25400" cap="flat">
            <a:solidFill>
              <a:srgbClr val="16A3AA"/>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91" name="矩形 90">
            <a:extLst>
              <a:ext uri="{FF2B5EF4-FFF2-40B4-BE49-F238E27FC236}">
                <a16:creationId xmlns:a16="http://schemas.microsoft.com/office/drawing/2014/main" id="{C535300F-104D-FFB6-2147-00549BB940FF}"/>
              </a:ext>
            </a:extLst>
          </p:cNvPr>
          <p:cNvSpPr/>
          <p:nvPr/>
        </p:nvSpPr>
        <p:spPr>
          <a:xfrm>
            <a:off x="8114307" y="1822176"/>
            <a:ext cx="9020828" cy="6553200"/>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92" name="文本框 91">
            <a:extLst>
              <a:ext uri="{FF2B5EF4-FFF2-40B4-BE49-F238E27FC236}">
                <a16:creationId xmlns:a16="http://schemas.microsoft.com/office/drawing/2014/main" id="{3EC4C456-BE83-3066-E986-9BE13BBF9BBD}"/>
              </a:ext>
            </a:extLst>
          </p:cNvPr>
          <p:cNvSpPr txBox="1"/>
          <p:nvPr/>
        </p:nvSpPr>
        <p:spPr>
          <a:xfrm>
            <a:off x="18833987" y="8636607"/>
            <a:ext cx="2099137"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b="0" i="0" u="none" strike="noStrike" cap="none" spc="0" normalizeH="0" baseline="0" dirty="0">
                <a:ln>
                  <a:noFill/>
                </a:ln>
                <a:solidFill>
                  <a:srgbClr val="000000"/>
                </a:solidFill>
                <a:effectLst/>
                <a:uFillTx/>
                <a:latin typeface="+mn-lt"/>
                <a:ea typeface="+mn-ea"/>
                <a:cs typeface="+mn-cs"/>
                <a:sym typeface="Helvetica"/>
              </a:rPr>
              <a:t>Code</a:t>
            </a:r>
            <a:r>
              <a:rPr kumimoji="0" lang="zh-CN" altLang="en-US" sz="2800" b="0" i="0" u="none" strike="noStrike" cap="none" spc="0" normalizeH="0" baseline="0" dirty="0">
                <a:ln>
                  <a:noFill/>
                </a:ln>
                <a:solidFill>
                  <a:srgbClr val="000000"/>
                </a:solidFill>
                <a:effectLst/>
                <a:uFillTx/>
                <a:latin typeface="+mn-lt"/>
                <a:ea typeface="+mn-ea"/>
                <a:cs typeface="+mn-cs"/>
                <a:sym typeface="Helvetica"/>
              </a:rPr>
              <a:t> </a:t>
            </a:r>
            <a:r>
              <a:rPr lang="en-US" altLang="zh-CN" sz="2800" dirty="0"/>
              <a:t>Gen</a:t>
            </a:r>
            <a:endParaRPr kumimoji="0" lang="zh-CN" altLang="en-US" sz="2800" b="0" i="0" u="none" strike="noStrike" cap="none" spc="0" normalizeH="0" baseline="0" dirty="0">
              <a:ln>
                <a:noFill/>
              </a:ln>
              <a:solidFill>
                <a:srgbClr val="000000"/>
              </a:solidFill>
              <a:effectLst/>
              <a:uFillTx/>
              <a:latin typeface="+mn-lt"/>
              <a:ea typeface="+mn-ea"/>
              <a:cs typeface="+mn-cs"/>
              <a:sym typeface="Helvetica"/>
            </a:endParaRPr>
          </a:p>
        </p:txBody>
      </p:sp>
      <p:sp>
        <p:nvSpPr>
          <p:cNvPr id="94" name="文本框 93">
            <a:extLst>
              <a:ext uri="{FF2B5EF4-FFF2-40B4-BE49-F238E27FC236}">
                <a16:creationId xmlns:a16="http://schemas.microsoft.com/office/drawing/2014/main" id="{6009DC1E-03CB-3DC3-E1D3-5FD68F1B6A9F}"/>
              </a:ext>
            </a:extLst>
          </p:cNvPr>
          <p:cNvSpPr txBox="1"/>
          <p:nvPr/>
        </p:nvSpPr>
        <p:spPr>
          <a:xfrm>
            <a:off x="8243127" y="9163648"/>
            <a:ext cx="6771084" cy="584775"/>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3200" i="0" u="none" strike="noStrike" cap="none" spc="0" normalizeH="0" baseline="0" dirty="0">
                <a:ln>
                  <a:noFill/>
                </a:ln>
                <a:solidFill>
                  <a:srgbClr val="000000"/>
                </a:solidFill>
                <a:effectLst/>
                <a:uFillTx/>
                <a:latin typeface="+mn-lt"/>
                <a:ea typeface="+mn-ea"/>
                <a:cs typeface="+mn-cs"/>
                <a:sym typeface="Helvetica"/>
              </a:rPr>
              <a:t>CUDA</a:t>
            </a:r>
            <a:r>
              <a:rPr kumimoji="0" lang="zh-CN" altLang="en-US" sz="3200" i="0" u="none" strike="noStrike" cap="none" spc="0" normalizeH="0" baseline="0" dirty="0">
                <a:ln>
                  <a:noFill/>
                </a:ln>
                <a:solidFill>
                  <a:srgbClr val="000000"/>
                </a:solidFill>
                <a:effectLst/>
                <a:uFillTx/>
                <a:latin typeface="+mn-lt"/>
                <a:ea typeface="+mn-ea"/>
                <a:cs typeface="+mn-cs"/>
                <a:sym typeface="Helvetica"/>
              </a:rPr>
              <a:t> </a:t>
            </a:r>
            <a:r>
              <a:rPr kumimoji="0" lang="en-US" altLang="zh-CN" sz="3200" i="0" u="none" strike="noStrike" cap="none" spc="0" normalizeH="0" baseline="0" dirty="0">
                <a:ln>
                  <a:noFill/>
                </a:ln>
                <a:solidFill>
                  <a:srgbClr val="000000"/>
                </a:solidFill>
                <a:effectLst/>
                <a:uFillTx/>
                <a:latin typeface="+mn-lt"/>
                <a:ea typeface="+mn-ea"/>
                <a:cs typeface="+mn-cs"/>
                <a:sym typeface="Helvetica"/>
              </a:rPr>
              <a:t>SDK</a:t>
            </a:r>
            <a:r>
              <a:rPr kumimoji="0" lang="zh-CN" altLang="en-US" sz="3200" i="0" u="none" strike="noStrike" cap="none" spc="0" normalizeH="0" baseline="0" dirty="0">
                <a:ln>
                  <a:noFill/>
                </a:ln>
                <a:solidFill>
                  <a:srgbClr val="000000"/>
                </a:solidFill>
                <a:effectLst/>
                <a:uFillTx/>
                <a:latin typeface="+mn-lt"/>
                <a:ea typeface="+mn-ea"/>
                <a:cs typeface="+mn-cs"/>
                <a:sym typeface="Helvetica"/>
              </a:rPr>
              <a:t> </a:t>
            </a:r>
            <a:r>
              <a:rPr kumimoji="0" lang="en-US" altLang="zh-CN" sz="3200" i="0" u="none" strike="noStrike" cap="none" spc="0" normalizeH="0" baseline="0" dirty="0">
                <a:ln>
                  <a:noFill/>
                </a:ln>
                <a:solidFill>
                  <a:srgbClr val="000000"/>
                </a:solidFill>
                <a:effectLst/>
                <a:uFillTx/>
                <a:latin typeface="+mn-lt"/>
                <a:ea typeface="+mn-ea"/>
                <a:cs typeface="+mn-cs"/>
                <a:sym typeface="Helvetica"/>
              </a:rPr>
              <a:t>Wrapper</a:t>
            </a:r>
          </a:p>
        </p:txBody>
      </p:sp>
      <p:grpSp>
        <p:nvGrpSpPr>
          <p:cNvPr id="106" name="组合 105">
            <a:extLst>
              <a:ext uri="{FF2B5EF4-FFF2-40B4-BE49-F238E27FC236}">
                <a16:creationId xmlns:a16="http://schemas.microsoft.com/office/drawing/2014/main" id="{3322C055-3719-77E0-3B47-28CEBB1C8CB1}"/>
              </a:ext>
            </a:extLst>
          </p:cNvPr>
          <p:cNvGrpSpPr/>
          <p:nvPr/>
        </p:nvGrpSpPr>
        <p:grpSpPr>
          <a:xfrm>
            <a:off x="8648326" y="2747352"/>
            <a:ext cx="1946677" cy="1406365"/>
            <a:chOff x="10692028" y="382988"/>
            <a:chExt cx="1946677" cy="1406365"/>
          </a:xfrm>
        </p:grpSpPr>
        <p:sp>
          <p:nvSpPr>
            <p:cNvPr id="96" name="椭圆 95">
              <a:extLst>
                <a:ext uri="{FF2B5EF4-FFF2-40B4-BE49-F238E27FC236}">
                  <a16:creationId xmlns:a16="http://schemas.microsoft.com/office/drawing/2014/main" id="{ADD5D20D-FAE8-D81D-AABC-17EB243532A5}"/>
                </a:ext>
              </a:extLst>
            </p:cNvPr>
            <p:cNvSpPr/>
            <p:nvPr/>
          </p:nvSpPr>
          <p:spPr>
            <a:xfrm>
              <a:off x="11411022" y="382988"/>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97" name="椭圆 96">
              <a:extLst>
                <a:ext uri="{FF2B5EF4-FFF2-40B4-BE49-F238E27FC236}">
                  <a16:creationId xmlns:a16="http://schemas.microsoft.com/office/drawing/2014/main" id="{EFF7D5E1-B875-8F5D-0F01-CFA8EC11D2D9}"/>
                </a:ext>
              </a:extLst>
            </p:cNvPr>
            <p:cNvSpPr/>
            <p:nvPr/>
          </p:nvSpPr>
          <p:spPr>
            <a:xfrm>
              <a:off x="12192000"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98" name="椭圆 97">
              <a:extLst>
                <a:ext uri="{FF2B5EF4-FFF2-40B4-BE49-F238E27FC236}">
                  <a16:creationId xmlns:a16="http://schemas.microsoft.com/office/drawing/2014/main" id="{453845DB-0FB5-CA70-C2D3-B8B17E07B6AF}"/>
                </a:ext>
              </a:extLst>
            </p:cNvPr>
            <p:cNvSpPr/>
            <p:nvPr/>
          </p:nvSpPr>
          <p:spPr>
            <a:xfrm>
              <a:off x="10692028"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00" name="直线连接符 99">
              <a:extLst>
                <a:ext uri="{FF2B5EF4-FFF2-40B4-BE49-F238E27FC236}">
                  <a16:creationId xmlns:a16="http://schemas.microsoft.com/office/drawing/2014/main" id="{186C4460-4F32-46E9-09E0-6F274F171792}"/>
                </a:ext>
              </a:extLst>
            </p:cNvPr>
            <p:cNvCxnSpPr>
              <a:stCxn id="96" idx="3"/>
              <a:endCxn id="98" idx="7"/>
            </p:cNvCxnSpPr>
            <p:nvPr/>
          </p:nvCxnSpPr>
          <p:spPr>
            <a:xfrm flipH="1">
              <a:off x="11073315" y="766549"/>
              <a:ext cx="403125"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02" name="直线连接符 101">
              <a:extLst>
                <a:ext uri="{FF2B5EF4-FFF2-40B4-BE49-F238E27FC236}">
                  <a16:creationId xmlns:a16="http://schemas.microsoft.com/office/drawing/2014/main" id="{2BE76FAF-9DDB-F4E8-96CD-78654509F84D}"/>
                </a:ext>
              </a:extLst>
            </p:cNvPr>
            <p:cNvCxnSpPr>
              <a:stCxn id="96" idx="5"/>
              <a:endCxn id="97" idx="1"/>
            </p:cNvCxnSpPr>
            <p:nvPr/>
          </p:nvCxnSpPr>
          <p:spPr>
            <a:xfrm>
              <a:off x="11792309" y="766549"/>
              <a:ext cx="465109"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grpSp>
        <p:nvGrpSpPr>
          <p:cNvPr id="107" name="组合 106">
            <a:extLst>
              <a:ext uri="{FF2B5EF4-FFF2-40B4-BE49-F238E27FC236}">
                <a16:creationId xmlns:a16="http://schemas.microsoft.com/office/drawing/2014/main" id="{BA537CFE-0CB4-106D-DBE1-B91F3B64EB40}"/>
              </a:ext>
            </a:extLst>
          </p:cNvPr>
          <p:cNvGrpSpPr/>
          <p:nvPr/>
        </p:nvGrpSpPr>
        <p:grpSpPr>
          <a:xfrm>
            <a:off x="11645641" y="2714113"/>
            <a:ext cx="1946677" cy="1406365"/>
            <a:chOff x="10692028" y="382988"/>
            <a:chExt cx="1946677" cy="1406365"/>
          </a:xfrm>
        </p:grpSpPr>
        <p:sp>
          <p:nvSpPr>
            <p:cNvPr id="108" name="椭圆 107">
              <a:extLst>
                <a:ext uri="{FF2B5EF4-FFF2-40B4-BE49-F238E27FC236}">
                  <a16:creationId xmlns:a16="http://schemas.microsoft.com/office/drawing/2014/main" id="{B7A5FF56-A668-F35F-2351-03A788043E39}"/>
                </a:ext>
              </a:extLst>
            </p:cNvPr>
            <p:cNvSpPr/>
            <p:nvPr/>
          </p:nvSpPr>
          <p:spPr>
            <a:xfrm>
              <a:off x="11411022" y="382988"/>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09" name="椭圆 108">
              <a:extLst>
                <a:ext uri="{FF2B5EF4-FFF2-40B4-BE49-F238E27FC236}">
                  <a16:creationId xmlns:a16="http://schemas.microsoft.com/office/drawing/2014/main" id="{3FB61735-F08B-598F-D173-1E8BDA07F23F}"/>
                </a:ext>
              </a:extLst>
            </p:cNvPr>
            <p:cNvSpPr/>
            <p:nvPr/>
          </p:nvSpPr>
          <p:spPr>
            <a:xfrm>
              <a:off x="12192000"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10" name="椭圆 109">
              <a:extLst>
                <a:ext uri="{FF2B5EF4-FFF2-40B4-BE49-F238E27FC236}">
                  <a16:creationId xmlns:a16="http://schemas.microsoft.com/office/drawing/2014/main" id="{E9B71938-1851-78A5-CEE5-9FBD680794AA}"/>
                </a:ext>
              </a:extLst>
            </p:cNvPr>
            <p:cNvSpPr/>
            <p:nvPr/>
          </p:nvSpPr>
          <p:spPr>
            <a:xfrm>
              <a:off x="10692028"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11" name="直线连接符 110">
              <a:extLst>
                <a:ext uri="{FF2B5EF4-FFF2-40B4-BE49-F238E27FC236}">
                  <a16:creationId xmlns:a16="http://schemas.microsoft.com/office/drawing/2014/main" id="{A2C9C3AE-A2DD-8B03-7E7A-458D60F5352E}"/>
                </a:ext>
              </a:extLst>
            </p:cNvPr>
            <p:cNvCxnSpPr>
              <a:stCxn id="108" idx="3"/>
              <a:endCxn id="110" idx="7"/>
            </p:cNvCxnSpPr>
            <p:nvPr/>
          </p:nvCxnSpPr>
          <p:spPr>
            <a:xfrm flipH="1">
              <a:off x="11073315" y="766549"/>
              <a:ext cx="403125"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12" name="直线连接符 111">
              <a:extLst>
                <a:ext uri="{FF2B5EF4-FFF2-40B4-BE49-F238E27FC236}">
                  <a16:creationId xmlns:a16="http://schemas.microsoft.com/office/drawing/2014/main" id="{2615E245-2FCB-44A3-5BFF-5E254DD8C30E}"/>
                </a:ext>
              </a:extLst>
            </p:cNvPr>
            <p:cNvCxnSpPr>
              <a:stCxn id="108" idx="5"/>
              <a:endCxn id="109" idx="1"/>
            </p:cNvCxnSpPr>
            <p:nvPr/>
          </p:nvCxnSpPr>
          <p:spPr>
            <a:xfrm>
              <a:off x="11792309" y="766549"/>
              <a:ext cx="465109"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grpSp>
        <p:nvGrpSpPr>
          <p:cNvPr id="113" name="组合 112">
            <a:extLst>
              <a:ext uri="{FF2B5EF4-FFF2-40B4-BE49-F238E27FC236}">
                <a16:creationId xmlns:a16="http://schemas.microsoft.com/office/drawing/2014/main" id="{E6635B0C-2566-67A0-00BC-63CBFA378C75}"/>
              </a:ext>
            </a:extLst>
          </p:cNvPr>
          <p:cNvGrpSpPr/>
          <p:nvPr/>
        </p:nvGrpSpPr>
        <p:grpSpPr>
          <a:xfrm>
            <a:off x="14388611" y="2697844"/>
            <a:ext cx="1946677" cy="1406365"/>
            <a:chOff x="10692028" y="382988"/>
            <a:chExt cx="1946677" cy="1406365"/>
          </a:xfrm>
        </p:grpSpPr>
        <p:sp>
          <p:nvSpPr>
            <p:cNvPr id="114" name="椭圆 113">
              <a:extLst>
                <a:ext uri="{FF2B5EF4-FFF2-40B4-BE49-F238E27FC236}">
                  <a16:creationId xmlns:a16="http://schemas.microsoft.com/office/drawing/2014/main" id="{28042595-7E65-0E3C-2D76-60EB59A1D374}"/>
                </a:ext>
              </a:extLst>
            </p:cNvPr>
            <p:cNvSpPr/>
            <p:nvPr/>
          </p:nvSpPr>
          <p:spPr>
            <a:xfrm>
              <a:off x="11411022" y="382988"/>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15" name="椭圆 114">
              <a:extLst>
                <a:ext uri="{FF2B5EF4-FFF2-40B4-BE49-F238E27FC236}">
                  <a16:creationId xmlns:a16="http://schemas.microsoft.com/office/drawing/2014/main" id="{26821938-3630-D527-B17C-2A188FE2DD86}"/>
                </a:ext>
              </a:extLst>
            </p:cNvPr>
            <p:cNvSpPr/>
            <p:nvPr/>
          </p:nvSpPr>
          <p:spPr>
            <a:xfrm>
              <a:off x="12192000"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16" name="椭圆 115">
              <a:extLst>
                <a:ext uri="{FF2B5EF4-FFF2-40B4-BE49-F238E27FC236}">
                  <a16:creationId xmlns:a16="http://schemas.microsoft.com/office/drawing/2014/main" id="{7AB0EAAB-5C11-F9C8-38A3-9BCB07B5AF39}"/>
                </a:ext>
              </a:extLst>
            </p:cNvPr>
            <p:cNvSpPr/>
            <p:nvPr/>
          </p:nvSpPr>
          <p:spPr>
            <a:xfrm>
              <a:off x="10692028" y="1339983"/>
              <a:ext cx="446705" cy="449370"/>
            </a:xfrm>
            <a:prstGeom prst="ellipse">
              <a:avLst/>
            </a:prstGeom>
            <a:solidFill>
              <a:srgbClr val="97D752">
                <a:alpha val="50000"/>
              </a:srgb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17" name="直线连接符 116">
              <a:extLst>
                <a:ext uri="{FF2B5EF4-FFF2-40B4-BE49-F238E27FC236}">
                  <a16:creationId xmlns:a16="http://schemas.microsoft.com/office/drawing/2014/main" id="{5C531E7A-4847-C3C1-42D4-67DFE7C90EA3}"/>
                </a:ext>
              </a:extLst>
            </p:cNvPr>
            <p:cNvCxnSpPr>
              <a:stCxn id="114" idx="3"/>
              <a:endCxn id="116" idx="7"/>
            </p:cNvCxnSpPr>
            <p:nvPr/>
          </p:nvCxnSpPr>
          <p:spPr>
            <a:xfrm flipH="1">
              <a:off x="11073315" y="766549"/>
              <a:ext cx="403125"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18" name="直线连接符 117">
              <a:extLst>
                <a:ext uri="{FF2B5EF4-FFF2-40B4-BE49-F238E27FC236}">
                  <a16:creationId xmlns:a16="http://schemas.microsoft.com/office/drawing/2014/main" id="{EBFAD5D3-1C78-E1E9-44BA-FF08835F9254}"/>
                </a:ext>
              </a:extLst>
            </p:cNvPr>
            <p:cNvCxnSpPr>
              <a:stCxn id="114" idx="5"/>
              <a:endCxn id="115" idx="1"/>
            </p:cNvCxnSpPr>
            <p:nvPr/>
          </p:nvCxnSpPr>
          <p:spPr>
            <a:xfrm>
              <a:off x="11792309" y="766549"/>
              <a:ext cx="465109" cy="639243"/>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grpSp>
        <p:nvGrpSpPr>
          <p:cNvPr id="119" name="组合 118">
            <a:extLst>
              <a:ext uri="{FF2B5EF4-FFF2-40B4-BE49-F238E27FC236}">
                <a16:creationId xmlns:a16="http://schemas.microsoft.com/office/drawing/2014/main" id="{3FC0A9F2-8685-80DF-7CB0-789CC4D7728F}"/>
              </a:ext>
            </a:extLst>
          </p:cNvPr>
          <p:cNvGrpSpPr/>
          <p:nvPr/>
        </p:nvGrpSpPr>
        <p:grpSpPr>
          <a:xfrm>
            <a:off x="8764934" y="5880208"/>
            <a:ext cx="1946677" cy="1406365"/>
            <a:chOff x="10692028" y="382988"/>
            <a:chExt cx="1946677" cy="1406365"/>
          </a:xfrm>
          <a:solidFill>
            <a:srgbClr val="FFAE23"/>
          </a:solidFill>
        </p:grpSpPr>
        <p:sp>
          <p:nvSpPr>
            <p:cNvPr id="120" name="椭圆 119">
              <a:extLst>
                <a:ext uri="{FF2B5EF4-FFF2-40B4-BE49-F238E27FC236}">
                  <a16:creationId xmlns:a16="http://schemas.microsoft.com/office/drawing/2014/main" id="{F102BD50-FD1C-03B1-864E-9CFC4927A68F}"/>
                </a:ext>
              </a:extLst>
            </p:cNvPr>
            <p:cNvSpPr/>
            <p:nvPr/>
          </p:nvSpPr>
          <p:spPr>
            <a:xfrm>
              <a:off x="11411022" y="382988"/>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21" name="椭圆 120">
              <a:extLst>
                <a:ext uri="{FF2B5EF4-FFF2-40B4-BE49-F238E27FC236}">
                  <a16:creationId xmlns:a16="http://schemas.microsoft.com/office/drawing/2014/main" id="{32174845-953F-AE0E-D497-1A4BF2AD0396}"/>
                </a:ext>
              </a:extLst>
            </p:cNvPr>
            <p:cNvSpPr/>
            <p:nvPr/>
          </p:nvSpPr>
          <p:spPr>
            <a:xfrm>
              <a:off x="12192000"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22" name="椭圆 121">
              <a:extLst>
                <a:ext uri="{FF2B5EF4-FFF2-40B4-BE49-F238E27FC236}">
                  <a16:creationId xmlns:a16="http://schemas.microsoft.com/office/drawing/2014/main" id="{A290BF55-7029-DF68-E912-656C9D84C7F4}"/>
                </a:ext>
              </a:extLst>
            </p:cNvPr>
            <p:cNvSpPr/>
            <p:nvPr/>
          </p:nvSpPr>
          <p:spPr>
            <a:xfrm>
              <a:off x="10692028"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23" name="直线连接符 122">
              <a:extLst>
                <a:ext uri="{FF2B5EF4-FFF2-40B4-BE49-F238E27FC236}">
                  <a16:creationId xmlns:a16="http://schemas.microsoft.com/office/drawing/2014/main" id="{5AF70C26-2BCA-4582-5A50-91F8293C7D5E}"/>
                </a:ext>
              </a:extLst>
            </p:cNvPr>
            <p:cNvCxnSpPr>
              <a:stCxn id="120" idx="3"/>
              <a:endCxn id="122" idx="7"/>
            </p:cNvCxnSpPr>
            <p:nvPr/>
          </p:nvCxnSpPr>
          <p:spPr>
            <a:xfrm flipH="1">
              <a:off x="11073315" y="766549"/>
              <a:ext cx="403125"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24" name="直线连接符 123">
              <a:extLst>
                <a:ext uri="{FF2B5EF4-FFF2-40B4-BE49-F238E27FC236}">
                  <a16:creationId xmlns:a16="http://schemas.microsoft.com/office/drawing/2014/main" id="{EFFC28A8-4242-CEC3-CF85-049BB9E43C3E}"/>
                </a:ext>
              </a:extLst>
            </p:cNvPr>
            <p:cNvCxnSpPr>
              <a:stCxn id="120" idx="5"/>
              <a:endCxn id="121" idx="1"/>
            </p:cNvCxnSpPr>
            <p:nvPr/>
          </p:nvCxnSpPr>
          <p:spPr>
            <a:xfrm>
              <a:off x="11792309" y="766549"/>
              <a:ext cx="465109"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grpSp>
        <p:nvGrpSpPr>
          <p:cNvPr id="125" name="组合 124">
            <a:extLst>
              <a:ext uri="{FF2B5EF4-FFF2-40B4-BE49-F238E27FC236}">
                <a16:creationId xmlns:a16="http://schemas.microsoft.com/office/drawing/2014/main" id="{D6916039-DB49-CB78-863E-0FE617BB3352}"/>
              </a:ext>
            </a:extLst>
          </p:cNvPr>
          <p:cNvGrpSpPr/>
          <p:nvPr/>
        </p:nvGrpSpPr>
        <p:grpSpPr>
          <a:xfrm>
            <a:off x="11762249" y="5846969"/>
            <a:ext cx="1946677" cy="1406365"/>
            <a:chOff x="10692028" y="382988"/>
            <a:chExt cx="1946677" cy="1406365"/>
          </a:xfrm>
          <a:solidFill>
            <a:srgbClr val="FFAE23"/>
          </a:solidFill>
        </p:grpSpPr>
        <p:sp>
          <p:nvSpPr>
            <p:cNvPr id="126" name="椭圆 125">
              <a:extLst>
                <a:ext uri="{FF2B5EF4-FFF2-40B4-BE49-F238E27FC236}">
                  <a16:creationId xmlns:a16="http://schemas.microsoft.com/office/drawing/2014/main" id="{4A7DAF31-4097-6DD9-5065-EDB67AAC8DE1}"/>
                </a:ext>
              </a:extLst>
            </p:cNvPr>
            <p:cNvSpPr/>
            <p:nvPr/>
          </p:nvSpPr>
          <p:spPr>
            <a:xfrm>
              <a:off x="11411022" y="382988"/>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27" name="椭圆 126">
              <a:extLst>
                <a:ext uri="{FF2B5EF4-FFF2-40B4-BE49-F238E27FC236}">
                  <a16:creationId xmlns:a16="http://schemas.microsoft.com/office/drawing/2014/main" id="{AD5B45E5-373C-1438-B451-60E061752C32}"/>
                </a:ext>
              </a:extLst>
            </p:cNvPr>
            <p:cNvSpPr/>
            <p:nvPr/>
          </p:nvSpPr>
          <p:spPr>
            <a:xfrm>
              <a:off x="12192000"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28" name="椭圆 127">
              <a:extLst>
                <a:ext uri="{FF2B5EF4-FFF2-40B4-BE49-F238E27FC236}">
                  <a16:creationId xmlns:a16="http://schemas.microsoft.com/office/drawing/2014/main" id="{907C78E9-A605-7D94-0F2C-6808E159C829}"/>
                </a:ext>
              </a:extLst>
            </p:cNvPr>
            <p:cNvSpPr/>
            <p:nvPr/>
          </p:nvSpPr>
          <p:spPr>
            <a:xfrm>
              <a:off x="10692028"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29" name="直线连接符 128">
              <a:extLst>
                <a:ext uri="{FF2B5EF4-FFF2-40B4-BE49-F238E27FC236}">
                  <a16:creationId xmlns:a16="http://schemas.microsoft.com/office/drawing/2014/main" id="{F2949328-69D5-BDB3-F51B-3DD765673B0A}"/>
                </a:ext>
              </a:extLst>
            </p:cNvPr>
            <p:cNvCxnSpPr>
              <a:stCxn id="126" idx="3"/>
              <a:endCxn id="128" idx="7"/>
            </p:cNvCxnSpPr>
            <p:nvPr/>
          </p:nvCxnSpPr>
          <p:spPr>
            <a:xfrm flipH="1">
              <a:off x="11073315" y="766549"/>
              <a:ext cx="403125"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30" name="直线连接符 129">
              <a:extLst>
                <a:ext uri="{FF2B5EF4-FFF2-40B4-BE49-F238E27FC236}">
                  <a16:creationId xmlns:a16="http://schemas.microsoft.com/office/drawing/2014/main" id="{A0473A2F-0D98-A9EB-5B87-79479BB92A5B}"/>
                </a:ext>
              </a:extLst>
            </p:cNvPr>
            <p:cNvCxnSpPr>
              <a:stCxn id="126" idx="5"/>
              <a:endCxn id="127" idx="1"/>
            </p:cNvCxnSpPr>
            <p:nvPr/>
          </p:nvCxnSpPr>
          <p:spPr>
            <a:xfrm>
              <a:off x="11792309" y="766549"/>
              <a:ext cx="465109"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grpSp>
        <p:nvGrpSpPr>
          <p:cNvPr id="131" name="组合 130">
            <a:extLst>
              <a:ext uri="{FF2B5EF4-FFF2-40B4-BE49-F238E27FC236}">
                <a16:creationId xmlns:a16="http://schemas.microsoft.com/office/drawing/2014/main" id="{12D36C0D-CD88-19EF-2C27-97AAE2E63CF8}"/>
              </a:ext>
            </a:extLst>
          </p:cNvPr>
          <p:cNvGrpSpPr/>
          <p:nvPr/>
        </p:nvGrpSpPr>
        <p:grpSpPr>
          <a:xfrm>
            <a:off x="14505219" y="5830700"/>
            <a:ext cx="1946677" cy="1406365"/>
            <a:chOff x="10692028" y="382988"/>
            <a:chExt cx="1946677" cy="1406365"/>
          </a:xfrm>
          <a:solidFill>
            <a:srgbClr val="FFAE23"/>
          </a:solidFill>
        </p:grpSpPr>
        <p:sp>
          <p:nvSpPr>
            <p:cNvPr id="132" name="椭圆 131">
              <a:extLst>
                <a:ext uri="{FF2B5EF4-FFF2-40B4-BE49-F238E27FC236}">
                  <a16:creationId xmlns:a16="http://schemas.microsoft.com/office/drawing/2014/main" id="{74A66733-9C55-50F2-59F3-F464EEAF6DCB}"/>
                </a:ext>
              </a:extLst>
            </p:cNvPr>
            <p:cNvSpPr/>
            <p:nvPr/>
          </p:nvSpPr>
          <p:spPr>
            <a:xfrm>
              <a:off x="11411022" y="382988"/>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33" name="椭圆 132">
              <a:extLst>
                <a:ext uri="{FF2B5EF4-FFF2-40B4-BE49-F238E27FC236}">
                  <a16:creationId xmlns:a16="http://schemas.microsoft.com/office/drawing/2014/main" id="{6F5B7E6D-5234-19A5-7460-D0D54F25A887}"/>
                </a:ext>
              </a:extLst>
            </p:cNvPr>
            <p:cNvSpPr/>
            <p:nvPr/>
          </p:nvSpPr>
          <p:spPr>
            <a:xfrm>
              <a:off x="12192000"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sp>
          <p:nvSpPr>
            <p:cNvPr id="134" name="椭圆 133">
              <a:extLst>
                <a:ext uri="{FF2B5EF4-FFF2-40B4-BE49-F238E27FC236}">
                  <a16:creationId xmlns:a16="http://schemas.microsoft.com/office/drawing/2014/main" id="{69138910-EE76-1FB9-5E24-7167DF096103}"/>
                </a:ext>
              </a:extLst>
            </p:cNvPr>
            <p:cNvSpPr/>
            <p:nvPr/>
          </p:nvSpPr>
          <p:spPr>
            <a:xfrm>
              <a:off x="10692028" y="1339983"/>
              <a:ext cx="446705" cy="449370"/>
            </a:xfrm>
            <a:prstGeom prst="ellipse">
              <a:avLst/>
            </a:prstGeom>
            <a:grp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dirty="0">
                <a:ln>
                  <a:noFill/>
                </a:ln>
                <a:solidFill>
                  <a:srgbClr val="000000"/>
                </a:solidFill>
                <a:effectLst/>
                <a:uFillTx/>
                <a:latin typeface="+mn-lt"/>
                <a:ea typeface="+mn-ea"/>
                <a:cs typeface="+mn-cs"/>
                <a:sym typeface="Helvetica"/>
              </a:endParaRPr>
            </a:p>
          </p:txBody>
        </p:sp>
        <p:cxnSp>
          <p:nvCxnSpPr>
            <p:cNvPr id="135" name="直线连接符 134">
              <a:extLst>
                <a:ext uri="{FF2B5EF4-FFF2-40B4-BE49-F238E27FC236}">
                  <a16:creationId xmlns:a16="http://schemas.microsoft.com/office/drawing/2014/main" id="{2A32EE66-5E50-1CE2-8E0F-891C5DA84A84}"/>
                </a:ext>
              </a:extLst>
            </p:cNvPr>
            <p:cNvCxnSpPr>
              <a:stCxn id="132" idx="3"/>
              <a:endCxn id="134" idx="7"/>
            </p:cNvCxnSpPr>
            <p:nvPr/>
          </p:nvCxnSpPr>
          <p:spPr>
            <a:xfrm flipH="1">
              <a:off x="11073315" y="766549"/>
              <a:ext cx="403125"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136" name="直线连接符 135">
              <a:extLst>
                <a:ext uri="{FF2B5EF4-FFF2-40B4-BE49-F238E27FC236}">
                  <a16:creationId xmlns:a16="http://schemas.microsoft.com/office/drawing/2014/main" id="{30329F4B-7DED-7E03-9165-D8C0DC4288B3}"/>
                </a:ext>
              </a:extLst>
            </p:cNvPr>
            <p:cNvCxnSpPr>
              <a:stCxn id="132" idx="5"/>
              <a:endCxn id="133" idx="1"/>
            </p:cNvCxnSpPr>
            <p:nvPr/>
          </p:nvCxnSpPr>
          <p:spPr>
            <a:xfrm>
              <a:off x="11792309" y="766549"/>
              <a:ext cx="465109" cy="639243"/>
            </a:xfrm>
            <a:prstGeom prst="line">
              <a:avLst/>
            </a:prstGeom>
            <a:grp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grpSp>
      <p:sp>
        <p:nvSpPr>
          <p:cNvPr id="137" name="文本框 136">
            <a:extLst>
              <a:ext uri="{FF2B5EF4-FFF2-40B4-BE49-F238E27FC236}">
                <a16:creationId xmlns:a16="http://schemas.microsoft.com/office/drawing/2014/main" id="{642F304F-6098-678F-6A5E-84B8232970C3}"/>
              </a:ext>
            </a:extLst>
          </p:cNvPr>
          <p:cNvSpPr txBox="1"/>
          <p:nvPr/>
        </p:nvSpPr>
        <p:spPr>
          <a:xfrm>
            <a:off x="6128398" y="4086274"/>
            <a:ext cx="2019784" cy="841256"/>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t>Compiler</a:t>
            </a:r>
            <a:r>
              <a:rPr lang="zh-CN" altLang="en-US" sz="2400" dirty="0"/>
              <a:t> </a:t>
            </a:r>
            <a:r>
              <a:rPr lang="en-US" altLang="zh-CN" sz="2400" dirty="0"/>
              <a:t>AST</a:t>
            </a:r>
          </a:p>
          <a:p>
            <a:pPr marL="0" marR="0" indent="0" algn="ctr" defTabSz="825500" rtl="0" fontAlgn="auto" latinLnBrk="0" hangingPunct="0">
              <a:lnSpc>
                <a:spcPct val="100000"/>
              </a:lnSpc>
              <a:spcBef>
                <a:spcPts val="0"/>
              </a:spcBef>
              <a:spcAft>
                <a:spcPts val="0"/>
              </a:spcAft>
              <a:buClrTx/>
              <a:buSzTx/>
              <a:buFontTx/>
              <a:buNone/>
            </a:pPr>
            <a:r>
              <a:rPr kumimoji="0" lang="en-US" altLang="zh-CN" sz="2400" b="0" i="0" u="none" strike="noStrike" cap="none" spc="0" normalizeH="0" baseline="0" dirty="0">
                <a:ln>
                  <a:noFill/>
                </a:ln>
                <a:solidFill>
                  <a:srgbClr val="000000"/>
                </a:solidFill>
                <a:effectLst/>
                <a:uFillTx/>
                <a:latin typeface="+mn-lt"/>
                <a:ea typeface="+mn-ea"/>
                <a:cs typeface="+mn-cs"/>
                <a:sym typeface="Helvetica"/>
              </a:rPr>
              <a:t>Analysis</a:t>
            </a:r>
          </a:p>
        </p:txBody>
      </p:sp>
      <p:sp>
        <p:nvSpPr>
          <p:cNvPr id="138" name="文本框 137">
            <a:extLst>
              <a:ext uri="{FF2B5EF4-FFF2-40B4-BE49-F238E27FC236}">
                <a16:creationId xmlns:a16="http://schemas.microsoft.com/office/drawing/2014/main" id="{A968380A-E552-9939-CF27-038693022E95}"/>
              </a:ext>
            </a:extLst>
          </p:cNvPr>
          <p:cNvSpPr txBox="1"/>
          <p:nvPr/>
        </p:nvSpPr>
        <p:spPr>
          <a:xfrm>
            <a:off x="980710" y="1948192"/>
            <a:ext cx="946380" cy="5487136"/>
          </a:xfrm>
          <a:prstGeom prst="rect">
            <a:avLst/>
          </a:prstGeom>
          <a:solidFill>
            <a:srgbClr val="FFAE23"/>
          </a:solid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平</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头</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哥</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内</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部</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开</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发</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p:txBody>
      </p:sp>
      <p:sp>
        <p:nvSpPr>
          <p:cNvPr id="139" name="文本框 138">
            <a:extLst>
              <a:ext uri="{FF2B5EF4-FFF2-40B4-BE49-F238E27FC236}">
                <a16:creationId xmlns:a16="http://schemas.microsoft.com/office/drawing/2014/main" id="{FA1845B3-EA84-84E8-E531-1B69C5505657}"/>
              </a:ext>
            </a:extLst>
          </p:cNvPr>
          <p:cNvSpPr txBox="1"/>
          <p:nvPr/>
        </p:nvSpPr>
        <p:spPr>
          <a:xfrm>
            <a:off x="952047" y="8927673"/>
            <a:ext cx="946380" cy="3968296"/>
          </a:xfrm>
          <a:prstGeom prst="rect">
            <a:avLst/>
          </a:prstGeom>
          <a:solidFill>
            <a:srgbClr val="16A3AA"/>
          </a:solid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客</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户</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开</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a:p>
            <a:pPr marL="0" marR="0" indent="0" algn="ctr" defTabSz="825500" rtl="0" fontAlgn="auto" latinLnBrk="0" hangingPunct="0">
              <a:lnSpc>
                <a:spcPct val="100000"/>
              </a:lnSpc>
              <a:spcBef>
                <a:spcPts val="0"/>
              </a:spcBef>
              <a:spcAft>
                <a:spcPts val="0"/>
              </a:spcAft>
              <a:buClrTx/>
              <a:buSzTx/>
              <a:buFontTx/>
              <a:buNone/>
            </a:pPr>
            <a:r>
              <a:rPr kumimoji="0" lang="zh-CN" altLang="en-US" sz="3200" b="0" i="0" u="none" strike="noStrike" cap="none" spc="0" normalizeH="0" baseline="0" dirty="0">
                <a:ln>
                  <a:noFill/>
                </a:ln>
                <a:solidFill>
                  <a:schemeClr val="bg1"/>
                </a:solidFill>
                <a:effectLst/>
                <a:uFillTx/>
                <a:latin typeface="+mn-lt"/>
                <a:ea typeface="+mn-ea"/>
                <a:cs typeface="+mn-cs"/>
                <a:sym typeface="Helvetica"/>
              </a:rPr>
              <a:t>发</a:t>
            </a:r>
            <a:endParaRPr kumimoji="0" lang="en-US" altLang="zh-CN" sz="3200" b="0" i="0" u="none" strike="noStrike" cap="none" spc="0" normalizeH="0" baseline="0" dirty="0">
              <a:ln>
                <a:noFill/>
              </a:ln>
              <a:solidFill>
                <a:schemeClr val="bg1"/>
              </a:solidFill>
              <a:effectLst/>
              <a:uFillTx/>
              <a:latin typeface="+mn-lt"/>
              <a:ea typeface="+mn-ea"/>
              <a:cs typeface="+mn-cs"/>
              <a:sym typeface="Helvetica"/>
            </a:endParaRPr>
          </a:p>
        </p:txBody>
      </p:sp>
      <p:cxnSp>
        <p:nvCxnSpPr>
          <p:cNvPr id="141" name="直线连接符 140">
            <a:extLst>
              <a:ext uri="{FF2B5EF4-FFF2-40B4-BE49-F238E27FC236}">
                <a16:creationId xmlns:a16="http://schemas.microsoft.com/office/drawing/2014/main" id="{AF97BD53-1CCB-33B0-3177-62EEAC56F946}"/>
              </a:ext>
            </a:extLst>
          </p:cNvPr>
          <p:cNvCxnSpPr/>
          <p:nvPr/>
        </p:nvCxnSpPr>
        <p:spPr>
          <a:xfrm>
            <a:off x="771158" y="8574156"/>
            <a:ext cx="22172252" cy="0"/>
          </a:xfrm>
          <a:prstGeom prst="line">
            <a:avLst/>
          </a:prstGeom>
          <a:noFill/>
          <a:ln w="25400" cap="flat">
            <a:solidFill>
              <a:schemeClr val="bg1">
                <a:lumMod val="50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sp>
        <p:nvSpPr>
          <p:cNvPr id="145" name="折角形 144">
            <a:extLst>
              <a:ext uri="{FF2B5EF4-FFF2-40B4-BE49-F238E27FC236}">
                <a16:creationId xmlns:a16="http://schemas.microsoft.com/office/drawing/2014/main" id="{89699305-00A2-ED55-AB8F-CC5B56FF0099}"/>
              </a:ext>
            </a:extLst>
          </p:cNvPr>
          <p:cNvSpPr/>
          <p:nvPr/>
        </p:nvSpPr>
        <p:spPr>
          <a:xfrm>
            <a:off x="11032338" y="10084315"/>
            <a:ext cx="914400" cy="1351872"/>
          </a:xfrm>
          <a:prstGeom prst="foldedCorner">
            <a:avLst/>
          </a:prstGeom>
          <a:solidFill>
            <a:srgbClr val="FFAE23"/>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146" name="折角形 145">
            <a:extLst>
              <a:ext uri="{FF2B5EF4-FFF2-40B4-BE49-F238E27FC236}">
                <a16:creationId xmlns:a16="http://schemas.microsoft.com/office/drawing/2014/main" id="{0E7BB762-1568-3738-A9CD-4AD1AF062DE8}"/>
              </a:ext>
            </a:extLst>
          </p:cNvPr>
          <p:cNvSpPr/>
          <p:nvPr/>
        </p:nvSpPr>
        <p:spPr>
          <a:xfrm>
            <a:off x="12367558" y="10063519"/>
            <a:ext cx="914400" cy="1351872"/>
          </a:xfrm>
          <a:prstGeom prst="foldedCorner">
            <a:avLst/>
          </a:prstGeom>
          <a:solidFill>
            <a:srgbClr val="FFAE23"/>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2" name="矩形 1">
            <a:extLst>
              <a:ext uri="{FF2B5EF4-FFF2-40B4-BE49-F238E27FC236}">
                <a16:creationId xmlns:a16="http://schemas.microsoft.com/office/drawing/2014/main" id="{651B073D-0F4C-401C-6AF3-B4D627650298}"/>
              </a:ext>
            </a:extLst>
          </p:cNvPr>
          <p:cNvSpPr/>
          <p:nvPr/>
        </p:nvSpPr>
        <p:spPr>
          <a:xfrm>
            <a:off x="3251600" y="1822176"/>
            <a:ext cx="2696923" cy="6553200"/>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3" name="矩形 2">
            <a:extLst>
              <a:ext uri="{FF2B5EF4-FFF2-40B4-BE49-F238E27FC236}">
                <a16:creationId xmlns:a16="http://schemas.microsoft.com/office/drawing/2014/main" id="{C0250A60-BBC7-D070-E7F3-C9C2B9030243}"/>
              </a:ext>
            </a:extLst>
          </p:cNvPr>
          <p:cNvSpPr/>
          <p:nvPr/>
        </p:nvSpPr>
        <p:spPr>
          <a:xfrm>
            <a:off x="19883556" y="1687688"/>
            <a:ext cx="2696923" cy="5917990"/>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5" name="矩形 4">
            <a:extLst>
              <a:ext uri="{FF2B5EF4-FFF2-40B4-BE49-F238E27FC236}">
                <a16:creationId xmlns:a16="http://schemas.microsoft.com/office/drawing/2014/main" id="{99241567-BB2A-E972-3A69-3A178329E717}"/>
              </a:ext>
            </a:extLst>
          </p:cNvPr>
          <p:cNvSpPr/>
          <p:nvPr/>
        </p:nvSpPr>
        <p:spPr>
          <a:xfrm>
            <a:off x="18598782" y="9342407"/>
            <a:ext cx="4910315" cy="3553562"/>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Tree>
    <p:extLst>
      <p:ext uri="{BB962C8B-B14F-4D97-AF65-F5344CB8AC3E}">
        <p14:creationId xmlns:p14="http://schemas.microsoft.com/office/powerpoint/2010/main" val="15725078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63"/>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8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1"/>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06"/>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07"/>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13"/>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19"/>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25"/>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3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37"/>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38"/>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2"/>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3"/>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3" presetClass="entr" presetSubtype="10" fill="hold" grpId="0" nodeType="clickEffect">
                                  <p:stCondLst>
                                    <p:cond delay="0"/>
                                  </p:stCondLst>
                                  <p:childTnLst>
                                    <p:set>
                                      <p:cBhvr>
                                        <p:cTn id="84" dur="1" fill="hold">
                                          <p:stCondLst>
                                            <p:cond delay="0"/>
                                          </p:stCondLst>
                                        </p:cTn>
                                        <p:tgtEl>
                                          <p:spTgt spid="90"/>
                                        </p:tgtEl>
                                        <p:attrNameLst>
                                          <p:attrName>style.visibility</p:attrName>
                                        </p:attrNameLst>
                                      </p:cBhvr>
                                      <p:to>
                                        <p:strVal val="visible"/>
                                      </p:to>
                                    </p:set>
                                    <p:animEffect transition="in" filter="blinds(horizontal)">
                                      <p:cBhvr>
                                        <p:cTn id="85" dur="500"/>
                                        <p:tgtEl>
                                          <p:spTgt spid="90"/>
                                        </p:tgtEl>
                                      </p:cBhvr>
                                    </p:animEffect>
                                  </p:childTnLst>
                                </p:cTn>
                              </p:par>
                              <p:par>
                                <p:cTn id="86" presetID="3" presetClass="entr" presetSubtype="10" fill="hold" grpId="0" nodeType="withEffect">
                                  <p:stCondLst>
                                    <p:cond delay="0"/>
                                  </p:stCondLst>
                                  <p:childTnLst>
                                    <p:set>
                                      <p:cBhvr>
                                        <p:cTn id="87" dur="1" fill="hold">
                                          <p:stCondLst>
                                            <p:cond delay="0"/>
                                          </p:stCondLst>
                                        </p:cTn>
                                        <p:tgtEl>
                                          <p:spTgt spid="75"/>
                                        </p:tgtEl>
                                        <p:attrNameLst>
                                          <p:attrName>style.visibility</p:attrName>
                                        </p:attrNameLst>
                                      </p:cBhvr>
                                      <p:to>
                                        <p:strVal val="visible"/>
                                      </p:to>
                                    </p:set>
                                    <p:animEffect transition="in" filter="blinds(horizontal)">
                                      <p:cBhvr>
                                        <p:cTn id="88" dur="500"/>
                                        <p:tgtEl>
                                          <p:spTgt spid="75"/>
                                        </p:tgtEl>
                                      </p:cBhvr>
                                    </p:animEffect>
                                  </p:childTnLst>
                                </p:cTn>
                              </p:par>
                              <p:par>
                                <p:cTn id="89" presetID="3" presetClass="entr" presetSubtype="10" fill="hold" grpId="0" nodeType="withEffect">
                                  <p:stCondLst>
                                    <p:cond delay="0"/>
                                  </p:stCondLst>
                                  <p:childTnLst>
                                    <p:set>
                                      <p:cBhvr>
                                        <p:cTn id="90" dur="1" fill="hold">
                                          <p:stCondLst>
                                            <p:cond delay="0"/>
                                          </p:stCondLst>
                                        </p:cTn>
                                        <p:tgtEl>
                                          <p:spTgt spid="76"/>
                                        </p:tgtEl>
                                        <p:attrNameLst>
                                          <p:attrName>style.visibility</p:attrName>
                                        </p:attrNameLst>
                                      </p:cBhvr>
                                      <p:to>
                                        <p:strVal val="visible"/>
                                      </p:to>
                                    </p:set>
                                    <p:animEffect transition="in" filter="blinds(horizontal)">
                                      <p:cBhvr>
                                        <p:cTn id="91" dur="500"/>
                                        <p:tgtEl>
                                          <p:spTgt spid="76"/>
                                        </p:tgtEl>
                                      </p:cBhvr>
                                    </p:animEffect>
                                  </p:childTnLst>
                                </p:cTn>
                              </p:par>
                              <p:par>
                                <p:cTn id="92" presetID="3" presetClass="entr" presetSubtype="10" fill="hold" grpId="0" nodeType="withEffect">
                                  <p:stCondLst>
                                    <p:cond delay="0"/>
                                  </p:stCondLst>
                                  <p:childTnLst>
                                    <p:set>
                                      <p:cBhvr>
                                        <p:cTn id="93" dur="1" fill="hold">
                                          <p:stCondLst>
                                            <p:cond delay="0"/>
                                          </p:stCondLst>
                                        </p:cTn>
                                        <p:tgtEl>
                                          <p:spTgt spid="77"/>
                                        </p:tgtEl>
                                        <p:attrNameLst>
                                          <p:attrName>style.visibility</p:attrName>
                                        </p:attrNameLst>
                                      </p:cBhvr>
                                      <p:to>
                                        <p:strVal val="visible"/>
                                      </p:to>
                                    </p:set>
                                    <p:animEffect transition="in" filter="blinds(horizontal)">
                                      <p:cBhvr>
                                        <p:cTn id="94" dur="500"/>
                                        <p:tgtEl>
                                          <p:spTgt spid="77"/>
                                        </p:tgtEl>
                                      </p:cBhvr>
                                    </p:animEffect>
                                  </p:childTnLst>
                                </p:cTn>
                              </p:par>
                              <p:par>
                                <p:cTn id="95" presetID="3" presetClass="entr" presetSubtype="10" fill="hold" grpId="0" nodeType="withEffect">
                                  <p:stCondLst>
                                    <p:cond delay="0"/>
                                  </p:stCondLst>
                                  <p:childTnLst>
                                    <p:set>
                                      <p:cBhvr>
                                        <p:cTn id="96" dur="1" fill="hold">
                                          <p:stCondLst>
                                            <p:cond delay="0"/>
                                          </p:stCondLst>
                                        </p:cTn>
                                        <p:tgtEl>
                                          <p:spTgt spid="80"/>
                                        </p:tgtEl>
                                        <p:attrNameLst>
                                          <p:attrName>style.visibility</p:attrName>
                                        </p:attrNameLst>
                                      </p:cBhvr>
                                      <p:to>
                                        <p:strVal val="visible"/>
                                      </p:to>
                                    </p:set>
                                    <p:animEffect transition="in" filter="blinds(horizontal)">
                                      <p:cBhvr>
                                        <p:cTn id="97" dur="500"/>
                                        <p:tgtEl>
                                          <p:spTgt spid="80"/>
                                        </p:tgtEl>
                                      </p:cBhvr>
                                    </p:animEffect>
                                  </p:childTnLst>
                                </p:cTn>
                              </p:par>
                              <p:par>
                                <p:cTn id="98" presetID="3" presetClass="entr" presetSubtype="10" fill="hold" grpId="0" nodeType="withEffect">
                                  <p:stCondLst>
                                    <p:cond delay="0"/>
                                  </p:stCondLst>
                                  <p:childTnLst>
                                    <p:set>
                                      <p:cBhvr>
                                        <p:cTn id="99" dur="1" fill="hold">
                                          <p:stCondLst>
                                            <p:cond delay="0"/>
                                          </p:stCondLst>
                                        </p:cTn>
                                        <p:tgtEl>
                                          <p:spTgt spid="81"/>
                                        </p:tgtEl>
                                        <p:attrNameLst>
                                          <p:attrName>style.visibility</p:attrName>
                                        </p:attrNameLst>
                                      </p:cBhvr>
                                      <p:to>
                                        <p:strVal val="visible"/>
                                      </p:to>
                                    </p:set>
                                    <p:animEffect transition="in" filter="blinds(horizontal)">
                                      <p:cBhvr>
                                        <p:cTn id="100" dur="500"/>
                                        <p:tgtEl>
                                          <p:spTgt spid="81"/>
                                        </p:tgtEl>
                                      </p:cBhvr>
                                    </p:animEffect>
                                  </p:childTnLst>
                                </p:cTn>
                              </p:par>
                              <p:par>
                                <p:cTn id="101" presetID="3" presetClass="entr" presetSubtype="10" fill="hold" grpId="0" nodeType="withEffect">
                                  <p:stCondLst>
                                    <p:cond delay="0"/>
                                  </p:stCondLst>
                                  <p:childTnLst>
                                    <p:set>
                                      <p:cBhvr>
                                        <p:cTn id="102" dur="1" fill="hold">
                                          <p:stCondLst>
                                            <p:cond delay="0"/>
                                          </p:stCondLst>
                                        </p:cTn>
                                        <p:tgtEl>
                                          <p:spTgt spid="84"/>
                                        </p:tgtEl>
                                        <p:attrNameLst>
                                          <p:attrName>style.visibility</p:attrName>
                                        </p:attrNameLst>
                                      </p:cBhvr>
                                      <p:to>
                                        <p:strVal val="visible"/>
                                      </p:to>
                                    </p:set>
                                    <p:animEffect transition="in" filter="blinds(horizontal)">
                                      <p:cBhvr>
                                        <p:cTn id="103" dur="500"/>
                                        <p:tgtEl>
                                          <p:spTgt spid="84"/>
                                        </p:tgtEl>
                                      </p:cBhvr>
                                    </p:animEffect>
                                  </p:childTnLst>
                                </p:cTn>
                              </p:par>
                              <p:par>
                                <p:cTn id="104" presetID="3" presetClass="entr" presetSubtype="10" fill="hold" grpId="0" nodeType="withEffect">
                                  <p:stCondLst>
                                    <p:cond delay="0"/>
                                  </p:stCondLst>
                                  <p:childTnLst>
                                    <p:set>
                                      <p:cBhvr>
                                        <p:cTn id="105" dur="1" fill="hold">
                                          <p:stCondLst>
                                            <p:cond delay="0"/>
                                          </p:stCondLst>
                                        </p:cTn>
                                        <p:tgtEl>
                                          <p:spTgt spid="86"/>
                                        </p:tgtEl>
                                        <p:attrNameLst>
                                          <p:attrName>style.visibility</p:attrName>
                                        </p:attrNameLst>
                                      </p:cBhvr>
                                      <p:to>
                                        <p:strVal val="visible"/>
                                      </p:to>
                                    </p:set>
                                    <p:animEffect transition="in" filter="blinds(horizontal)">
                                      <p:cBhvr>
                                        <p:cTn id="106" dur="500"/>
                                        <p:tgtEl>
                                          <p:spTgt spid="86"/>
                                        </p:tgtEl>
                                      </p:cBhvr>
                                    </p:animEffect>
                                  </p:childTnLst>
                                </p:cTn>
                              </p:par>
                              <p:par>
                                <p:cTn id="107" presetID="3" presetClass="entr" presetSubtype="10" fill="hold" grpId="0" nodeType="withEffect">
                                  <p:stCondLst>
                                    <p:cond delay="0"/>
                                  </p:stCondLst>
                                  <p:childTnLst>
                                    <p:set>
                                      <p:cBhvr>
                                        <p:cTn id="108" dur="1" fill="hold">
                                          <p:stCondLst>
                                            <p:cond delay="0"/>
                                          </p:stCondLst>
                                        </p:cTn>
                                        <p:tgtEl>
                                          <p:spTgt spid="88"/>
                                        </p:tgtEl>
                                        <p:attrNameLst>
                                          <p:attrName>style.visibility</p:attrName>
                                        </p:attrNameLst>
                                      </p:cBhvr>
                                      <p:to>
                                        <p:strVal val="visible"/>
                                      </p:to>
                                    </p:set>
                                    <p:animEffect transition="in" filter="blinds(horizontal)">
                                      <p:cBhvr>
                                        <p:cTn id="109" dur="500"/>
                                        <p:tgtEl>
                                          <p:spTgt spid="88"/>
                                        </p:tgtEl>
                                      </p:cBhvr>
                                    </p:animEffect>
                                  </p:childTnLst>
                                </p:cTn>
                              </p:par>
                              <p:par>
                                <p:cTn id="110" presetID="3" presetClass="entr" presetSubtype="10" fill="hold" grpId="0" nodeType="withEffect">
                                  <p:stCondLst>
                                    <p:cond delay="0"/>
                                  </p:stCondLst>
                                  <p:childTnLst>
                                    <p:set>
                                      <p:cBhvr>
                                        <p:cTn id="111" dur="1" fill="hold">
                                          <p:stCondLst>
                                            <p:cond delay="0"/>
                                          </p:stCondLst>
                                        </p:cTn>
                                        <p:tgtEl>
                                          <p:spTgt spid="89"/>
                                        </p:tgtEl>
                                        <p:attrNameLst>
                                          <p:attrName>style.visibility</p:attrName>
                                        </p:attrNameLst>
                                      </p:cBhvr>
                                      <p:to>
                                        <p:strVal val="visible"/>
                                      </p:to>
                                    </p:set>
                                    <p:animEffect transition="in" filter="blinds(horizontal)">
                                      <p:cBhvr>
                                        <p:cTn id="112" dur="500"/>
                                        <p:tgtEl>
                                          <p:spTgt spid="89"/>
                                        </p:tgtEl>
                                      </p:cBhvr>
                                    </p:animEffect>
                                  </p:childTnLst>
                                </p:cTn>
                              </p:par>
                              <p:par>
                                <p:cTn id="113" presetID="3" presetClass="entr" presetSubtype="10" fill="hold" grpId="0" nodeType="withEffect">
                                  <p:stCondLst>
                                    <p:cond delay="0"/>
                                  </p:stCondLst>
                                  <p:childTnLst>
                                    <p:set>
                                      <p:cBhvr>
                                        <p:cTn id="114" dur="1" fill="hold">
                                          <p:stCondLst>
                                            <p:cond delay="0"/>
                                          </p:stCondLst>
                                        </p:cTn>
                                        <p:tgtEl>
                                          <p:spTgt spid="92"/>
                                        </p:tgtEl>
                                        <p:attrNameLst>
                                          <p:attrName>style.visibility</p:attrName>
                                        </p:attrNameLst>
                                      </p:cBhvr>
                                      <p:to>
                                        <p:strVal val="visible"/>
                                      </p:to>
                                    </p:set>
                                    <p:animEffect transition="in" filter="blinds(horizontal)">
                                      <p:cBhvr>
                                        <p:cTn id="115" dur="500"/>
                                        <p:tgtEl>
                                          <p:spTgt spid="92"/>
                                        </p:tgtEl>
                                      </p:cBhvr>
                                    </p:animEffect>
                                  </p:childTnLst>
                                </p:cTn>
                              </p:par>
                              <p:par>
                                <p:cTn id="116" presetID="3" presetClass="entr" presetSubtype="10" fill="hold" grpId="0" nodeType="withEffect">
                                  <p:stCondLst>
                                    <p:cond delay="0"/>
                                  </p:stCondLst>
                                  <p:childTnLst>
                                    <p:set>
                                      <p:cBhvr>
                                        <p:cTn id="117" dur="1" fill="hold">
                                          <p:stCondLst>
                                            <p:cond delay="0"/>
                                          </p:stCondLst>
                                        </p:cTn>
                                        <p:tgtEl>
                                          <p:spTgt spid="94"/>
                                        </p:tgtEl>
                                        <p:attrNameLst>
                                          <p:attrName>style.visibility</p:attrName>
                                        </p:attrNameLst>
                                      </p:cBhvr>
                                      <p:to>
                                        <p:strVal val="visible"/>
                                      </p:to>
                                    </p:set>
                                    <p:animEffect transition="in" filter="blinds(horizontal)">
                                      <p:cBhvr>
                                        <p:cTn id="118" dur="500"/>
                                        <p:tgtEl>
                                          <p:spTgt spid="94"/>
                                        </p:tgtEl>
                                      </p:cBhvr>
                                    </p:animEffect>
                                  </p:childTnLst>
                                </p:cTn>
                              </p:par>
                              <p:par>
                                <p:cTn id="119" presetID="3" presetClass="entr" presetSubtype="10" fill="hold" grpId="0" nodeType="withEffect">
                                  <p:stCondLst>
                                    <p:cond delay="0"/>
                                  </p:stCondLst>
                                  <p:childTnLst>
                                    <p:set>
                                      <p:cBhvr>
                                        <p:cTn id="120" dur="1" fill="hold">
                                          <p:stCondLst>
                                            <p:cond delay="0"/>
                                          </p:stCondLst>
                                        </p:cTn>
                                        <p:tgtEl>
                                          <p:spTgt spid="139"/>
                                        </p:tgtEl>
                                        <p:attrNameLst>
                                          <p:attrName>style.visibility</p:attrName>
                                        </p:attrNameLst>
                                      </p:cBhvr>
                                      <p:to>
                                        <p:strVal val="visible"/>
                                      </p:to>
                                    </p:set>
                                    <p:animEffect transition="in" filter="blinds(horizontal)">
                                      <p:cBhvr>
                                        <p:cTn id="121" dur="500"/>
                                        <p:tgtEl>
                                          <p:spTgt spid="139"/>
                                        </p:tgtEl>
                                      </p:cBhvr>
                                    </p:animEffect>
                                  </p:childTnLst>
                                </p:cTn>
                              </p:par>
                              <p:par>
                                <p:cTn id="122" presetID="3" presetClass="entr" presetSubtype="10" fill="hold" nodeType="withEffect">
                                  <p:stCondLst>
                                    <p:cond delay="0"/>
                                  </p:stCondLst>
                                  <p:childTnLst>
                                    <p:set>
                                      <p:cBhvr>
                                        <p:cTn id="123" dur="1" fill="hold">
                                          <p:stCondLst>
                                            <p:cond delay="0"/>
                                          </p:stCondLst>
                                        </p:cTn>
                                        <p:tgtEl>
                                          <p:spTgt spid="141"/>
                                        </p:tgtEl>
                                        <p:attrNameLst>
                                          <p:attrName>style.visibility</p:attrName>
                                        </p:attrNameLst>
                                      </p:cBhvr>
                                      <p:to>
                                        <p:strVal val="visible"/>
                                      </p:to>
                                    </p:set>
                                    <p:animEffect transition="in" filter="blinds(horizontal)">
                                      <p:cBhvr>
                                        <p:cTn id="124" dur="500"/>
                                        <p:tgtEl>
                                          <p:spTgt spid="141"/>
                                        </p:tgtEl>
                                      </p:cBhvr>
                                    </p:animEffect>
                                  </p:childTnLst>
                                </p:cTn>
                              </p:par>
                              <p:par>
                                <p:cTn id="125" presetID="3" presetClass="entr" presetSubtype="10" fill="hold" grpId="0" nodeType="withEffect">
                                  <p:stCondLst>
                                    <p:cond delay="0"/>
                                  </p:stCondLst>
                                  <p:childTnLst>
                                    <p:set>
                                      <p:cBhvr>
                                        <p:cTn id="126" dur="1" fill="hold">
                                          <p:stCondLst>
                                            <p:cond delay="0"/>
                                          </p:stCondLst>
                                        </p:cTn>
                                        <p:tgtEl>
                                          <p:spTgt spid="145"/>
                                        </p:tgtEl>
                                        <p:attrNameLst>
                                          <p:attrName>style.visibility</p:attrName>
                                        </p:attrNameLst>
                                      </p:cBhvr>
                                      <p:to>
                                        <p:strVal val="visible"/>
                                      </p:to>
                                    </p:set>
                                    <p:animEffect transition="in" filter="blinds(horizontal)">
                                      <p:cBhvr>
                                        <p:cTn id="127" dur="500"/>
                                        <p:tgtEl>
                                          <p:spTgt spid="145"/>
                                        </p:tgtEl>
                                      </p:cBhvr>
                                    </p:animEffect>
                                  </p:childTnLst>
                                </p:cTn>
                              </p:par>
                              <p:par>
                                <p:cTn id="128" presetID="3" presetClass="entr" presetSubtype="10" fill="hold" grpId="0" nodeType="withEffect">
                                  <p:stCondLst>
                                    <p:cond delay="0"/>
                                  </p:stCondLst>
                                  <p:childTnLst>
                                    <p:set>
                                      <p:cBhvr>
                                        <p:cTn id="129" dur="1" fill="hold">
                                          <p:stCondLst>
                                            <p:cond delay="0"/>
                                          </p:stCondLst>
                                        </p:cTn>
                                        <p:tgtEl>
                                          <p:spTgt spid="146"/>
                                        </p:tgtEl>
                                        <p:attrNameLst>
                                          <p:attrName>style.visibility</p:attrName>
                                        </p:attrNameLst>
                                      </p:cBhvr>
                                      <p:to>
                                        <p:strVal val="visible"/>
                                      </p:to>
                                    </p:set>
                                    <p:animEffect transition="in" filter="blinds(horizontal)">
                                      <p:cBhvr>
                                        <p:cTn id="130" dur="500"/>
                                        <p:tgtEl>
                                          <p:spTgt spid="146"/>
                                        </p:tgtEl>
                                      </p:cBhvr>
                                    </p:animEffect>
                                  </p:childTnLst>
                                </p:cTn>
                              </p:par>
                              <p:par>
                                <p:cTn id="131" presetID="3" presetClass="entr" presetSubtype="10" fill="hold" grpId="0" nodeType="withEffect">
                                  <p:stCondLst>
                                    <p:cond delay="0"/>
                                  </p:stCondLst>
                                  <p:childTnLst>
                                    <p:set>
                                      <p:cBhvr>
                                        <p:cTn id="132" dur="1" fill="hold">
                                          <p:stCondLst>
                                            <p:cond delay="0"/>
                                          </p:stCondLst>
                                        </p:cTn>
                                        <p:tgtEl>
                                          <p:spTgt spid="5"/>
                                        </p:tgtEl>
                                        <p:attrNameLst>
                                          <p:attrName>style.visibility</p:attrName>
                                        </p:attrNameLst>
                                      </p:cBhvr>
                                      <p:to>
                                        <p:strVal val="visible"/>
                                      </p:to>
                                    </p:set>
                                    <p:animEffect transition="in" filter="blinds(horizontal)">
                                      <p:cBhvr>
                                        <p:cTn id="13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6" grpId="0" animBg="1"/>
      <p:bldP spid="8" grpId="0" animBg="1"/>
      <p:bldP spid="9" grpId="0"/>
      <p:bldP spid="10" grpId="0"/>
      <p:bldP spid="22" grpId="0"/>
      <p:bldP spid="23" grpId="0"/>
      <p:bldP spid="24" grpId="0"/>
      <p:bldP spid="32" grpId="0"/>
      <p:bldP spid="33" grpId="0"/>
      <p:bldP spid="34" grpId="0"/>
      <p:bldP spid="41" grpId="0"/>
      <p:bldP spid="42" grpId="0"/>
      <p:bldP spid="43" grpId="0"/>
      <p:bldP spid="44" grpId="0"/>
      <p:bldP spid="45" grpId="0" animBg="1"/>
      <p:bldP spid="46" grpId="0"/>
      <p:bldP spid="53" grpId="0"/>
      <p:bldP spid="54" grpId="0"/>
      <p:bldP spid="55" grpId="0"/>
      <p:bldP spid="62" grpId="0"/>
      <p:bldP spid="63" grpId="0"/>
      <p:bldP spid="64" grpId="0"/>
      <p:bldP spid="71" grpId="0"/>
      <p:bldP spid="72" grpId="0"/>
      <p:bldP spid="73" grpId="0"/>
      <p:bldP spid="75" grpId="0"/>
      <p:bldP spid="76" grpId="0"/>
      <p:bldP spid="77" grpId="0" animBg="1"/>
      <p:bldP spid="80" grpId="0"/>
      <p:bldP spid="81" grpId="0" animBg="1"/>
      <p:bldP spid="82" grpId="0" animBg="1"/>
      <p:bldP spid="83" grpId="0" animBg="1"/>
      <p:bldP spid="84" grpId="0" animBg="1"/>
      <p:bldP spid="86" grpId="0" animBg="1"/>
      <p:bldP spid="88" grpId="0" animBg="1"/>
      <p:bldP spid="89" grpId="0" animBg="1"/>
      <p:bldP spid="91" grpId="0" animBg="1"/>
      <p:bldP spid="92" grpId="0"/>
      <p:bldP spid="94" grpId="0"/>
      <p:bldP spid="137" grpId="0"/>
      <p:bldP spid="138" grpId="0" animBg="1"/>
      <p:bldP spid="139" grpId="0" animBg="1"/>
      <p:bldP spid="145" grpId="0" animBg="1"/>
      <p:bldP spid="146" grpId="0" animBg="1"/>
      <p:bldP spid="2" grpId="0" animBg="1"/>
      <p:bldP spid="3"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276AC-4A91-930E-AB0A-C81F1BA05925}"/>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14320F32-BD94-5D78-FC2F-24B0C743DE89}"/>
              </a:ext>
            </a:extLst>
          </p:cNvPr>
          <p:cNvSpPr txBox="1"/>
          <p:nvPr/>
        </p:nvSpPr>
        <p:spPr>
          <a:xfrm>
            <a:off x="489726" y="382744"/>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hangingPunct="1"/>
            <a:r>
              <a:rPr kumimoji="1" lang="en-US" altLang="zh-CN" sz="4800" b="1" dirty="0">
                <a:latin typeface="Alibaba PuHuiTi B" pitchFamily="18" charset="-122"/>
                <a:ea typeface="Alibaba PuHuiTi B" pitchFamily="18" charset="-122"/>
                <a:cs typeface="Alibaba PuHuiTi B" pitchFamily="18" charset="-122"/>
              </a:rPr>
              <a:t>CUDA</a:t>
            </a:r>
            <a:r>
              <a:rPr kumimoji="1" lang="zh-CN" altLang="en-US" sz="4800" b="1" dirty="0">
                <a:latin typeface="Alibaba PuHuiTi B" pitchFamily="18" charset="-122"/>
                <a:ea typeface="Alibaba PuHuiTi B" pitchFamily="18" charset="-122"/>
                <a:cs typeface="Alibaba PuHuiTi B" pitchFamily="18" charset="-122"/>
              </a:rPr>
              <a:t> 编译兼容</a:t>
            </a:r>
          </a:p>
        </p:txBody>
      </p:sp>
      <p:sp>
        <p:nvSpPr>
          <p:cNvPr id="2" name="矩形 1">
            <a:extLst>
              <a:ext uri="{FF2B5EF4-FFF2-40B4-BE49-F238E27FC236}">
                <a16:creationId xmlns:a16="http://schemas.microsoft.com/office/drawing/2014/main" id="{E5B8C2B1-10E0-D1B3-44BD-4B0E7BE503D0}"/>
              </a:ext>
            </a:extLst>
          </p:cNvPr>
          <p:cNvSpPr/>
          <p:nvPr/>
        </p:nvSpPr>
        <p:spPr>
          <a:xfrm>
            <a:off x="3033220" y="2284822"/>
            <a:ext cx="17997979" cy="754694"/>
          </a:xfrm>
          <a:prstGeom prst="rect">
            <a:avLst/>
          </a:prstGeom>
        </p:spPr>
        <p:txBody>
          <a:bodyPr wrap="square">
            <a:spAutoFit/>
          </a:bodyPr>
          <a:lstStyle/>
          <a:p>
            <a:pPr algn="l">
              <a:lnSpc>
                <a:spcPct val="150000"/>
              </a:lnSpc>
            </a:pPr>
            <a:r>
              <a:rPr lang="en-US" altLang="zh-CN" sz="3200" b="1" dirty="0">
                <a:latin typeface="阿里巴巴普惠体" panose="00020600040101010101" pitchFamily="18" charset="-122"/>
                <a:ea typeface="阿里巴巴普惠体" panose="00020600040101010101" pitchFamily="18" charset="-122"/>
                <a:cs typeface="阿里巴巴普惠体" panose="00020600040101010101" pitchFamily="18" charset="-122"/>
              </a:rPr>
              <a:t>x</a:t>
            </a:r>
            <a:endParaRPr lang="zh-CN" altLang="en-US" sz="32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5" name="标题 1">
            <a:extLst>
              <a:ext uri="{FF2B5EF4-FFF2-40B4-BE49-F238E27FC236}">
                <a16:creationId xmlns:a16="http://schemas.microsoft.com/office/drawing/2014/main" id="{EC5AA49E-79A7-633F-94D3-11FA59C4D6A2}"/>
              </a:ext>
            </a:extLst>
          </p:cNvPr>
          <p:cNvSpPr txBox="1">
            <a:spLocks/>
          </p:cNvSpPr>
          <p:nvPr/>
        </p:nvSpPr>
        <p:spPr>
          <a:xfrm>
            <a:off x="1215396" y="382744"/>
            <a:ext cx="21031200" cy="1317354"/>
          </a:xfrm>
          <a:prstGeom prst="rect">
            <a:avLst/>
          </a:prstGeom>
        </p:spPr>
        <p:txBody>
          <a:bodyPr/>
          <a:lstStyle>
            <a:lvl1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1pPr>
            <a:lvl2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2pPr>
            <a:lvl3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3pPr>
            <a:lvl4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4pPr>
            <a:lvl5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5pPr>
            <a:lvl6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6pPr>
            <a:lvl7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7pPr>
            <a:lvl8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8pPr>
            <a:lvl9pPr marL="0" marR="0" indent="0" algn="ctr" defTabSz="825500" rtl="0" latinLnBrk="0">
              <a:lnSpc>
                <a:spcPct val="100000"/>
              </a:lnSpc>
              <a:spcBef>
                <a:spcPts val="0"/>
              </a:spcBef>
              <a:spcAft>
                <a:spcPts val="0"/>
              </a:spcAft>
              <a:buClrTx/>
              <a:buSzTx/>
              <a:buFontTx/>
              <a:buNone/>
              <a:defRPr sz="11200" b="0" i="0" u="none" strike="noStrike" cap="none" spc="0" baseline="0">
                <a:solidFill>
                  <a:srgbClr val="000000"/>
                </a:solidFill>
                <a:uFillTx/>
                <a:latin typeface="Helvetica Light"/>
                <a:ea typeface="Helvetica Light"/>
                <a:cs typeface="Helvetica Light"/>
                <a:sym typeface="Helvetica Light"/>
              </a:defRPr>
            </a:lvl9pPr>
          </a:lstStyle>
          <a:p>
            <a:pPr hangingPunct="1"/>
            <a:endParaRPr kumimoji="1" lang="zh-CN" altLang="en-US" dirty="0"/>
          </a:p>
        </p:txBody>
      </p:sp>
      <p:sp>
        <p:nvSpPr>
          <p:cNvPr id="6" name="下箭头 5">
            <a:extLst>
              <a:ext uri="{FF2B5EF4-FFF2-40B4-BE49-F238E27FC236}">
                <a16:creationId xmlns:a16="http://schemas.microsoft.com/office/drawing/2014/main" id="{70855324-7FC9-68CE-1459-4EBA0E6F0EA0}"/>
              </a:ext>
            </a:extLst>
          </p:cNvPr>
          <p:cNvSpPr/>
          <p:nvPr/>
        </p:nvSpPr>
        <p:spPr>
          <a:xfrm>
            <a:off x="16664285" y="3594192"/>
            <a:ext cx="373768" cy="1872450"/>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 name="下箭头 6">
            <a:extLst>
              <a:ext uri="{FF2B5EF4-FFF2-40B4-BE49-F238E27FC236}">
                <a16:creationId xmlns:a16="http://schemas.microsoft.com/office/drawing/2014/main" id="{293CA2FF-6F94-AE14-D786-A70E43F56C73}"/>
              </a:ext>
            </a:extLst>
          </p:cNvPr>
          <p:cNvSpPr/>
          <p:nvPr/>
        </p:nvSpPr>
        <p:spPr>
          <a:xfrm>
            <a:off x="9693823" y="4451603"/>
            <a:ext cx="346856" cy="2603509"/>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矩形 7">
            <a:extLst>
              <a:ext uri="{FF2B5EF4-FFF2-40B4-BE49-F238E27FC236}">
                <a16:creationId xmlns:a16="http://schemas.microsoft.com/office/drawing/2014/main" id="{3A2AD6C0-5670-4FD8-2E73-7721DB2A57FC}"/>
              </a:ext>
            </a:extLst>
          </p:cNvPr>
          <p:cNvSpPr/>
          <p:nvPr/>
        </p:nvSpPr>
        <p:spPr bwMode="auto">
          <a:xfrm>
            <a:off x="1177076" y="5036724"/>
            <a:ext cx="4792037" cy="2648719"/>
          </a:xfrm>
          <a:prstGeom prst="rect">
            <a:avLst/>
          </a:prstGeom>
          <a:noFill/>
          <a:ln w="25400" cap="flat" cmpd="sng" algn="ctr">
            <a:solidFill>
              <a:srgbClr val="16A3AA"/>
            </a:solidFill>
            <a:prstDash val="solid"/>
            <a:miter lim="400000"/>
            <a:headEnd type="none" w="med" len="med"/>
            <a:tailEnd type="none" w="med" len="med"/>
          </a:ln>
          <a:effectLst/>
        </p:spPr>
        <p:txBody>
          <a:bodyPr lIns="50800" tIns="50800" rIns="50800" bIns="50800" anchor="ctr"/>
          <a:lstStyle/>
          <a:p>
            <a:pPr algn="ctr">
              <a:defRPr/>
            </a:pPr>
            <a:endParaRPr kumimoji="1" lang="zh-CN" altLang="en-US" sz="800" dirty="0">
              <a:solidFill>
                <a:srgbClr val="16A3AA"/>
              </a:solidFill>
              <a:latin typeface="Microsoft YaHei" panose="020B0503020204020204" pitchFamily="34" charset="-122"/>
              <a:ea typeface="Microsoft YaHei" panose="020B0503020204020204" pitchFamily="34" charset="-122"/>
              <a:sym typeface="Helvetica Light" charset="0"/>
            </a:endParaRPr>
          </a:p>
        </p:txBody>
      </p:sp>
      <p:sp>
        <p:nvSpPr>
          <p:cNvPr id="9" name="下箭头 8">
            <a:extLst>
              <a:ext uri="{FF2B5EF4-FFF2-40B4-BE49-F238E27FC236}">
                <a16:creationId xmlns:a16="http://schemas.microsoft.com/office/drawing/2014/main" id="{89BD5EBB-8AC8-1BC3-5D70-E07D61F2F32A}"/>
              </a:ext>
            </a:extLst>
          </p:cNvPr>
          <p:cNvSpPr/>
          <p:nvPr/>
        </p:nvSpPr>
        <p:spPr>
          <a:xfrm>
            <a:off x="10452675" y="6851793"/>
            <a:ext cx="333947" cy="5424058"/>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0" name="矩形 9">
            <a:extLst>
              <a:ext uri="{FF2B5EF4-FFF2-40B4-BE49-F238E27FC236}">
                <a16:creationId xmlns:a16="http://schemas.microsoft.com/office/drawing/2014/main" id="{7BC07D97-490A-C686-55B6-76E01AC78F58}"/>
              </a:ext>
            </a:extLst>
          </p:cNvPr>
          <p:cNvSpPr/>
          <p:nvPr/>
        </p:nvSpPr>
        <p:spPr bwMode="auto">
          <a:xfrm>
            <a:off x="7800275" y="5096920"/>
            <a:ext cx="4435661" cy="2588523"/>
          </a:xfrm>
          <a:prstGeom prst="rect">
            <a:avLst/>
          </a:prstGeom>
          <a:noFill/>
          <a:ln w="25400" cap="flat" cmpd="sng" algn="ctr">
            <a:solidFill>
              <a:srgbClr val="00B050"/>
            </a:solidFill>
            <a:prstDash val="solid"/>
            <a:miter lim="400000"/>
            <a:headEnd type="none" w="med" len="med"/>
            <a:tailEnd type="none" w="med" len="med"/>
          </a:ln>
          <a:effectLst/>
        </p:spPr>
        <p:txBody>
          <a:bodyPr lIns="50800" tIns="50800" rIns="50800" bIns="50800" anchor="ctr"/>
          <a:lstStyle/>
          <a:p>
            <a:pPr algn="ctr">
              <a:defRPr/>
            </a:pPr>
            <a:endParaRPr kumimoji="1" lang="zh-CN" altLang="en-US" sz="800" dirty="0">
              <a:solidFill>
                <a:srgbClr val="16A3AA"/>
              </a:solidFill>
              <a:latin typeface="Microsoft YaHei" panose="020B0503020204020204" pitchFamily="34" charset="-122"/>
              <a:ea typeface="Microsoft YaHei" panose="020B0503020204020204" pitchFamily="34" charset="-122"/>
              <a:sym typeface="Helvetica Light" charset="0"/>
            </a:endParaRPr>
          </a:p>
        </p:txBody>
      </p:sp>
      <p:sp>
        <p:nvSpPr>
          <p:cNvPr id="11" name="矩形 10">
            <a:extLst>
              <a:ext uri="{FF2B5EF4-FFF2-40B4-BE49-F238E27FC236}">
                <a16:creationId xmlns:a16="http://schemas.microsoft.com/office/drawing/2014/main" id="{74475D99-27A2-8E4F-340B-868BDA583D66}"/>
              </a:ext>
            </a:extLst>
          </p:cNvPr>
          <p:cNvSpPr/>
          <p:nvPr/>
        </p:nvSpPr>
        <p:spPr bwMode="auto">
          <a:xfrm>
            <a:off x="7933329" y="5700802"/>
            <a:ext cx="4055329" cy="725188"/>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0" dirty="0">
                <a:solidFill>
                  <a:schemeClr val="bg1"/>
                </a:solidFill>
                <a:latin typeface="微软雅黑" panose="020B0503020204020204" pitchFamily="34" charset="-122"/>
                <a:ea typeface="微软雅黑" panose="020B0503020204020204" pitchFamily="34" charset="-122"/>
              </a:rPr>
              <a:t>CUDA</a:t>
            </a:r>
            <a:r>
              <a:rPr lang="zh-CN" altLang="en-US" sz="2000" b="0" dirty="0">
                <a:solidFill>
                  <a:schemeClr val="bg1"/>
                </a:solidFill>
                <a:latin typeface="微软雅黑" panose="020B0503020204020204" pitchFamily="34" charset="-122"/>
                <a:ea typeface="微软雅黑" panose="020B0503020204020204" pitchFamily="34" charset="-122"/>
              </a:rPr>
              <a:t> </a:t>
            </a:r>
            <a:r>
              <a:rPr lang="en-US" altLang="zh-CN" sz="2000" b="0" dirty="0">
                <a:solidFill>
                  <a:schemeClr val="bg1"/>
                </a:solidFill>
                <a:latin typeface="微软雅黑" panose="020B0503020204020204" pitchFamily="34" charset="-122"/>
                <a:ea typeface="微软雅黑" panose="020B0503020204020204" pitchFamily="34" charset="-122"/>
              </a:rPr>
              <a:t>SDK</a:t>
            </a:r>
            <a:endParaRPr lang="zh-CN" altLang="en-US" sz="2000" b="0" dirty="0">
              <a:solidFill>
                <a:schemeClr val="bg1"/>
              </a:solidFill>
              <a:latin typeface="微软雅黑" panose="020B0503020204020204" pitchFamily="34" charset="-122"/>
              <a:ea typeface="微软雅黑" panose="020B0503020204020204" pitchFamily="34" charset="-122"/>
            </a:endParaRPr>
          </a:p>
        </p:txBody>
      </p:sp>
      <p:sp>
        <p:nvSpPr>
          <p:cNvPr id="12" name="矩形 11">
            <a:extLst>
              <a:ext uri="{FF2B5EF4-FFF2-40B4-BE49-F238E27FC236}">
                <a16:creationId xmlns:a16="http://schemas.microsoft.com/office/drawing/2014/main" id="{A4220132-AC00-0091-572F-1B1E91472C31}"/>
              </a:ext>
            </a:extLst>
          </p:cNvPr>
          <p:cNvSpPr/>
          <p:nvPr/>
        </p:nvSpPr>
        <p:spPr bwMode="auto">
          <a:xfrm>
            <a:off x="8259009" y="6841752"/>
            <a:ext cx="3259684" cy="461666"/>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NVCC</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编译器</a:t>
            </a:r>
          </a:p>
        </p:txBody>
      </p:sp>
      <p:pic>
        <p:nvPicPr>
          <p:cNvPr id="13" name="图片 12">
            <a:extLst>
              <a:ext uri="{FF2B5EF4-FFF2-40B4-BE49-F238E27FC236}">
                <a16:creationId xmlns:a16="http://schemas.microsoft.com/office/drawing/2014/main" id="{4C0CE1DA-022B-FD0B-3548-9343D395B683}"/>
              </a:ext>
            </a:extLst>
          </p:cNvPr>
          <p:cNvPicPr>
            <a:picLocks noChangeAspect="1"/>
          </p:cNvPicPr>
          <p:nvPr/>
        </p:nvPicPr>
        <p:blipFill>
          <a:blip r:embed="rId3"/>
          <a:stretch>
            <a:fillRect/>
          </a:stretch>
        </p:blipFill>
        <p:spPr>
          <a:xfrm>
            <a:off x="7959792" y="8391377"/>
            <a:ext cx="4558067" cy="3608543"/>
          </a:xfrm>
          <a:prstGeom prst="rect">
            <a:avLst/>
          </a:prstGeom>
        </p:spPr>
      </p:pic>
      <p:sp>
        <p:nvSpPr>
          <p:cNvPr id="14" name="磁盘 13">
            <a:extLst>
              <a:ext uri="{FF2B5EF4-FFF2-40B4-BE49-F238E27FC236}">
                <a16:creationId xmlns:a16="http://schemas.microsoft.com/office/drawing/2014/main" id="{74CA4F6D-88FE-90AC-AC72-1D138D726642}"/>
              </a:ext>
            </a:extLst>
          </p:cNvPr>
          <p:cNvSpPr/>
          <p:nvPr/>
        </p:nvSpPr>
        <p:spPr>
          <a:xfrm>
            <a:off x="9992483" y="12247353"/>
            <a:ext cx="1066504" cy="1266125"/>
          </a:xfrm>
          <a:prstGeom prst="flowChartMagneticDisk">
            <a:avLst/>
          </a:prstGeom>
          <a:solidFill>
            <a:srgbClr val="97D752"/>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800" b="0" dirty="0">
              <a:latin typeface="Microsoft YaHei" panose="020B0503020204020204" pitchFamily="34" charset="-122"/>
              <a:ea typeface="Microsoft YaHei" panose="020B0503020204020204" pitchFamily="34" charset="-122"/>
            </a:endParaRPr>
          </a:p>
        </p:txBody>
      </p:sp>
      <p:sp>
        <p:nvSpPr>
          <p:cNvPr id="15" name="文本框 14">
            <a:extLst>
              <a:ext uri="{FF2B5EF4-FFF2-40B4-BE49-F238E27FC236}">
                <a16:creationId xmlns:a16="http://schemas.microsoft.com/office/drawing/2014/main" id="{9A3D8360-337B-3DB0-A15E-25945A66E8D3}"/>
              </a:ext>
            </a:extLst>
          </p:cNvPr>
          <p:cNvSpPr txBox="1"/>
          <p:nvPr/>
        </p:nvSpPr>
        <p:spPr>
          <a:xfrm>
            <a:off x="9926070" y="12653262"/>
            <a:ext cx="1160420" cy="923330"/>
          </a:xfrm>
          <a:prstGeom prst="rect">
            <a:avLst/>
          </a:prstGeom>
          <a:noFill/>
        </p:spPr>
        <p:txBody>
          <a:bodyPr wrap="square">
            <a:spAutoFit/>
          </a:bodyPr>
          <a:lstStyle/>
          <a:p>
            <a:pPr algn="ctr"/>
            <a:r>
              <a:rPr kumimoji="1" lang="en-US" altLang="zh-CN" sz="1800" b="0" dirty="0">
                <a:latin typeface="Microsoft YaHei" panose="020B0503020204020204" pitchFamily="34" charset="-122"/>
                <a:ea typeface="Microsoft YaHei" panose="020B0503020204020204" pitchFamily="34" charset="-122"/>
              </a:rPr>
              <a:t>GPU</a:t>
            </a:r>
          </a:p>
          <a:p>
            <a:pPr algn="ctr"/>
            <a:r>
              <a:rPr kumimoji="1" lang="zh-CN" altLang="en-US" sz="1800" b="0" dirty="0">
                <a:latin typeface="Microsoft YaHei" panose="020B0503020204020204" pitchFamily="34" charset="-122"/>
                <a:ea typeface="Microsoft YaHei" panose="020B0503020204020204" pitchFamily="34" charset="-122"/>
              </a:rPr>
              <a:t>可执行</a:t>
            </a:r>
            <a:endParaRPr kumimoji="1" lang="en-US" altLang="zh-CN" sz="1800" b="0" dirty="0">
              <a:latin typeface="Microsoft YaHei" panose="020B0503020204020204" pitchFamily="34" charset="-122"/>
              <a:ea typeface="Microsoft YaHei" panose="020B0503020204020204" pitchFamily="34" charset="-122"/>
            </a:endParaRPr>
          </a:p>
          <a:p>
            <a:pPr algn="ctr"/>
            <a:r>
              <a:rPr kumimoji="1" lang="zh-CN" altLang="en-US" sz="1800" b="0" dirty="0">
                <a:latin typeface="Microsoft YaHei" panose="020B0503020204020204" pitchFamily="34" charset="-122"/>
                <a:ea typeface="Microsoft YaHei" panose="020B0503020204020204" pitchFamily="34" charset="-122"/>
              </a:rPr>
              <a:t>程序</a:t>
            </a:r>
          </a:p>
        </p:txBody>
      </p:sp>
      <p:grpSp>
        <p:nvGrpSpPr>
          <p:cNvPr id="16" name="组合 15">
            <a:extLst>
              <a:ext uri="{FF2B5EF4-FFF2-40B4-BE49-F238E27FC236}">
                <a16:creationId xmlns:a16="http://schemas.microsoft.com/office/drawing/2014/main" id="{9F81BE1B-E365-726F-ADAB-543B966CBB12}"/>
              </a:ext>
            </a:extLst>
          </p:cNvPr>
          <p:cNvGrpSpPr/>
          <p:nvPr/>
        </p:nvGrpSpPr>
        <p:grpSpPr>
          <a:xfrm>
            <a:off x="16284219" y="2195611"/>
            <a:ext cx="1160420" cy="1329239"/>
            <a:chOff x="17995156" y="2399605"/>
            <a:chExt cx="1160420" cy="1329239"/>
          </a:xfrm>
          <a:solidFill>
            <a:srgbClr val="FFAE23"/>
          </a:solidFill>
        </p:grpSpPr>
        <p:sp>
          <p:nvSpPr>
            <p:cNvPr id="17" name="磁盘 16">
              <a:extLst>
                <a:ext uri="{FF2B5EF4-FFF2-40B4-BE49-F238E27FC236}">
                  <a16:creationId xmlns:a16="http://schemas.microsoft.com/office/drawing/2014/main" id="{BC6DA9B5-2FD2-4A66-24DB-2805BF42517D}"/>
                </a:ext>
              </a:extLst>
            </p:cNvPr>
            <p:cNvSpPr/>
            <p:nvPr/>
          </p:nvSpPr>
          <p:spPr>
            <a:xfrm>
              <a:off x="18042114" y="2399605"/>
              <a:ext cx="1066504" cy="1266125"/>
            </a:xfrm>
            <a:prstGeom prst="flowChartMagneticDisk">
              <a:avLst/>
            </a:prstGeom>
            <a:grp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800" b="0" dirty="0">
                <a:latin typeface="Microsoft YaHei" panose="020B0503020204020204" pitchFamily="34" charset="-122"/>
                <a:ea typeface="Microsoft YaHei" panose="020B0503020204020204" pitchFamily="34" charset="-122"/>
              </a:endParaRPr>
            </a:p>
          </p:txBody>
        </p:sp>
        <p:sp>
          <p:nvSpPr>
            <p:cNvPr id="18" name="文本框 17">
              <a:extLst>
                <a:ext uri="{FF2B5EF4-FFF2-40B4-BE49-F238E27FC236}">
                  <a16:creationId xmlns:a16="http://schemas.microsoft.com/office/drawing/2014/main" id="{B6F90B57-7970-37BE-975E-2D52DDD0FF7C}"/>
                </a:ext>
              </a:extLst>
            </p:cNvPr>
            <p:cNvSpPr txBox="1"/>
            <p:nvPr/>
          </p:nvSpPr>
          <p:spPr>
            <a:xfrm>
              <a:off x="17995156" y="2805514"/>
              <a:ext cx="1160420" cy="923330"/>
            </a:xfrm>
            <a:prstGeom prst="rect">
              <a:avLst/>
            </a:prstGeom>
            <a:noFill/>
          </p:spPr>
          <p:txBody>
            <a:bodyPr wrap="square">
              <a:spAutoFit/>
            </a:bodyPr>
            <a:lstStyle/>
            <a:p>
              <a:pPr algn="ctr"/>
              <a:r>
                <a:rPr kumimoji="1" lang="en-US" altLang="zh-CN" sz="1800" b="0" dirty="0">
                  <a:latin typeface="Microsoft YaHei" panose="020B0503020204020204" pitchFamily="34" charset="-122"/>
                  <a:ea typeface="Microsoft YaHei" panose="020B0503020204020204" pitchFamily="34" charset="-122"/>
                </a:rPr>
                <a:t>PPU</a:t>
              </a:r>
            </a:p>
            <a:p>
              <a:pPr algn="ctr"/>
              <a:r>
                <a:rPr kumimoji="1" lang="zh-CN" altLang="en-US" sz="1800" b="0" dirty="0">
                  <a:latin typeface="Microsoft YaHei" panose="020B0503020204020204" pitchFamily="34" charset="-122"/>
                  <a:ea typeface="Microsoft YaHei" panose="020B0503020204020204" pitchFamily="34" charset="-122"/>
                </a:rPr>
                <a:t>可执行</a:t>
              </a:r>
              <a:endParaRPr kumimoji="1" lang="en-US" altLang="zh-CN" sz="1800" b="0" dirty="0">
                <a:latin typeface="Microsoft YaHei" panose="020B0503020204020204" pitchFamily="34" charset="-122"/>
                <a:ea typeface="Microsoft YaHei" panose="020B0503020204020204" pitchFamily="34" charset="-122"/>
              </a:endParaRPr>
            </a:p>
            <a:p>
              <a:pPr algn="ctr"/>
              <a:r>
                <a:rPr kumimoji="1" lang="zh-CN" altLang="en-US" sz="1800" b="0" dirty="0">
                  <a:latin typeface="Microsoft YaHei" panose="020B0503020204020204" pitchFamily="34" charset="-122"/>
                  <a:ea typeface="Microsoft YaHei" panose="020B0503020204020204" pitchFamily="34" charset="-122"/>
                </a:rPr>
                <a:t>程序</a:t>
              </a:r>
            </a:p>
          </p:txBody>
        </p:sp>
      </p:grpSp>
      <p:sp>
        <p:nvSpPr>
          <p:cNvPr id="19" name="磁盘 18">
            <a:extLst>
              <a:ext uri="{FF2B5EF4-FFF2-40B4-BE49-F238E27FC236}">
                <a16:creationId xmlns:a16="http://schemas.microsoft.com/office/drawing/2014/main" id="{568556EC-785E-B9F5-FCBE-54896A9D4A52}"/>
              </a:ext>
            </a:extLst>
          </p:cNvPr>
          <p:cNvSpPr/>
          <p:nvPr/>
        </p:nvSpPr>
        <p:spPr>
          <a:xfrm>
            <a:off x="21473220" y="2211174"/>
            <a:ext cx="1066504" cy="1266125"/>
          </a:xfrm>
          <a:prstGeom prst="flowChartMagneticDisk">
            <a:avLst/>
          </a:prstGeom>
          <a:solidFill>
            <a:srgbClr val="92D050"/>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800" b="0" dirty="0">
              <a:latin typeface="Microsoft YaHei" panose="020B0503020204020204" pitchFamily="34" charset="-122"/>
              <a:ea typeface="Microsoft YaHei" panose="020B0503020204020204" pitchFamily="34" charset="-122"/>
            </a:endParaRPr>
          </a:p>
        </p:txBody>
      </p:sp>
      <p:sp>
        <p:nvSpPr>
          <p:cNvPr id="20" name="文本框 19">
            <a:extLst>
              <a:ext uri="{FF2B5EF4-FFF2-40B4-BE49-F238E27FC236}">
                <a16:creationId xmlns:a16="http://schemas.microsoft.com/office/drawing/2014/main" id="{D136E2BE-A83D-A9E5-4928-CCD4114672BD}"/>
              </a:ext>
            </a:extLst>
          </p:cNvPr>
          <p:cNvSpPr txBox="1"/>
          <p:nvPr/>
        </p:nvSpPr>
        <p:spPr>
          <a:xfrm>
            <a:off x="21426262" y="2617083"/>
            <a:ext cx="1160420" cy="923330"/>
          </a:xfrm>
          <a:prstGeom prst="rect">
            <a:avLst/>
          </a:prstGeom>
          <a:noFill/>
        </p:spPr>
        <p:txBody>
          <a:bodyPr wrap="square">
            <a:spAutoFit/>
          </a:bodyPr>
          <a:lstStyle/>
          <a:p>
            <a:pPr algn="ctr"/>
            <a:r>
              <a:rPr kumimoji="1" lang="en-US" altLang="zh-CN" sz="1800" b="0" dirty="0">
                <a:latin typeface="Microsoft YaHei" panose="020B0503020204020204" pitchFamily="34" charset="-122"/>
                <a:ea typeface="Microsoft YaHei" panose="020B0503020204020204" pitchFamily="34" charset="-122"/>
              </a:rPr>
              <a:t>GPU</a:t>
            </a:r>
          </a:p>
          <a:p>
            <a:pPr algn="ctr"/>
            <a:r>
              <a:rPr kumimoji="1" lang="zh-CN" altLang="en-US" sz="1800" b="0" dirty="0">
                <a:latin typeface="Microsoft YaHei" panose="020B0503020204020204" pitchFamily="34" charset="-122"/>
                <a:ea typeface="Microsoft YaHei" panose="020B0503020204020204" pitchFamily="34" charset="-122"/>
              </a:rPr>
              <a:t>可执行</a:t>
            </a:r>
            <a:endParaRPr kumimoji="1" lang="en-US" altLang="zh-CN" sz="1800" b="0" dirty="0">
              <a:latin typeface="Microsoft YaHei" panose="020B0503020204020204" pitchFamily="34" charset="-122"/>
              <a:ea typeface="Microsoft YaHei" panose="020B0503020204020204" pitchFamily="34" charset="-122"/>
            </a:endParaRPr>
          </a:p>
          <a:p>
            <a:pPr algn="ctr"/>
            <a:r>
              <a:rPr kumimoji="1" lang="zh-CN" altLang="en-US" sz="1800" b="0" dirty="0">
                <a:latin typeface="Microsoft YaHei" panose="020B0503020204020204" pitchFamily="34" charset="-122"/>
                <a:ea typeface="Microsoft YaHei" panose="020B0503020204020204" pitchFamily="34" charset="-122"/>
              </a:rPr>
              <a:t>程序</a:t>
            </a:r>
          </a:p>
        </p:txBody>
      </p:sp>
      <p:sp>
        <p:nvSpPr>
          <p:cNvPr id="21" name="矩形 20">
            <a:extLst>
              <a:ext uri="{FF2B5EF4-FFF2-40B4-BE49-F238E27FC236}">
                <a16:creationId xmlns:a16="http://schemas.microsoft.com/office/drawing/2014/main" id="{EE33E79C-26C2-3CEF-8AB3-7BA2334714F6}"/>
              </a:ext>
            </a:extLst>
          </p:cNvPr>
          <p:cNvSpPr/>
          <p:nvPr/>
        </p:nvSpPr>
        <p:spPr bwMode="auto">
          <a:xfrm>
            <a:off x="15173949" y="7133123"/>
            <a:ext cx="1954128" cy="632456"/>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PPU</a:t>
            </a:r>
          </a:p>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Runtime</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库</a:t>
            </a:r>
          </a:p>
        </p:txBody>
      </p:sp>
      <p:sp>
        <p:nvSpPr>
          <p:cNvPr id="22" name="矩形 21">
            <a:extLst>
              <a:ext uri="{FF2B5EF4-FFF2-40B4-BE49-F238E27FC236}">
                <a16:creationId xmlns:a16="http://schemas.microsoft.com/office/drawing/2014/main" id="{F1D89BBA-1ED7-64C6-F19A-CDE524052819}"/>
              </a:ext>
            </a:extLst>
          </p:cNvPr>
          <p:cNvSpPr/>
          <p:nvPr/>
        </p:nvSpPr>
        <p:spPr bwMode="auto">
          <a:xfrm>
            <a:off x="17239452" y="7133123"/>
            <a:ext cx="1422337" cy="632456"/>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PPU</a:t>
            </a:r>
          </a:p>
          <a:p>
            <a:pPr>
              <a:defRPr/>
            </a:pP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算子库</a:t>
            </a:r>
          </a:p>
        </p:txBody>
      </p:sp>
      <p:sp>
        <p:nvSpPr>
          <p:cNvPr id="23" name="矩形 22">
            <a:extLst>
              <a:ext uri="{FF2B5EF4-FFF2-40B4-BE49-F238E27FC236}">
                <a16:creationId xmlns:a16="http://schemas.microsoft.com/office/drawing/2014/main" id="{2746A709-EC72-0E2E-BCB0-478B224393A4}"/>
              </a:ext>
            </a:extLst>
          </p:cNvPr>
          <p:cNvSpPr/>
          <p:nvPr/>
        </p:nvSpPr>
        <p:spPr bwMode="auto">
          <a:xfrm>
            <a:off x="19960158" y="4199992"/>
            <a:ext cx="4423842" cy="3876353"/>
          </a:xfrm>
          <a:prstGeom prst="rect">
            <a:avLst/>
          </a:prstGeom>
          <a:noFill/>
          <a:ln w="25400" cap="flat" cmpd="sng" algn="ctr">
            <a:solidFill>
              <a:srgbClr val="00B050"/>
            </a:solidFill>
            <a:prstDash val="solid"/>
            <a:miter lim="400000"/>
            <a:headEnd type="none" w="med" len="med"/>
            <a:tailEnd type="none" w="med" len="med"/>
          </a:ln>
          <a:effectLst/>
        </p:spPr>
        <p:txBody>
          <a:bodyPr lIns="50800" tIns="50800" rIns="50800" bIns="50800" anchor="ctr"/>
          <a:lstStyle/>
          <a:p>
            <a:pPr algn="ctr">
              <a:defRPr/>
            </a:pPr>
            <a:endParaRPr kumimoji="1" lang="zh-CN" altLang="en-US" sz="800" dirty="0">
              <a:solidFill>
                <a:srgbClr val="16A3AA"/>
              </a:solidFill>
              <a:latin typeface="Microsoft YaHei" panose="020B0503020204020204" pitchFamily="34" charset="-122"/>
              <a:ea typeface="Microsoft YaHei" panose="020B0503020204020204" pitchFamily="34" charset="-122"/>
              <a:sym typeface="Helvetica Light" charset="0"/>
            </a:endParaRPr>
          </a:p>
        </p:txBody>
      </p:sp>
      <p:sp>
        <p:nvSpPr>
          <p:cNvPr id="24" name="矩形 23">
            <a:extLst>
              <a:ext uri="{FF2B5EF4-FFF2-40B4-BE49-F238E27FC236}">
                <a16:creationId xmlns:a16="http://schemas.microsoft.com/office/drawing/2014/main" id="{BB8E22E3-A717-FD1C-8E32-FC2B01470301}"/>
              </a:ext>
            </a:extLst>
          </p:cNvPr>
          <p:cNvSpPr/>
          <p:nvPr/>
        </p:nvSpPr>
        <p:spPr bwMode="auto">
          <a:xfrm>
            <a:off x="20430428" y="5514340"/>
            <a:ext cx="3530888" cy="1034155"/>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0" dirty="0">
                <a:solidFill>
                  <a:schemeClr val="bg1"/>
                </a:solidFill>
                <a:latin typeface="微软雅黑" panose="020B0503020204020204" pitchFamily="34" charset="-122"/>
                <a:ea typeface="微软雅黑" panose="020B0503020204020204" pitchFamily="34" charset="-122"/>
              </a:rPr>
              <a:t>CUDA</a:t>
            </a:r>
            <a:r>
              <a:rPr lang="zh-CN" altLang="en-US" sz="2000" b="0" dirty="0">
                <a:solidFill>
                  <a:schemeClr val="bg1"/>
                </a:solidFill>
                <a:latin typeface="微软雅黑" panose="020B0503020204020204" pitchFamily="34" charset="-122"/>
                <a:ea typeface="微软雅黑" panose="020B0503020204020204" pitchFamily="34" charset="-122"/>
              </a:rPr>
              <a:t> </a:t>
            </a:r>
            <a:r>
              <a:rPr lang="en-US" altLang="zh-CN" sz="2000" b="0" dirty="0">
                <a:solidFill>
                  <a:schemeClr val="bg1"/>
                </a:solidFill>
                <a:latin typeface="微软雅黑" panose="020B0503020204020204" pitchFamily="34" charset="-122"/>
                <a:ea typeface="微软雅黑" panose="020B0503020204020204" pitchFamily="34" charset="-122"/>
              </a:rPr>
              <a:t>SDK</a:t>
            </a:r>
            <a:endParaRPr lang="zh-CN" altLang="en-US" sz="2000" b="0" dirty="0">
              <a:solidFill>
                <a:schemeClr val="bg1"/>
              </a:solidFill>
              <a:latin typeface="微软雅黑" panose="020B0503020204020204" pitchFamily="34" charset="-122"/>
              <a:ea typeface="微软雅黑" panose="020B0503020204020204" pitchFamily="34" charset="-122"/>
            </a:endParaRPr>
          </a:p>
        </p:txBody>
      </p:sp>
      <p:sp>
        <p:nvSpPr>
          <p:cNvPr id="25" name="矩形 24">
            <a:extLst>
              <a:ext uri="{FF2B5EF4-FFF2-40B4-BE49-F238E27FC236}">
                <a16:creationId xmlns:a16="http://schemas.microsoft.com/office/drawing/2014/main" id="{3D217B9C-FE05-F684-4425-2A424E3D2FFD}"/>
              </a:ext>
            </a:extLst>
          </p:cNvPr>
          <p:cNvSpPr/>
          <p:nvPr/>
        </p:nvSpPr>
        <p:spPr bwMode="auto">
          <a:xfrm>
            <a:off x="20353996" y="7121878"/>
            <a:ext cx="1752653" cy="643701"/>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CUDA</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a:t>
            </a:r>
            <a:endPar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endParaRPr>
          </a:p>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Runtime</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库</a:t>
            </a:r>
          </a:p>
        </p:txBody>
      </p:sp>
      <p:pic>
        <p:nvPicPr>
          <p:cNvPr id="26" name="图片 25">
            <a:extLst>
              <a:ext uri="{FF2B5EF4-FFF2-40B4-BE49-F238E27FC236}">
                <a16:creationId xmlns:a16="http://schemas.microsoft.com/office/drawing/2014/main" id="{729B92D1-E576-234A-ADAE-54556CE3C54D}"/>
              </a:ext>
            </a:extLst>
          </p:cNvPr>
          <p:cNvPicPr>
            <a:picLocks noChangeAspect="1"/>
          </p:cNvPicPr>
          <p:nvPr/>
        </p:nvPicPr>
        <p:blipFill>
          <a:blip r:embed="rId4"/>
          <a:stretch>
            <a:fillRect/>
          </a:stretch>
        </p:blipFill>
        <p:spPr>
          <a:xfrm>
            <a:off x="15720590" y="10631662"/>
            <a:ext cx="7607625" cy="1746781"/>
          </a:xfrm>
          <a:prstGeom prst="rect">
            <a:avLst/>
          </a:prstGeom>
        </p:spPr>
      </p:pic>
      <p:pic>
        <p:nvPicPr>
          <p:cNvPr id="27" name="图片 26">
            <a:extLst>
              <a:ext uri="{FF2B5EF4-FFF2-40B4-BE49-F238E27FC236}">
                <a16:creationId xmlns:a16="http://schemas.microsoft.com/office/drawing/2014/main" id="{0983E12E-E914-E6C4-8B6E-C0A234088850}"/>
              </a:ext>
            </a:extLst>
          </p:cNvPr>
          <p:cNvPicPr>
            <a:picLocks noChangeAspect="1"/>
          </p:cNvPicPr>
          <p:nvPr/>
        </p:nvPicPr>
        <p:blipFill>
          <a:blip r:embed="rId5"/>
          <a:stretch>
            <a:fillRect/>
          </a:stretch>
        </p:blipFill>
        <p:spPr>
          <a:xfrm>
            <a:off x="16051628" y="8734686"/>
            <a:ext cx="1688228" cy="1688228"/>
          </a:xfrm>
          <a:prstGeom prst="rect">
            <a:avLst/>
          </a:prstGeom>
        </p:spPr>
      </p:pic>
      <p:pic>
        <p:nvPicPr>
          <p:cNvPr id="28" name="图片 27">
            <a:extLst>
              <a:ext uri="{FF2B5EF4-FFF2-40B4-BE49-F238E27FC236}">
                <a16:creationId xmlns:a16="http://schemas.microsoft.com/office/drawing/2014/main" id="{3B3E80C6-D679-15CC-0EE5-06E845B179BB}"/>
              </a:ext>
            </a:extLst>
          </p:cNvPr>
          <p:cNvPicPr>
            <a:picLocks noChangeAspect="1"/>
          </p:cNvPicPr>
          <p:nvPr/>
        </p:nvPicPr>
        <p:blipFill>
          <a:blip r:embed="rId6"/>
          <a:stretch>
            <a:fillRect/>
          </a:stretch>
        </p:blipFill>
        <p:spPr>
          <a:xfrm>
            <a:off x="21145477" y="8865426"/>
            <a:ext cx="1627017" cy="1621852"/>
          </a:xfrm>
          <a:prstGeom prst="rect">
            <a:avLst/>
          </a:prstGeom>
        </p:spPr>
      </p:pic>
      <p:sp>
        <p:nvSpPr>
          <p:cNvPr id="29" name="矩形 28">
            <a:extLst>
              <a:ext uri="{FF2B5EF4-FFF2-40B4-BE49-F238E27FC236}">
                <a16:creationId xmlns:a16="http://schemas.microsoft.com/office/drawing/2014/main" id="{5FC13B3A-D6AA-A5F6-B3F7-72EE5A35AF22}"/>
              </a:ext>
            </a:extLst>
          </p:cNvPr>
          <p:cNvSpPr/>
          <p:nvPr/>
        </p:nvSpPr>
        <p:spPr bwMode="auto">
          <a:xfrm>
            <a:off x="784033" y="2106468"/>
            <a:ext cx="12113477" cy="2077837"/>
          </a:xfrm>
          <a:prstGeom prst="rect">
            <a:avLst/>
          </a:prstGeom>
          <a:solidFill>
            <a:schemeClr val="bg1">
              <a:alpha val="79824"/>
            </a:schemeClr>
          </a:solidFill>
          <a:ln w="76200" cap="flat" cmpd="sng" algn="ctr">
            <a:solidFill>
              <a:schemeClr val="accent1">
                <a:lumMod val="50000"/>
              </a:schemeClr>
            </a:solidFill>
            <a:prstDash val="solid"/>
            <a:miter lim="400000"/>
            <a:headEnd type="none" w="med" len="med"/>
            <a:tailEnd type="none" w="med" len="med"/>
          </a:ln>
          <a:effectLst>
            <a:outerShdw blurRad="50800" dist="38100" algn="l" rotWithShape="0">
              <a:prstClr val="black">
                <a:alpha val="40000"/>
              </a:prstClr>
            </a:outerShdw>
            <a:softEdge rad="12700"/>
          </a:effectLst>
        </p:spPr>
        <p:txBody>
          <a:bodyPr vert="horz" wrap="square" lIns="50800" tIns="50800" rIns="50800" bIns="50800" numCol="1" rtlCol="0" anchor="ctr" anchorCtr="0" compatLnSpc="1">
            <a:prstTxWarp prst="textNoShape">
              <a:avLst/>
            </a:prstTxWarp>
            <a:noAutofit/>
          </a:bodyPr>
          <a:lstStyle/>
          <a:p>
            <a:pPr marL="0" marR="0" indent="0" defTabSz="825500" rtl="0" eaLnBrk="1" fontAlgn="base" latinLnBrk="0" hangingPunct="0">
              <a:lnSpc>
                <a:spcPct val="100000"/>
              </a:lnSpc>
              <a:spcBef>
                <a:spcPct val="0"/>
              </a:spcBef>
              <a:spcAft>
                <a:spcPct val="0"/>
              </a:spcAft>
              <a:buClrTx/>
              <a:buSzTx/>
              <a:buFontTx/>
              <a:buNone/>
              <a:tabLst/>
            </a:pPr>
            <a:endParaRPr kumimoji="1" lang="zh-CN" altLang="en-US" sz="2400" dirty="0" err="1">
              <a:solidFill>
                <a:schemeClr val="tx1"/>
              </a:solidFill>
              <a:latin typeface="Microsoft YaHei" panose="020B0503020204020204" pitchFamily="34" charset="-122"/>
              <a:ea typeface="Microsoft YaHei" panose="020B0503020204020204" pitchFamily="34" charset="-122"/>
              <a:cs typeface="Helvetica Light" charset="0"/>
              <a:sym typeface="Helvetica Light" charset="0"/>
            </a:endParaRPr>
          </a:p>
        </p:txBody>
      </p:sp>
      <p:pic>
        <p:nvPicPr>
          <p:cNvPr id="30" name="图片 29">
            <a:extLst>
              <a:ext uri="{FF2B5EF4-FFF2-40B4-BE49-F238E27FC236}">
                <a16:creationId xmlns:a16="http://schemas.microsoft.com/office/drawing/2014/main" id="{19FA0AC2-4CD5-F59D-8CCC-65D8B3CEF3BA}"/>
              </a:ext>
            </a:extLst>
          </p:cNvPr>
          <p:cNvPicPr>
            <a:picLocks noChangeAspect="1"/>
          </p:cNvPicPr>
          <p:nvPr/>
        </p:nvPicPr>
        <p:blipFill>
          <a:blip r:embed="rId7"/>
          <a:stretch>
            <a:fillRect/>
          </a:stretch>
        </p:blipFill>
        <p:spPr>
          <a:xfrm>
            <a:off x="7332197" y="2256698"/>
            <a:ext cx="5362015" cy="1755051"/>
          </a:xfrm>
          <a:prstGeom prst="rect">
            <a:avLst/>
          </a:prstGeom>
        </p:spPr>
      </p:pic>
      <p:pic>
        <p:nvPicPr>
          <p:cNvPr id="31" name="图片 30">
            <a:extLst>
              <a:ext uri="{FF2B5EF4-FFF2-40B4-BE49-F238E27FC236}">
                <a16:creationId xmlns:a16="http://schemas.microsoft.com/office/drawing/2014/main" id="{EBD3DA5C-811D-5DB7-3C9C-7C8721B54F4D}"/>
              </a:ext>
            </a:extLst>
          </p:cNvPr>
          <p:cNvPicPr>
            <a:picLocks noChangeAspect="1"/>
          </p:cNvPicPr>
          <p:nvPr/>
        </p:nvPicPr>
        <p:blipFill>
          <a:blip r:embed="rId8"/>
          <a:stretch>
            <a:fillRect/>
          </a:stretch>
        </p:blipFill>
        <p:spPr>
          <a:xfrm>
            <a:off x="1844344" y="2200281"/>
            <a:ext cx="5297174" cy="1811468"/>
          </a:xfrm>
          <a:prstGeom prst="rect">
            <a:avLst/>
          </a:prstGeom>
        </p:spPr>
      </p:pic>
      <p:sp>
        <p:nvSpPr>
          <p:cNvPr id="32" name="文本框 31">
            <a:extLst>
              <a:ext uri="{FF2B5EF4-FFF2-40B4-BE49-F238E27FC236}">
                <a16:creationId xmlns:a16="http://schemas.microsoft.com/office/drawing/2014/main" id="{FB54CEFE-6820-8402-9685-41EC666188E8}"/>
              </a:ext>
            </a:extLst>
          </p:cNvPr>
          <p:cNvSpPr txBox="1"/>
          <p:nvPr/>
        </p:nvSpPr>
        <p:spPr>
          <a:xfrm>
            <a:off x="9887718" y="3394102"/>
            <a:ext cx="2292615" cy="400110"/>
          </a:xfrm>
          <a:prstGeom prst="rect">
            <a:avLst/>
          </a:prstGeom>
          <a:noFill/>
        </p:spPr>
        <p:txBody>
          <a:bodyPr wrap="none" rtlCol="0">
            <a:spAutoFit/>
          </a:bodyPr>
          <a:lstStyle/>
          <a:p>
            <a:r>
              <a:rPr kumimoji="1" lang="en-US" altLang="zh-CN" sz="2000" b="0" dirty="0">
                <a:latin typeface="Microsoft YaHei" panose="020B0503020204020204" pitchFamily="34" charset="-122"/>
                <a:ea typeface="Microsoft YaHei" panose="020B0503020204020204" pitchFamily="34" charset="-122"/>
              </a:rPr>
              <a:t>CUDA Kernel</a:t>
            </a:r>
            <a:r>
              <a:rPr kumimoji="1" lang="zh-CN" altLang="en-US" sz="2000" b="0" dirty="0">
                <a:latin typeface="Microsoft YaHei" panose="020B0503020204020204" pitchFamily="34" charset="-122"/>
                <a:ea typeface="Microsoft YaHei" panose="020B0503020204020204" pitchFamily="34" charset="-122"/>
              </a:rPr>
              <a:t>代码</a:t>
            </a:r>
          </a:p>
        </p:txBody>
      </p:sp>
      <p:sp>
        <p:nvSpPr>
          <p:cNvPr id="33" name="文本框 32">
            <a:extLst>
              <a:ext uri="{FF2B5EF4-FFF2-40B4-BE49-F238E27FC236}">
                <a16:creationId xmlns:a16="http://schemas.microsoft.com/office/drawing/2014/main" id="{CA00B80B-A3F6-5512-B31B-D01B07C37AF7}"/>
              </a:ext>
            </a:extLst>
          </p:cNvPr>
          <p:cNvSpPr txBox="1"/>
          <p:nvPr/>
        </p:nvSpPr>
        <p:spPr>
          <a:xfrm>
            <a:off x="4554472" y="3493978"/>
            <a:ext cx="2143537" cy="400110"/>
          </a:xfrm>
          <a:prstGeom prst="rect">
            <a:avLst/>
          </a:prstGeom>
          <a:noFill/>
        </p:spPr>
        <p:txBody>
          <a:bodyPr wrap="none" rtlCol="0">
            <a:spAutoFit/>
          </a:bodyPr>
          <a:lstStyle/>
          <a:p>
            <a:r>
              <a:rPr kumimoji="1" lang="en-US" altLang="zh-CN" sz="2000" b="0" dirty="0">
                <a:latin typeface="Microsoft YaHei" panose="020B0503020204020204" pitchFamily="34" charset="-122"/>
                <a:ea typeface="Microsoft YaHei" panose="020B0503020204020204" pitchFamily="34" charset="-122"/>
              </a:rPr>
              <a:t>CUDA Host</a:t>
            </a:r>
            <a:r>
              <a:rPr kumimoji="1" lang="zh-CN" altLang="en-US" sz="2000" b="0" dirty="0">
                <a:latin typeface="Microsoft YaHei" panose="020B0503020204020204" pitchFamily="34" charset="-122"/>
                <a:ea typeface="Microsoft YaHei" panose="020B0503020204020204" pitchFamily="34" charset="-122"/>
              </a:rPr>
              <a:t>代码</a:t>
            </a:r>
          </a:p>
        </p:txBody>
      </p:sp>
      <p:sp>
        <p:nvSpPr>
          <p:cNvPr id="34" name="文本框 76">
            <a:extLst>
              <a:ext uri="{FF2B5EF4-FFF2-40B4-BE49-F238E27FC236}">
                <a16:creationId xmlns:a16="http://schemas.microsoft.com/office/drawing/2014/main" id="{3878E815-5896-66AD-B9AE-D79A8598E1D5}"/>
              </a:ext>
            </a:extLst>
          </p:cNvPr>
          <p:cNvSpPr txBox="1">
            <a:spLocks noChangeArrowheads="1"/>
          </p:cNvSpPr>
          <p:nvPr/>
        </p:nvSpPr>
        <p:spPr bwMode="auto">
          <a:xfrm>
            <a:off x="784033" y="2961422"/>
            <a:ext cx="98130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defRPr kumimoji="1" sz="2400">
                <a:solidFill>
                  <a:srgbClr val="16A3AA"/>
                </a:solidFill>
                <a:latin typeface="微软雅黑" panose="020B0503020204020204" pitchFamily="34" charset="-122"/>
                <a:ea typeface="微软雅黑" panose="020B0503020204020204" pitchFamily="34" charset="-122"/>
              </a:defRPr>
            </a:lvl1pPr>
          </a:lstStyle>
          <a:p>
            <a:r>
              <a:rPr lang="en-US" altLang="zh-CN" sz="1800" dirty="0"/>
              <a:t>CUDA</a:t>
            </a:r>
          </a:p>
          <a:p>
            <a:r>
              <a:rPr lang="zh-CN" altLang="en-US" sz="1800" dirty="0"/>
              <a:t>应用</a:t>
            </a:r>
          </a:p>
        </p:txBody>
      </p:sp>
      <p:sp>
        <p:nvSpPr>
          <p:cNvPr id="35" name="下箭头 34">
            <a:extLst>
              <a:ext uri="{FF2B5EF4-FFF2-40B4-BE49-F238E27FC236}">
                <a16:creationId xmlns:a16="http://schemas.microsoft.com/office/drawing/2014/main" id="{D614A711-BAF6-411B-5C28-781B9C41380D}"/>
              </a:ext>
            </a:extLst>
          </p:cNvPr>
          <p:cNvSpPr/>
          <p:nvPr/>
        </p:nvSpPr>
        <p:spPr>
          <a:xfrm>
            <a:off x="8711319" y="7342975"/>
            <a:ext cx="404556" cy="1076072"/>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6" name="矩形 10">
            <a:extLst>
              <a:ext uri="{FF2B5EF4-FFF2-40B4-BE49-F238E27FC236}">
                <a16:creationId xmlns:a16="http://schemas.microsoft.com/office/drawing/2014/main" id="{32F0D974-DDC0-5FFD-1A0E-7D582DBEB92E}"/>
              </a:ext>
            </a:extLst>
          </p:cNvPr>
          <p:cNvSpPr>
            <a:spLocks noChangeArrowheads="1"/>
          </p:cNvSpPr>
          <p:nvPr/>
        </p:nvSpPr>
        <p:spPr bwMode="auto">
          <a:xfrm>
            <a:off x="9104390" y="7886623"/>
            <a:ext cx="455807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生成</a:t>
            </a:r>
            <a:r>
              <a:rPr lang="en-US" altLang="zh-CN" sz="1600" b="0" dirty="0">
                <a:solidFill>
                  <a:schemeClr val="tx1"/>
                </a:solidFill>
                <a:latin typeface="微软雅黑" panose="020B0503020204020204" pitchFamily="34" charset="-122"/>
                <a:ea typeface="微软雅黑" panose="020B0503020204020204" pitchFamily="34" charset="-122"/>
              </a:rPr>
              <a:t>CUDA PTX</a:t>
            </a:r>
            <a:r>
              <a:rPr lang="zh-CN" altLang="en-US" sz="1600" b="0" dirty="0">
                <a:solidFill>
                  <a:schemeClr val="tx1"/>
                </a:solidFill>
                <a:latin typeface="微软雅黑" panose="020B0503020204020204" pitchFamily="34" charset="-122"/>
                <a:ea typeface="微软雅黑" panose="020B0503020204020204" pitchFamily="34" charset="-122"/>
              </a:rPr>
              <a:t>指令集与</a:t>
            </a:r>
            <a:r>
              <a:rPr lang="en-US" altLang="zh-CN" sz="1600" b="0" dirty="0">
                <a:solidFill>
                  <a:schemeClr val="tx1"/>
                </a:solidFill>
                <a:latin typeface="微软雅黑" panose="020B0503020204020204" pitchFamily="34" charset="-122"/>
                <a:ea typeface="微软雅黑" panose="020B0503020204020204" pitchFamily="34" charset="-122"/>
              </a:rPr>
              <a:t>GPU</a:t>
            </a:r>
            <a:r>
              <a:rPr lang="zh-CN" altLang="en-US" sz="1600" b="0" dirty="0">
                <a:solidFill>
                  <a:schemeClr val="tx1"/>
                </a:solidFill>
                <a:latin typeface="微软雅黑" panose="020B0503020204020204" pitchFamily="34" charset="-122"/>
                <a:ea typeface="微软雅黑" panose="020B0503020204020204" pitchFamily="34" charset="-122"/>
              </a:rPr>
              <a:t>可执行</a:t>
            </a:r>
            <a:r>
              <a:rPr lang="en-US" altLang="zh-CN" sz="1600" b="0" dirty="0">
                <a:solidFill>
                  <a:schemeClr val="tx1"/>
                </a:solidFill>
                <a:latin typeface="微软雅黑" panose="020B0503020204020204" pitchFamily="34" charset="-122"/>
                <a:ea typeface="微软雅黑" panose="020B0503020204020204" pitchFamily="34" charset="-122"/>
              </a:rPr>
              <a:t>binary</a:t>
            </a:r>
          </a:p>
        </p:txBody>
      </p:sp>
      <p:sp>
        <p:nvSpPr>
          <p:cNvPr id="37" name="矩形 10">
            <a:extLst>
              <a:ext uri="{FF2B5EF4-FFF2-40B4-BE49-F238E27FC236}">
                <a16:creationId xmlns:a16="http://schemas.microsoft.com/office/drawing/2014/main" id="{1D7E0261-6C66-B159-C1A3-E93811B3466D}"/>
              </a:ext>
            </a:extLst>
          </p:cNvPr>
          <p:cNvSpPr>
            <a:spLocks noChangeArrowheads="1"/>
          </p:cNvSpPr>
          <p:nvPr/>
        </p:nvSpPr>
        <p:spPr bwMode="auto">
          <a:xfrm>
            <a:off x="9978084" y="4625407"/>
            <a:ext cx="285355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en-US" altLang="zh-CN" sz="1600" b="0" dirty="0">
                <a:solidFill>
                  <a:schemeClr val="tx1"/>
                </a:solidFill>
                <a:latin typeface="微软雅黑" panose="020B0503020204020204" pitchFamily="34" charset="-122"/>
                <a:ea typeface="微软雅黑" panose="020B0503020204020204" pitchFamily="34" charset="-122"/>
              </a:rPr>
              <a:t>NVCC</a:t>
            </a:r>
            <a:r>
              <a:rPr lang="zh-CN" altLang="en-US" sz="1600" b="0" dirty="0">
                <a:solidFill>
                  <a:schemeClr val="tx1"/>
                </a:solidFill>
                <a:latin typeface="微软雅黑" panose="020B0503020204020204" pitchFamily="34" charset="-122"/>
                <a:ea typeface="微软雅黑" panose="020B0503020204020204" pitchFamily="34" charset="-122"/>
              </a:rPr>
              <a:t> 命令行编译</a:t>
            </a:r>
            <a:endParaRPr lang="en-US" altLang="zh-CN" sz="1600" b="0" dirty="0">
              <a:solidFill>
                <a:schemeClr val="tx1"/>
              </a:solidFill>
              <a:latin typeface="微软雅黑" panose="020B0503020204020204" pitchFamily="34" charset="-122"/>
              <a:ea typeface="微软雅黑" panose="020B0503020204020204" pitchFamily="34" charset="-122"/>
            </a:endParaRPr>
          </a:p>
        </p:txBody>
      </p:sp>
      <p:sp>
        <p:nvSpPr>
          <p:cNvPr id="38" name="矩形 10">
            <a:extLst>
              <a:ext uri="{FF2B5EF4-FFF2-40B4-BE49-F238E27FC236}">
                <a16:creationId xmlns:a16="http://schemas.microsoft.com/office/drawing/2014/main" id="{19417916-A73B-D9F4-6D9C-5CCD72BDB94A}"/>
              </a:ext>
            </a:extLst>
          </p:cNvPr>
          <p:cNvSpPr>
            <a:spLocks noChangeArrowheads="1"/>
          </p:cNvSpPr>
          <p:nvPr/>
        </p:nvSpPr>
        <p:spPr bwMode="auto">
          <a:xfrm>
            <a:off x="14648530" y="3555773"/>
            <a:ext cx="313666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执行程序</a:t>
            </a:r>
            <a:endParaRPr lang="en-US" altLang="zh-CN" sz="1600" b="0" dirty="0">
              <a:solidFill>
                <a:schemeClr val="tx1"/>
              </a:solidFill>
              <a:latin typeface="微软雅黑" panose="020B0503020204020204" pitchFamily="34" charset="-122"/>
              <a:ea typeface="微软雅黑" panose="020B0503020204020204" pitchFamily="34" charset="-122"/>
            </a:endParaRPr>
          </a:p>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调用</a:t>
            </a:r>
            <a:r>
              <a:rPr lang="en-US" altLang="zh-CN" sz="1600" b="0" dirty="0" err="1">
                <a:solidFill>
                  <a:schemeClr val="tx1"/>
                </a:solidFill>
                <a:latin typeface="微软雅黑" panose="020B0503020204020204" pitchFamily="34" charset="-122"/>
                <a:ea typeface="微软雅黑" panose="020B0503020204020204" pitchFamily="34" charset="-122"/>
              </a:rPr>
              <a:t>cudaMalloc</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CUDA</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API</a:t>
            </a:r>
          </a:p>
        </p:txBody>
      </p:sp>
      <p:sp>
        <p:nvSpPr>
          <p:cNvPr id="39" name="矩形 10">
            <a:extLst>
              <a:ext uri="{FF2B5EF4-FFF2-40B4-BE49-F238E27FC236}">
                <a16:creationId xmlns:a16="http://schemas.microsoft.com/office/drawing/2014/main" id="{EE60C9C6-B56F-5C8B-8792-2855A20ED518}"/>
              </a:ext>
            </a:extLst>
          </p:cNvPr>
          <p:cNvSpPr>
            <a:spLocks noChangeArrowheads="1"/>
          </p:cNvSpPr>
          <p:nvPr/>
        </p:nvSpPr>
        <p:spPr bwMode="auto">
          <a:xfrm>
            <a:off x="14770502" y="4960818"/>
            <a:ext cx="405532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转发调用</a:t>
            </a:r>
            <a:r>
              <a:rPr lang="en-US" altLang="zh-CN" sz="1600" b="0" dirty="0">
                <a:solidFill>
                  <a:schemeClr val="tx1"/>
                </a:solidFill>
                <a:latin typeface="微软雅黑" panose="020B0503020204020204" pitchFamily="34" charset="-122"/>
                <a:ea typeface="微软雅黑" panose="020B0503020204020204" pitchFamily="34" charset="-122"/>
              </a:rPr>
              <a:t>PPU</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SDK</a:t>
            </a:r>
            <a:r>
              <a:rPr lang="zh-CN" altLang="en-US" sz="1600" b="0" dirty="0">
                <a:solidFill>
                  <a:schemeClr val="tx1"/>
                </a:solidFill>
                <a:latin typeface="微软雅黑" panose="020B0503020204020204" pitchFamily="34" charset="-122"/>
                <a:ea typeface="微软雅黑" panose="020B0503020204020204" pitchFamily="34" charset="-122"/>
              </a:rPr>
              <a:t> </a:t>
            </a:r>
            <a:endParaRPr lang="en-US" altLang="zh-CN" sz="1600" b="0" dirty="0">
              <a:solidFill>
                <a:schemeClr val="tx1"/>
              </a:solidFill>
              <a:latin typeface="微软雅黑" panose="020B0503020204020204" pitchFamily="34" charset="-122"/>
              <a:ea typeface="微软雅黑" panose="020B0503020204020204" pitchFamily="34" charset="-122"/>
            </a:endParaRPr>
          </a:p>
          <a:p>
            <a:pPr marL="0" indent="0" algn="l"/>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err="1">
                <a:solidFill>
                  <a:schemeClr val="tx1"/>
                </a:solidFill>
                <a:latin typeface="微软雅黑" panose="020B0503020204020204" pitchFamily="34" charset="-122"/>
                <a:ea typeface="微软雅黑" panose="020B0503020204020204" pitchFamily="34" charset="-122"/>
              </a:rPr>
              <a:t>hggcMalloc</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API</a:t>
            </a:r>
          </a:p>
        </p:txBody>
      </p:sp>
      <p:sp>
        <p:nvSpPr>
          <p:cNvPr id="40" name="矩形 39">
            <a:extLst>
              <a:ext uri="{FF2B5EF4-FFF2-40B4-BE49-F238E27FC236}">
                <a16:creationId xmlns:a16="http://schemas.microsoft.com/office/drawing/2014/main" id="{94C51671-48ED-82D4-D9D8-853B702886B2}"/>
              </a:ext>
            </a:extLst>
          </p:cNvPr>
          <p:cNvSpPr/>
          <p:nvPr/>
        </p:nvSpPr>
        <p:spPr bwMode="auto">
          <a:xfrm>
            <a:off x="14713050" y="4199992"/>
            <a:ext cx="4423842" cy="3876353"/>
          </a:xfrm>
          <a:prstGeom prst="rect">
            <a:avLst/>
          </a:prstGeom>
          <a:noFill/>
          <a:ln w="25400" cap="flat" cmpd="sng" algn="ctr">
            <a:solidFill>
              <a:srgbClr val="16A3AA"/>
            </a:solidFill>
            <a:prstDash val="solid"/>
            <a:miter lim="400000"/>
            <a:headEnd type="none" w="med" len="med"/>
            <a:tailEnd type="none" w="med" len="med"/>
          </a:ln>
          <a:effectLst/>
        </p:spPr>
        <p:txBody>
          <a:bodyPr lIns="50800" tIns="50800" rIns="50800" bIns="50800" anchor="ctr"/>
          <a:lstStyle/>
          <a:p>
            <a:pPr algn="ctr">
              <a:defRPr/>
            </a:pPr>
            <a:endParaRPr kumimoji="1" lang="zh-CN" altLang="en-US" sz="800" dirty="0">
              <a:solidFill>
                <a:srgbClr val="16A3AA"/>
              </a:solidFill>
              <a:latin typeface="Microsoft YaHei" panose="020B0503020204020204" pitchFamily="34" charset="-122"/>
              <a:ea typeface="Microsoft YaHei" panose="020B0503020204020204" pitchFamily="34" charset="-122"/>
              <a:sym typeface="Helvetica Light" charset="0"/>
            </a:endParaRPr>
          </a:p>
        </p:txBody>
      </p:sp>
      <p:sp>
        <p:nvSpPr>
          <p:cNvPr id="41" name="矩形 40">
            <a:extLst>
              <a:ext uri="{FF2B5EF4-FFF2-40B4-BE49-F238E27FC236}">
                <a16:creationId xmlns:a16="http://schemas.microsoft.com/office/drawing/2014/main" id="{A50276FE-63C6-E556-369E-2580E8A38927}"/>
              </a:ext>
            </a:extLst>
          </p:cNvPr>
          <p:cNvSpPr/>
          <p:nvPr/>
        </p:nvSpPr>
        <p:spPr bwMode="auto">
          <a:xfrm>
            <a:off x="15010824" y="5503282"/>
            <a:ext cx="3707209" cy="971499"/>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0">
                <a:solidFill>
                  <a:schemeClr val="bg1"/>
                </a:solidFill>
                <a:latin typeface="微软雅黑" panose="020B0503020204020204" pitchFamily="34" charset="-122"/>
                <a:ea typeface="微软雅黑" panose="020B0503020204020204" pitchFamily="34" charset="-122"/>
              </a:rPr>
              <a:t>PPU</a:t>
            </a:r>
            <a:r>
              <a:rPr lang="zh-CN" altLang="en-US" sz="2000" b="0">
                <a:solidFill>
                  <a:schemeClr val="bg1"/>
                </a:solidFill>
                <a:latin typeface="微软雅黑" panose="020B0503020204020204" pitchFamily="34" charset="-122"/>
                <a:ea typeface="微软雅黑" panose="020B0503020204020204" pitchFamily="34" charset="-122"/>
              </a:rPr>
              <a:t> </a:t>
            </a:r>
            <a:r>
              <a:rPr lang="en-US" altLang="zh-CN" sz="2000" b="0" dirty="0">
                <a:solidFill>
                  <a:schemeClr val="bg1"/>
                </a:solidFill>
                <a:latin typeface="微软雅黑" panose="020B0503020204020204" pitchFamily="34" charset="-122"/>
                <a:ea typeface="微软雅黑" panose="020B0503020204020204" pitchFamily="34" charset="-122"/>
              </a:rPr>
              <a:t>SDK</a:t>
            </a:r>
            <a:endParaRPr lang="zh-CN" altLang="en-US" sz="2000" b="0" dirty="0">
              <a:solidFill>
                <a:schemeClr val="bg1"/>
              </a:solidFill>
              <a:latin typeface="微软雅黑" panose="020B0503020204020204" pitchFamily="34" charset="-122"/>
              <a:ea typeface="微软雅黑" panose="020B0503020204020204" pitchFamily="34" charset="-122"/>
            </a:endParaRPr>
          </a:p>
        </p:txBody>
      </p:sp>
      <p:sp>
        <p:nvSpPr>
          <p:cNvPr id="42" name="下箭头 41">
            <a:extLst>
              <a:ext uri="{FF2B5EF4-FFF2-40B4-BE49-F238E27FC236}">
                <a16:creationId xmlns:a16="http://schemas.microsoft.com/office/drawing/2014/main" id="{11889563-32FA-D3CE-1B7F-5B07A20D0DAB}"/>
              </a:ext>
            </a:extLst>
          </p:cNvPr>
          <p:cNvSpPr/>
          <p:nvPr/>
        </p:nvSpPr>
        <p:spPr>
          <a:xfrm>
            <a:off x="16798167" y="8080359"/>
            <a:ext cx="297216" cy="650314"/>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3" name="矩形 10">
            <a:extLst>
              <a:ext uri="{FF2B5EF4-FFF2-40B4-BE49-F238E27FC236}">
                <a16:creationId xmlns:a16="http://schemas.microsoft.com/office/drawing/2014/main" id="{8F405717-A1EB-8D26-9708-69087A920A66}"/>
              </a:ext>
            </a:extLst>
          </p:cNvPr>
          <p:cNvSpPr>
            <a:spLocks noChangeArrowheads="1"/>
          </p:cNvSpPr>
          <p:nvPr/>
        </p:nvSpPr>
        <p:spPr bwMode="auto">
          <a:xfrm>
            <a:off x="17095383" y="8178337"/>
            <a:ext cx="211559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en-US" altLang="zh-CN" sz="1600" b="0" dirty="0">
                <a:solidFill>
                  <a:schemeClr val="tx1"/>
                </a:solidFill>
                <a:latin typeface="微软雅黑" panose="020B0503020204020204" pitchFamily="34" charset="-122"/>
                <a:ea typeface="微软雅黑" panose="020B0503020204020204" pitchFamily="34" charset="-122"/>
              </a:rPr>
              <a:t>PPU</a:t>
            </a:r>
            <a:r>
              <a:rPr lang="zh-CN" altLang="en-US" sz="1600" b="0" dirty="0">
                <a:solidFill>
                  <a:schemeClr val="tx1"/>
                </a:solidFill>
                <a:latin typeface="微软雅黑" panose="020B0503020204020204" pitchFamily="34" charset="-122"/>
                <a:ea typeface="微软雅黑" panose="020B0503020204020204" pitchFamily="34" charset="-122"/>
              </a:rPr>
              <a:t> 硬件执行</a:t>
            </a:r>
            <a:endParaRPr lang="en-US" altLang="zh-CN" sz="1600" b="0" dirty="0">
              <a:solidFill>
                <a:schemeClr val="tx1"/>
              </a:solidFill>
              <a:latin typeface="微软雅黑" panose="020B0503020204020204" pitchFamily="34" charset="-122"/>
              <a:ea typeface="微软雅黑" panose="020B0503020204020204" pitchFamily="34" charset="-122"/>
            </a:endParaRPr>
          </a:p>
        </p:txBody>
      </p:sp>
      <p:sp>
        <p:nvSpPr>
          <p:cNvPr id="44" name="下箭头 43">
            <a:extLst>
              <a:ext uri="{FF2B5EF4-FFF2-40B4-BE49-F238E27FC236}">
                <a16:creationId xmlns:a16="http://schemas.microsoft.com/office/drawing/2014/main" id="{90B0AD91-9555-3289-A075-0E79A72389F4}"/>
              </a:ext>
            </a:extLst>
          </p:cNvPr>
          <p:cNvSpPr/>
          <p:nvPr/>
        </p:nvSpPr>
        <p:spPr>
          <a:xfrm>
            <a:off x="21799258" y="3654357"/>
            <a:ext cx="373768" cy="1872450"/>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5" name="矩形 10">
            <a:extLst>
              <a:ext uri="{FF2B5EF4-FFF2-40B4-BE49-F238E27FC236}">
                <a16:creationId xmlns:a16="http://schemas.microsoft.com/office/drawing/2014/main" id="{A0557D70-8C99-7BD4-3BC2-26C3F370A153}"/>
              </a:ext>
            </a:extLst>
          </p:cNvPr>
          <p:cNvSpPr>
            <a:spLocks noChangeArrowheads="1"/>
          </p:cNvSpPr>
          <p:nvPr/>
        </p:nvSpPr>
        <p:spPr bwMode="auto">
          <a:xfrm>
            <a:off x="20090784" y="3584666"/>
            <a:ext cx="314690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执行程序</a:t>
            </a:r>
            <a:endParaRPr lang="en-US" altLang="zh-CN" sz="1600" b="0" dirty="0">
              <a:solidFill>
                <a:schemeClr val="tx1"/>
              </a:solidFill>
              <a:latin typeface="微软雅黑" panose="020B0503020204020204" pitchFamily="34" charset="-122"/>
              <a:ea typeface="微软雅黑" panose="020B0503020204020204" pitchFamily="34" charset="-122"/>
            </a:endParaRPr>
          </a:p>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调用</a:t>
            </a:r>
            <a:r>
              <a:rPr lang="en-US" altLang="zh-CN" sz="1600" b="0" dirty="0" err="1">
                <a:solidFill>
                  <a:schemeClr val="tx1"/>
                </a:solidFill>
                <a:latin typeface="微软雅黑" panose="020B0503020204020204" pitchFamily="34" charset="-122"/>
                <a:ea typeface="微软雅黑" panose="020B0503020204020204" pitchFamily="34" charset="-122"/>
              </a:rPr>
              <a:t>cudaMalloc</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CUDA</a:t>
            </a:r>
            <a:r>
              <a:rPr lang="zh-CN" altLang="en-US" sz="1600" b="0" dirty="0">
                <a:solidFill>
                  <a:schemeClr val="tx1"/>
                </a:solidFill>
                <a:latin typeface="微软雅黑" panose="020B0503020204020204" pitchFamily="34" charset="-122"/>
                <a:ea typeface="微软雅黑" panose="020B0503020204020204" pitchFamily="34" charset="-122"/>
              </a:rPr>
              <a:t> </a:t>
            </a:r>
            <a:r>
              <a:rPr lang="en-US" altLang="zh-CN" sz="1600" b="0" dirty="0">
                <a:solidFill>
                  <a:schemeClr val="tx1"/>
                </a:solidFill>
                <a:latin typeface="微软雅黑" panose="020B0503020204020204" pitchFamily="34" charset="-122"/>
                <a:ea typeface="微软雅黑" panose="020B0503020204020204" pitchFamily="34" charset="-122"/>
              </a:rPr>
              <a:t>API</a:t>
            </a:r>
          </a:p>
        </p:txBody>
      </p:sp>
      <p:sp>
        <p:nvSpPr>
          <p:cNvPr id="46" name="矩形 10">
            <a:extLst>
              <a:ext uri="{FF2B5EF4-FFF2-40B4-BE49-F238E27FC236}">
                <a16:creationId xmlns:a16="http://schemas.microsoft.com/office/drawing/2014/main" id="{65CFDDB4-B57B-6BDB-6D35-AFF434AD22C9}"/>
              </a:ext>
            </a:extLst>
          </p:cNvPr>
          <p:cNvSpPr>
            <a:spLocks noChangeArrowheads="1"/>
          </p:cNvSpPr>
          <p:nvPr/>
        </p:nvSpPr>
        <p:spPr bwMode="auto">
          <a:xfrm>
            <a:off x="22048737" y="8144631"/>
            <a:ext cx="211559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en-US" altLang="zh-CN" sz="1600" b="0" dirty="0">
                <a:solidFill>
                  <a:schemeClr val="tx1"/>
                </a:solidFill>
                <a:latin typeface="微软雅黑" panose="020B0503020204020204" pitchFamily="34" charset="-122"/>
                <a:ea typeface="微软雅黑" panose="020B0503020204020204" pitchFamily="34" charset="-122"/>
              </a:rPr>
              <a:t>GPU</a:t>
            </a:r>
            <a:r>
              <a:rPr lang="zh-CN" altLang="en-US" sz="1600" b="0" dirty="0">
                <a:solidFill>
                  <a:schemeClr val="tx1"/>
                </a:solidFill>
                <a:latin typeface="微软雅黑" panose="020B0503020204020204" pitchFamily="34" charset="-122"/>
                <a:ea typeface="微软雅黑" panose="020B0503020204020204" pitchFamily="34" charset="-122"/>
              </a:rPr>
              <a:t> 硬件执行</a:t>
            </a:r>
            <a:endParaRPr lang="en-US" altLang="zh-CN" sz="1600" b="0" dirty="0">
              <a:solidFill>
                <a:schemeClr val="tx1"/>
              </a:solidFill>
              <a:latin typeface="微软雅黑" panose="020B0503020204020204" pitchFamily="34" charset="-122"/>
              <a:ea typeface="微软雅黑" panose="020B0503020204020204" pitchFamily="34" charset="-122"/>
            </a:endParaRPr>
          </a:p>
        </p:txBody>
      </p:sp>
      <p:sp>
        <p:nvSpPr>
          <p:cNvPr id="47" name="矩形 10">
            <a:extLst>
              <a:ext uri="{FF2B5EF4-FFF2-40B4-BE49-F238E27FC236}">
                <a16:creationId xmlns:a16="http://schemas.microsoft.com/office/drawing/2014/main" id="{645CB9F7-EC8D-E39A-CFE9-AB58E3293F25}"/>
              </a:ext>
            </a:extLst>
          </p:cNvPr>
          <p:cNvSpPr>
            <a:spLocks noChangeArrowheads="1"/>
          </p:cNvSpPr>
          <p:nvPr/>
        </p:nvSpPr>
        <p:spPr bwMode="auto">
          <a:xfrm>
            <a:off x="17697807" y="12677443"/>
            <a:ext cx="409444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en-US" altLang="zh-CN" sz="1600" b="0" dirty="0">
                <a:solidFill>
                  <a:schemeClr val="tx1"/>
                </a:solidFill>
                <a:latin typeface="微软雅黑" panose="020B0503020204020204" pitchFamily="34" charset="-122"/>
                <a:ea typeface="微软雅黑" panose="020B0503020204020204" pitchFamily="34" charset="-122"/>
              </a:rPr>
              <a:t>PPU</a:t>
            </a:r>
            <a:r>
              <a:rPr lang="zh-CN" altLang="en-US" sz="1600" b="0" dirty="0">
                <a:solidFill>
                  <a:schemeClr val="tx1"/>
                </a:solidFill>
                <a:latin typeface="微软雅黑" panose="020B0503020204020204" pitchFamily="34" charset="-122"/>
                <a:ea typeface="微软雅黑" panose="020B0503020204020204" pitchFamily="34" charset="-122"/>
              </a:rPr>
              <a:t> 与 </a:t>
            </a:r>
            <a:r>
              <a:rPr lang="en-US" altLang="zh-CN" sz="1600" b="0" dirty="0">
                <a:solidFill>
                  <a:schemeClr val="tx1"/>
                </a:solidFill>
                <a:latin typeface="微软雅黑" panose="020B0503020204020204" pitchFamily="34" charset="-122"/>
                <a:ea typeface="微软雅黑" panose="020B0503020204020204" pitchFamily="34" charset="-122"/>
              </a:rPr>
              <a:t>GPU</a:t>
            </a:r>
            <a:r>
              <a:rPr lang="zh-CN" altLang="en-US" sz="1600" b="0" dirty="0">
                <a:solidFill>
                  <a:schemeClr val="tx1"/>
                </a:solidFill>
                <a:latin typeface="微软雅黑" panose="020B0503020204020204" pitchFamily="34" charset="-122"/>
                <a:ea typeface="微软雅黑" panose="020B0503020204020204" pitchFamily="34" charset="-122"/>
              </a:rPr>
              <a:t> 得到同样的计算结果</a:t>
            </a:r>
            <a:endParaRPr lang="en-US" altLang="zh-CN" sz="1600" b="0" dirty="0">
              <a:solidFill>
                <a:schemeClr val="tx1"/>
              </a:solidFill>
              <a:latin typeface="微软雅黑" panose="020B0503020204020204" pitchFamily="34" charset="-122"/>
              <a:ea typeface="微软雅黑" panose="020B0503020204020204" pitchFamily="34" charset="-122"/>
            </a:endParaRPr>
          </a:p>
        </p:txBody>
      </p:sp>
      <p:cxnSp>
        <p:nvCxnSpPr>
          <p:cNvPr id="48" name="直线连接符 47">
            <a:extLst>
              <a:ext uri="{FF2B5EF4-FFF2-40B4-BE49-F238E27FC236}">
                <a16:creationId xmlns:a16="http://schemas.microsoft.com/office/drawing/2014/main" id="{A3EA8F3E-C98F-ECC0-174E-13E1E21613E9}"/>
              </a:ext>
            </a:extLst>
          </p:cNvPr>
          <p:cNvCxnSpPr>
            <a:cxnSpLocks/>
          </p:cNvCxnSpPr>
          <p:nvPr/>
        </p:nvCxnSpPr>
        <p:spPr>
          <a:xfrm>
            <a:off x="14035729" y="1531116"/>
            <a:ext cx="0" cy="9978397"/>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sp>
        <p:nvSpPr>
          <p:cNvPr id="49" name="矩形 48">
            <a:extLst>
              <a:ext uri="{FF2B5EF4-FFF2-40B4-BE49-F238E27FC236}">
                <a16:creationId xmlns:a16="http://schemas.microsoft.com/office/drawing/2014/main" id="{78950A23-E2ED-9FE5-6DAE-D89C48340863}"/>
              </a:ext>
            </a:extLst>
          </p:cNvPr>
          <p:cNvSpPr/>
          <p:nvPr/>
        </p:nvSpPr>
        <p:spPr bwMode="auto">
          <a:xfrm>
            <a:off x="650283" y="1436853"/>
            <a:ext cx="12991649" cy="481762"/>
          </a:xfrm>
          <a:prstGeom prst="rect">
            <a:avLst/>
          </a:prstGeom>
          <a:solidFill>
            <a:srgbClr val="16A3AA"/>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lgn="ctr">
              <a:defRPr/>
            </a:pPr>
            <a:r>
              <a:rPr lang="en-US" altLang="zh-CN" sz="3200" dirty="0">
                <a:solidFill>
                  <a:schemeClr val="bg1"/>
                </a:solidFill>
                <a:latin typeface="微软雅黑" panose="020B0503020204020204" pitchFamily="34" charset="-122"/>
                <a:ea typeface="微软雅黑" panose="020B0503020204020204" pitchFamily="34" charset="-122"/>
              </a:rPr>
              <a:t>PPU</a:t>
            </a:r>
            <a:r>
              <a:rPr lang="zh-CN" altLang="en-US" sz="3200" dirty="0">
                <a:solidFill>
                  <a:schemeClr val="bg1"/>
                </a:solidFill>
                <a:latin typeface="微软雅黑" panose="020B0503020204020204" pitchFamily="34" charset="-122"/>
                <a:ea typeface="微软雅黑" panose="020B0503020204020204" pitchFamily="34" charset="-122"/>
              </a:rPr>
              <a:t> </a:t>
            </a:r>
            <a:r>
              <a:rPr lang="en-US" altLang="zh-CN" sz="3200" dirty="0">
                <a:solidFill>
                  <a:schemeClr val="bg1"/>
                </a:solidFill>
                <a:latin typeface="微软雅黑" panose="020B0503020204020204" pitchFamily="34" charset="-122"/>
                <a:ea typeface="微软雅黑" panose="020B0503020204020204" pitchFamily="34" charset="-122"/>
              </a:rPr>
              <a:t>vs</a:t>
            </a:r>
            <a:r>
              <a:rPr lang="zh-CN" altLang="en-US" sz="3200" dirty="0">
                <a:solidFill>
                  <a:schemeClr val="bg1"/>
                </a:solidFill>
                <a:latin typeface="微软雅黑" panose="020B0503020204020204" pitchFamily="34" charset="-122"/>
                <a:ea typeface="微软雅黑" panose="020B0503020204020204" pitchFamily="34" charset="-122"/>
              </a:rPr>
              <a:t> </a:t>
            </a:r>
            <a:r>
              <a:rPr lang="en-US" altLang="zh-CN" sz="3200" dirty="0">
                <a:solidFill>
                  <a:schemeClr val="bg1"/>
                </a:solidFill>
                <a:latin typeface="微软雅黑" panose="020B0503020204020204" pitchFamily="34" charset="-122"/>
                <a:ea typeface="微软雅黑" panose="020B0503020204020204" pitchFamily="34" charset="-122"/>
              </a:rPr>
              <a:t>GPU</a:t>
            </a:r>
            <a:r>
              <a:rPr lang="zh-CN" altLang="en-US" sz="3200" dirty="0">
                <a:solidFill>
                  <a:schemeClr val="bg1"/>
                </a:solidFill>
                <a:latin typeface="微软雅黑" panose="020B0503020204020204" pitchFamily="34" charset="-122"/>
                <a:ea typeface="微软雅黑" panose="020B0503020204020204" pitchFamily="34" charset="-122"/>
              </a:rPr>
              <a:t> 编译过程对比</a:t>
            </a:r>
          </a:p>
        </p:txBody>
      </p:sp>
      <p:sp>
        <p:nvSpPr>
          <p:cNvPr id="50" name="矩形 49">
            <a:extLst>
              <a:ext uri="{FF2B5EF4-FFF2-40B4-BE49-F238E27FC236}">
                <a16:creationId xmlns:a16="http://schemas.microsoft.com/office/drawing/2014/main" id="{1E862BFA-26C0-DACD-F1ED-01449CB1F0B0}"/>
              </a:ext>
            </a:extLst>
          </p:cNvPr>
          <p:cNvSpPr/>
          <p:nvPr/>
        </p:nvSpPr>
        <p:spPr bwMode="auto">
          <a:xfrm>
            <a:off x="14308284" y="1458338"/>
            <a:ext cx="9715296" cy="481762"/>
          </a:xfrm>
          <a:prstGeom prst="rect">
            <a:avLst/>
          </a:prstGeom>
          <a:solidFill>
            <a:srgbClr val="16A3AA"/>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lgn="ctr">
              <a:defRPr/>
            </a:pPr>
            <a:r>
              <a:rPr lang="en-US" altLang="zh-CN" sz="3200" dirty="0">
                <a:solidFill>
                  <a:schemeClr val="bg1"/>
                </a:solidFill>
                <a:latin typeface="微软雅黑" panose="020B0503020204020204" pitchFamily="34" charset="-122"/>
                <a:ea typeface="微软雅黑" panose="020B0503020204020204" pitchFamily="34" charset="-122"/>
              </a:rPr>
              <a:t>PPU</a:t>
            </a:r>
            <a:r>
              <a:rPr lang="zh-CN" altLang="en-US" sz="3200" dirty="0">
                <a:solidFill>
                  <a:schemeClr val="bg1"/>
                </a:solidFill>
                <a:latin typeface="微软雅黑" panose="020B0503020204020204" pitchFamily="34" charset="-122"/>
                <a:ea typeface="微软雅黑" panose="020B0503020204020204" pitchFamily="34" charset="-122"/>
              </a:rPr>
              <a:t> </a:t>
            </a:r>
            <a:r>
              <a:rPr lang="en-US" altLang="zh-CN" sz="3200" dirty="0">
                <a:solidFill>
                  <a:schemeClr val="bg1"/>
                </a:solidFill>
                <a:latin typeface="微软雅黑" panose="020B0503020204020204" pitchFamily="34" charset="-122"/>
                <a:ea typeface="微软雅黑" panose="020B0503020204020204" pitchFamily="34" charset="-122"/>
              </a:rPr>
              <a:t>vs</a:t>
            </a:r>
            <a:r>
              <a:rPr lang="zh-CN" altLang="en-US" sz="3200" dirty="0">
                <a:solidFill>
                  <a:schemeClr val="bg1"/>
                </a:solidFill>
                <a:latin typeface="微软雅黑" panose="020B0503020204020204" pitchFamily="34" charset="-122"/>
                <a:ea typeface="微软雅黑" panose="020B0503020204020204" pitchFamily="34" charset="-122"/>
              </a:rPr>
              <a:t> </a:t>
            </a:r>
            <a:r>
              <a:rPr lang="en-US" altLang="zh-CN" sz="3200" dirty="0">
                <a:solidFill>
                  <a:schemeClr val="bg1"/>
                </a:solidFill>
                <a:latin typeface="微软雅黑" panose="020B0503020204020204" pitchFamily="34" charset="-122"/>
                <a:ea typeface="微软雅黑" panose="020B0503020204020204" pitchFamily="34" charset="-122"/>
              </a:rPr>
              <a:t>GPU</a:t>
            </a:r>
            <a:r>
              <a:rPr lang="zh-CN" altLang="en-US" sz="3200" dirty="0">
                <a:solidFill>
                  <a:schemeClr val="bg1"/>
                </a:solidFill>
                <a:latin typeface="微软雅黑" panose="020B0503020204020204" pitchFamily="34" charset="-122"/>
                <a:ea typeface="微软雅黑" panose="020B0503020204020204" pitchFamily="34" charset="-122"/>
              </a:rPr>
              <a:t> 运行过程对比</a:t>
            </a:r>
          </a:p>
        </p:txBody>
      </p:sp>
      <p:sp>
        <p:nvSpPr>
          <p:cNvPr id="51" name="矩形 50">
            <a:extLst>
              <a:ext uri="{FF2B5EF4-FFF2-40B4-BE49-F238E27FC236}">
                <a16:creationId xmlns:a16="http://schemas.microsoft.com/office/drawing/2014/main" id="{5A5A4097-82B9-D679-0150-A029034ABDD4}"/>
              </a:ext>
            </a:extLst>
          </p:cNvPr>
          <p:cNvSpPr/>
          <p:nvPr/>
        </p:nvSpPr>
        <p:spPr bwMode="auto">
          <a:xfrm>
            <a:off x="15067068" y="4216405"/>
            <a:ext cx="3594722" cy="473777"/>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b="0" dirty="0">
                <a:solidFill>
                  <a:schemeClr val="bg1"/>
                </a:solidFill>
                <a:latin typeface="微软雅黑" panose="020B0503020204020204" pitchFamily="34" charset="-122"/>
                <a:ea typeface="微软雅黑" panose="020B0503020204020204" pitchFamily="34" charset="-122"/>
              </a:rPr>
              <a:t>CUDA</a:t>
            </a:r>
            <a:r>
              <a:rPr lang="zh-CN" altLang="en-US" sz="1800" b="0" dirty="0">
                <a:solidFill>
                  <a:schemeClr val="bg1"/>
                </a:solidFill>
                <a:latin typeface="微软雅黑" panose="020B0503020204020204" pitchFamily="34" charset="-122"/>
                <a:ea typeface="微软雅黑" panose="020B0503020204020204" pitchFamily="34" charset="-122"/>
              </a:rPr>
              <a:t> </a:t>
            </a:r>
            <a:r>
              <a:rPr lang="en-US" altLang="zh-CN" sz="1800" b="0" dirty="0">
                <a:solidFill>
                  <a:schemeClr val="bg1"/>
                </a:solidFill>
                <a:latin typeface="微软雅黑" panose="020B0503020204020204" pitchFamily="34" charset="-122"/>
                <a:ea typeface="微软雅黑" panose="020B0503020204020204" pitchFamily="34" charset="-122"/>
              </a:rPr>
              <a:t>SDK</a:t>
            </a:r>
            <a:r>
              <a:rPr lang="zh-CN" altLang="en-US" sz="1800" b="0" dirty="0">
                <a:solidFill>
                  <a:schemeClr val="bg1"/>
                </a:solidFill>
                <a:latin typeface="微软雅黑" panose="020B0503020204020204" pitchFamily="34" charset="-122"/>
                <a:ea typeface="微软雅黑" panose="020B0503020204020204" pitchFamily="34" charset="-122"/>
              </a:rPr>
              <a:t> 兼容接口层</a:t>
            </a:r>
          </a:p>
        </p:txBody>
      </p:sp>
      <p:sp>
        <p:nvSpPr>
          <p:cNvPr id="52" name="矩形 51">
            <a:extLst>
              <a:ext uri="{FF2B5EF4-FFF2-40B4-BE49-F238E27FC236}">
                <a16:creationId xmlns:a16="http://schemas.microsoft.com/office/drawing/2014/main" id="{5BA158D5-80FF-9B9D-A4B3-9366C27C1E08}"/>
              </a:ext>
            </a:extLst>
          </p:cNvPr>
          <p:cNvSpPr/>
          <p:nvPr/>
        </p:nvSpPr>
        <p:spPr bwMode="auto">
          <a:xfrm>
            <a:off x="13050172" y="11687752"/>
            <a:ext cx="324000" cy="324000"/>
          </a:xfrm>
          <a:prstGeom prst="rect">
            <a:avLst/>
          </a:prstGeom>
          <a:solidFill>
            <a:srgbClr val="16A3AA"/>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endPar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endParaRPr>
          </a:p>
        </p:txBody>
      </p:sp>
      <p:sp>
        <p:nvSpPr>
          <p:cNvPr id="53" name="矩形 10">
            <a:extLst>
              <a:ext uri="{FF2B5EF4-FFF2-40B4-BE49-F238E27FC236}">
                <a16:creationId xmlns:a16="http://schemas.microsoft.com/office/drawing/2014/main" id="{98B2E818-E9EB-4691-8550-5E18E62B5BE3}"/>
              </a:ext>
            </a:extLst>
          </p:cNvPr>
          <p:cNvSpPr>
            <a:spLocks noChangeArrowheads="1"/>
          </p:cNvSpPr>
          <p:nvPr/>
        </p:nvSpPr>
        <p:spPr bwMode="auto">
          <a:xfrm>
            <a:off x="13470567" y="11661097"/>
            <a:ext cx="225458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0" indent="0" algn="l"/>
            <a:r>
              <a:rPr lang="en-US" altLang="zh-CN" sz="2000" b="0" dirty="0">
                <a:solidFill>
                  <a:schemeClr val="tx1"/>
                </a:solidFill>
                <a:latin typeface="微软雅黑" panose="020B0503020204020204" pitchFamily="34" charset="-122"/>
                <a:ea typeface="微软雅黑" panose="020B0503020204020204" pitchFamily="34" charset="-122"/>
              </a:rPr>
              <a:t>PPU</a:t>
            </a:r>
            <a:r>
              <a:rPr lang="zh-CN" altLang="en-US" sz="2000" b="0" dirty="0">
                <a:solidFill>
                  <a:schemeClr val="tx1"/>
                </a:solidFill>
                <a:latin typeface="微软雅黑" panose="020B0503020204020204" pitchFamily="34" charset="-122"/>
                <a:ea typeface="微软雅黑" panose="020B0503020204020204" pitchFamily="34" charset="-122"/>
              </a:rPr>
              <a:t> 软件栈</a:t>
            </a:r>
            <a:endParaRPr lang="en-US" altLang="zh-CN" sz="2000" b="0" dirty="0">
              <a:solidFill>
                <a:schemeClr val="tx1"/>
              </a:solidFill>
              <a:latin typeface="微软雅黑" panose="020B0503020204020204" pitchFamily="34" charset="-122"/>
              <a:ea typeface="微软雅黑" panose="020B0503020204020204" pitchFamily="34" charset="-122"/>
            </a:endParaRPr>
          </a:p>
        </p:txBody>
      </p:sp>
      <p:sp>
        <p:nvSpPr>
          <p:cNvPr id="54" name="矩形 53">
            <a:extLst>
              <a:ext uri="{FF2B5EF4-FFF2-40B4-BE49-F238E27FC236}">
                <a16:creationId xmlns:a16="http://schemas.microsoft.com/office/drawing/2014/main" id="{5F842E8B-5515-F6F3-A3B4-AE7D28F05DB3}"/>
              </a:ext>
            </a:extLst>
          </p:cNvPr>
          <p:cNvSpPr/>
          <p:nvPr/>
        </p:nvSpPr>
        <p:spPr bwMode="auto">
          <a:xfrm>
            <a:off x="13050172" y="12123840"/>
            <a:ext cx="324000" cy="324000"/>
          </a:xfrm>
          <a:prstGeom prst="rect">
            <a:avLst/>
          </a:prstGeom>
          <a:solidFill>
            <a:srgbClr val="97D752"/>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endPar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endParaRPr>
          </a:p>
        </p:txBody>
      </p:sp>
      <p:sp>
        <p:nvSpPr>
          <p:cNvPr id="55" name="矩形 10">
            <a:extLst>
              <a:ext uri="{FF2B5EF4-FFF2-40B4-BE49-F238E27FC236}">
                <a16:creationId xmlns:a16="http://schemas.microsoft.com/office/drawing/2014/main" id="{EDE0D915-7D50-923E-4242-B92E3E83D17C}"/>
              </a:ext>
            </a:extLst>
          </p:cNvPr>
          <p:cNvSpPr>
            <a:spLocks noChangeArrowheads="1"/>
          </p:cNvSpPr>
          <p:nvPr/>
        </p:nvSpPr>
        <p:spPr bwMode="auto">
          <a:xfrm>
            <a:off x="13470567" y="12115473"/>
            <a:ext cx="225458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0" indent="0" algn="l"/>
            <a:r>
              <a:rPr lang="en-US" altLang="zh-CN" sz="2000" b="0" dirty="0">
                <a:solidFill>
                  <a:schemeClr val="tx1"/>
                </a:solidFill>
                <a:latin typeface="微软雅黑" panose="020B0503020204020204" pitchFamily="34" charset="-122"/>
                <a:ea typeface="微软雅黑" panose="020B0503020204020204" pitchFamily="34" charset="-122"/>
              </a:rPr>
              <a:t>CUDA</a:t>
            </a:r>
            <a:r>
              <a:rPr lang="zh-CN" altLang="en-US" sz="2000" b="0" dirty="0">
                <a:solidFill>
                  <a:schemeClr val="tx1"/>
                </a:solidFill>
                <a:latin typeface="微软雅黑" panose="020B0503020204020204" pitchFamily="34" charset="-122"/>
                <a:ea typeface="微软雅黑" panose="020B0503020204020204" pitchFamily="34" charset="-122"/>
              </a:rPr>
              <a:t> 软件栈</a:t>
            </a:r>
            <a:endParaRPr lang="en-US" altLang="zh-CN" sz="2000" b="0" dirty="0">
              <a:solidFill>
                <a:schemeClr val="tx1"/>
              </a:solidFill>
              <a:latin typeface="微软雅黑" panose="020B0503020204020204" pitchFamily="34" charset="-122"/>
              <a:ea typeface="微软雅黑" panose="020B0503020204020204" pitchFamily="34" charset="-122"/>
            </a:endParaRPr>
          </a:p>
        </p:txBody>
      </p:sp>
      <p:sp>
        <p:nvSpPr>
          <p:cNvPr id="56" name="左右箭头 55">
            <a:extLst>
              <a:ext uri="{FF2B5EF4-FFF2-40B4-BE49-F238E27FC236}">
                <a16:creationId xmlns:a16="http://schemas.microsoft.com/office/drawing/2014/main" id="{D88ABC84-CD97-1C7A-10FA-49A6A01E7334}"/>
              </a:ext>
            </a:extLst>
          </p:cNvPr>
          <p:cNvSpPr/>
          <p:nvPr/>
        </p:nvSpPr>
        <p:spPr bwMode="auto">
          <a:xfrm>
            <a:off x="5166815" y="12653262"/>
            <a:ext cx="4306037" cy="306461"/>
          </a:xfrm>
          <a:prstGeom prst="leftRightArrow">
            <a:avLst/>
          </a:prstGeom>
          <a:solidFill>
            <a:srgbClr val="FF00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vert="horz" wrap="square" lIns="50800" tIns="50800" rIns="50800" bIns="50800" numCol="1" rtlCol="0" anchor="ctr" anchorCtr="0" compatLnSpc="1">
            <a:prstTxWarp prst="textNoShape">
              <a:avLst/>
            </a:prstTxWarp>
            <a:noAutofit/>
          </a:bodyPr>
          <a:lstStyle/>
          <a:p>
            <a:pPr marL="0" marR="0" indent="0" algn="ctr" defTabSz="825500" rtl="0" eaLnBrk="1" fontAlgn="base" latinLnBrk="0" hangingPunct="0">
              <a:lnSpc>
                <a:spcPct val="100000"/>
              </a:lnSpc>
              <a:spcBef>
                <a:spcPct val="0"/>
              </a:spcBef>
              <a:spcAft>
                <a:spcPct val="0"/>
              </a:spcAft>
              <a:buClrTx/>
              <a:buSzTx/>
              <a:buFontTx/>
              <a:buNone/>
              <a:tabLst/>
            </a:pPr>
            <a:endParaRPr kumimoji="0" lang="zh-CN" altLang="en-US" sz="5000" b="0" i="0" u="none" strike="noStrike" cap="none" normalizeH="0" baseline="0" dirty="0">
              <a:ln>
                <a:noFill/>
              </a:ln>
              <a:solidFill>
                <a:srgbClr val="000000"/>
              </a:solidFill>
              <a:effectLst/>
              <a:latin typeface="Helvetica Light" charset="0"/>
              <a:ea typeface="宋体" charset="0"/>
              <a:cs typeface="Helvetica Light" charset="0"/>
              <a:sym typeface="Helvetica Light" charset="0"/>
            </a:endParaRPr>
          </a:p>
        </p:txBody>
      </p:sp>
      <p:sp>
        <p:nvSpPr>
          <p:cNvPr id="57" name="矩形 10">
            <a:extLst>
              <a:ext uri="{FF2B5EF4-FFF2-40B4-BE49-F238E27FC236}">
                <a16:creationId xmlns:a16="http://schemas.microsoft.com/office/drawing/2014/main" id="{49F12994-AC71-523F-7EDD-A456D97E0969}"/>
              </a:ext>
            </a:extLst>
          </p:cNvPr>
          <p:cNvSpPr>
            <a:spLocks noChangeArrowheads="1"/>
          </p:cNvSpPr>
          <p:nvPr/>
        </p:nvSpPr>
        <p:spPr bwMode="auto">
          <a:xfrm>
            <a:off x="6296464" y="12945650"/>
            <a:ext cx="2046737"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rgbClr val="FF0000"/>
                </a:solidFill>
                <a:latin typeface="微软雅黑" panose="020B0503020204020204" pitchFamily="34" charset="-122"/>
                <a:ea typeface="微软雅黑" panose="020B0503020204020204" pitchFamily="34" charset="-122"/>
              </a:rPr>
              <a:t>二进制不兼容</a:t>
            </a:r>
            <a:endParaRPr lang="en-US" altLang="zh-CN" sz="1600" b="0" dirty="0">
              <a:solidFill>
                <a:srgbClr val="FF0000"/>
              </a:solidFill>
              <a:latin typeface="微软雅黑" panose="020B0503020204020204" pitchFamily="34" charset="-122"/>
              <a:ea typeface="微软雅黑" panose="020B0503020204020204" pitchFamily="34" charset="-122"/>
            </a:endParaRPr>
          </a:p>
        </p:txBody>
      </p:sp>
      <p:sp>
        <p:nvSpPr>
          <p:cNvPr id="58" name="矩形 57">
            <a:extLst>
              <a:ext uri="{FF2B5EF4-FFF2-40B4-BE49-F238E27FC236}">
                <a16:creationId xmlns:a16="http://schemas.microsoft.com/office/drawing/2014/main" id="{30F79B7B-63B7-4CED-5628-7BBBA83067C0}"/>
              </a:ext>
            </a:extLst>
          </p:cNvPr>
          <p:cNvSpPr/>
          <p:nvPr/>
        </p:nvSpPr>
        <p:spPr>
          <a:xfrm>
            <a:off x="3697878" y="4449647"/>
            <a:ext cx="6171552" cy="241364"/>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9" name="下箭头 58">
            <a:extLst>
              <a:ext uri="{FF2B5EF4-FFF2-40B4-BE49-F238E27FC236}">
                <a16:creationId xmlns:a16="http://schemas.microsoft.com/office/drawing/2014/main" id="{F6859CE3-09CE-851A-2422-4E157290DAA1}"/>
              </a:ext>
            </a:extLst>
          </p:cNvPr>
          <p:cNvSpPr/>
          <p:nvPr/>
        </p:nvSpPr>
        <p:spPr>
          <a:xfrm>
            <a:off x="3579437" y="4451604"/>
            <a:ext cx="421363" cy="2966540"/>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0" name="下箭头 59">
            <a:extLst>
              <a:ext uri="{FF2B5EF4-FFF2-40B4-BE49-F238E27FC236}">
                <a16:creationId xmlns:a16="http://schemas.microsoft.com/office/drawing/2014/main" id="{57E17982-5EFC-B5EA-9B6C-BB35B87BC393}"/>
              </a:ext>
            </a:extLst>
          </p:cNvPr>
          <p:cNvSpPr/>
          <p:nvPr/>
        </p:nvSpPr>
        <p:spPr>
          <a:xfrm>
            <a:off x="6840931" y="4028025"/>
            <a:ext cx="680573" cy="494434"/>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1" name="矩形 60">
            <a:extLst>
              <a:ext uri="{FF2B5EF4-FFF2-40B4-BE49-F238E27FC236}">
                <a16:creationId xmlns:a16="http://schemas.microsoft.com/office/drawing/2014/main" id="{DC06F063-760B-D93B-2C40-9325647FDFED}"/>
              </a:ext>
            </a:extLst>
          </p:cNvPr>
          <p:cNvSpPr/>
          <p:nvPr/>
        </p:nvSpPr>
        <p:spPr bwMode="auto">
          <a:xfrm>
            <a:off x="2224885" y="5081125"/>
            <a:ext cx="3073777" cy="409716"/>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b="0" dirty="0">
                <a:solidFill>
                  <a:schemeClr val="bg1"/>
                </a:solidFill>
                <a:latin typeface="微软雅黑" panose="020B0503020204020204" pitchFamily="34" charset="-122"/>
                <a:ea typeface="微软雅黑" panose="020B0503020204020204" pitchFamily="34" charset="-122"/>
              </a:rPr>
              <a:t>CUDA</a:t>
            </a:r>
            <a:r>
              <a:rPr lang="zh-CN" altLang="en-US" sz="1800" b="0" dirty="0">
                <a:solidFill>
                  <a:schemeClr val="bg1"/>
                </a:solidFill>
                <a:latin typeface="微软雅黑" panose="020B0503020204020204" pitchFamily="34" charset="-122"/>
                <a:ea typeface="微软雅黑" panose="020B0503020204020204" pitchFamily="34" charset="-122"/>
              </a:rPr>
              <a:t> </a:t>
            </a:r>
            <a:r>
              <a:rPr lang="en-US" altLang="zh-CN" sz="1800" b="0" dirty="0">
                <a:solidFill>
                  <a:schemeClr val="bg1"/>
                </a:solidFill>
                <a:latin typeface="微软雅黑" panose="020B0503020204020204" pitchFamily="34" charset="-122"/>
                <a:ea typeface="微软雅黑" panose="020B0503020204020204" pitchFamily="34" charset="-122"/>
              </a:rPr>
              <a:t>SDK</a:t>
            </a:r>
            <a:r>
              <a:rPr lang="zh-CN" altLang="en-US" sz="1800" b="0" dirty="0">
                <a:solidFill>
                  <a:schemeClr val="bg1"/>
                </a:solidFill>
                <a:latin typeface="微软雅黑" panose="020B0503020204020204" pitchFamily="34" charset="-122"/>
                <a:ea typeface="微软雅黑" panose="020B0503020204020204" pitchFamily="34" charset="-122"/>
              </a:rPr>
              <a:t> 兼容接口层</a:t>
            </a:r>
          </a:p>
        </p:txBody>
      </p:sp>
      <p:sp>
        <p:nvSpPr>
          <p:cNvPr id="62" name="矩形 61">
            <a:extLst>
              <a:ext uri="{FF2B5EF4-FFF2-40B4-BE49-F238E27FC236}">
                <a16:creationId xmlns:a16="http://schemas.microsoft.com/office/drawing/2014/main" id="{A08168A3-DE02-E78A-32C1-29ABA304AACD}"/>
              </a:ext>
            </a:extLst>
          </p:cNvPr>
          <p:cNvSpPr/>
          <p:nvPr/>
        </p:nvSpPr>
        <p:spPr bwMode="auto">
          <a:xfrm>
            <a:off x="1772519" y="5755307"/>
            <a:ext cx="4055329"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0">
                <a:solidFill>
                  <a:schemeClr val="bg1"/>
                </a:solidFill>
                <a:latin typeface="微软雅黑" panose="020B0503020204020204" pitchFamily="34" charset="-122"/>
                <a:ea typeface="微软雅黑" panose="020B0503020204020204" pitchFamily="34" charset="-122"/>
              </a:rPr>
              <a:t>PPU</a:t>
            </a:r>
            <a:r>
              <a:rPr lang="zh-CN" altLang="en-US" sz="2000" b="0">
                <a:solidFill>
                  <a:schemeClr val="bg1"/>
                </a:solidFill>
                <a:latin typeface="微软雅黑" panose="020B0503020204020204" pitchFamily="34" charset="-122"/>
                <a:ea typeface="微软雅黑" panose="020B0503020204020204" pitchFamily="34" charset="-122"/>
              </a:rPr>
              <a:t> </a:t>
            </a:r>
            <a:r>
              <a:rPr lang="en-US" altLang="zh-CN" sz="2000" b="0" dirty="0">
                <a:solidFill>
                  <a:schemeClr val="bg1"/>
                </a:solidFill>
                <a:latin typeface="微软雅黑" panose="020B0503020204020204" pitchFamily="34" charset="-122"/>
                <a:ea typeface="微软雅黑" panose="020B0503020204020204" pitchFamily="34" charset="-122"/>
              </a:rPr>
              <a:t>SDK</a:t>
            </a:r>
            <a:endParaRPr lang="zh-CN" altLang="en-US" sz="2000" b="0" dirty="0">
              <a:solidFill>
                <a:schemeClr val="bg1"/>
              </a:solidFill>
              <a:latin typeface="微软雅黑" panose="020B0503020204020204" pitchFamily="34" charset="-122"/>
              <a:ea typeface="微软雅黑" panose="020B0503020204020204" pitchFamily="34" charset="-122"/>
            </a:endParaRPr>
          </a:p>
        </p:txBody>
      </p:sp>
      <p:sp>
        <p:nvSpPr>
          <p:cNvPr id="63" name="矩形 62">
            <a:extLst>
              <a:ext uri="{FF2B5EF4-FFF2-40B4-BE49-F238E27FC236}">
                <a16:creationId xmlns:a16="http://schemas.microsoft.com/office/drawing/2014/main" id="{0FF038ED-51D7-F4E2-809C-DD5D10352386}"/>
              </a:ext>
            </a:extLst>
          </p:cNvPr>
          <p:cNvSpPr/>
          <p:nvPr/>
        </p:nvSpPr>
        <p:spPr bwMode="auto">
          <a:xfrm>
            <a:off x="2170341" y="6828113"/>
            <a:ext cx="3259684" cy="565704"/>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PPU</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编译器</a:t>
            </a:r>
          </a:p>
        </p:txBody>
      </p:sp>
      <p:sp>
        <p:nvSpPr>
          <p:cNvPr id="64" name="下箭头 63">
            <a:extLst>
              <a:ext uri="{FF2B5EF4-FFF2-40B4-BE49-F238E27FC236}">
                <a16:creationId xmlns:a16="http://schemas.microsoft.com/office/drawing/2014/main" id="{C823B060-43CE-E2A5-6E10-90CC34C0A1F7}"/>
              </a:ext>
            </a:extLst>
          </p:cNvPr>
          <p:cNvSpPr/>
          <p:nvPr/>
        </p:nvSpPr>
        <p:spPr>
          <a:xfrm>
            <a:off x="4199773" y="7393817"/>
            <a:ext cx="351395" cy="4765822"/>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65" name="图片 64">
            <a:extLst>
              <a:ext uri="{FF2B5EF4-FFF2-40B4-BE49-F238E27FC236}">
                <a16:creationId xmlns:a16="http://schemas.microsoft.com/office/drawing/2014/main" id="{C53F9A1B-433A-CDE4-95F1-03CB8526B1D0}"/>
              </a:ext>
            </a:extLst>
          </p:cNvPr>
          <p:cNvPicPr>
            <a:picLocks noChangeAspect="1"/>
          </p:cNvPicPr>
          <p:nvPr/>
        </p:nvPicPr>
        <p:blipFill>
          <a:blip r:embed="rId9"/>
          <a:stretch>
            <a:fillRect/>
          </a:stretch>
        </p:blipFill>
        <p:spPr>
          <a:xfrm>
            <a:off x="1297482" y="8419047"/>
            <a:ext cx="4636583" cy="3317230"/>
          </a:xfrm>
          <a:prstGeom prst="rect">
            <a:avLst/>
          </a:prstGeom>
        </p:spPr>
      </p:pic>
      <p:sp>
        <p:nvSpPr>
          <p:cNvPr id="66" name="磁盘 65">
            <a:extLst>
              <a:ext uri="{FF2B5EF4-FFF2-40B4-BE49-F238E27FC236}">
                <a16:creationId xmlns:a16="http://schemas.microsoft.com/office/drawing/2014/main" id="{4ED7BDD3-CD60-C43E-E80D-216DB986DF34}"/>
              </a:ext>
            </a:extLst>
          </p:cNvPr>
          <p:cNvSpPr/>
          <p:nvPr/>
        </p:nvSpPr>
        <p:spPr>
          <a:xfrm>
            <a:off x="3793140" y="12140184"/>
            <a:ext cx="1066504" cy="1266125"/>
          </a:xfrm>
          <a:prstGeom prst="flowChartMagneticDisk">
            <a:avLst/>
          </a:prstGeom>
          <a:solidFill>
            <a:srgbClr val="FFAE23"/>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800" b="0" dirty="0">
              <a:latin typeface="Microsoft YaHei" panose="020B0503020204020204" pitchFamily="34" charset="-122"/>
              <a:ea typeface="Microsoft YaHei" panose="020B0503020204020204" pitchFamily="34" charset="-122"/>
            </a:endParaRPr>
          </a:p>
        </p:txBody>
      </p:sp>
      <p:sp>
        <p:nvSpPr>
          <p:cNvPr id="67" name="文本框 66">
            <a:extLst>
              <a:ext uri="{FF2B5EF4-FFF2-40B4-BE49-F238E27FC236}">
                <a16:creationId xmlns:a16="http://schemas.microsoft.com/office/drawing/2014/main" id="{C7953961-9488-2A70-8D08-4D769F4BE482}"/>
              </a:ext>
            </a:extLst>
          </p:cNvPr>
          <p:cNvSpPr txBox="1"/>
          <p:nvPr/>
        </p:nvSpPr>
        <p:spPr>
          <a:xfrm>
            <a:off x="3746184" y="12565548"/>
            <a:ext cx="1160420" cy="923330"/>
          </a:xfrm>
          <a:prstGeom prst="rect">
            <a:avLst/>
          </a:prstGeom>
          <a:noFill/>
        </p:spPr>
        <p:txBody>
          <a:bodyPr wrap="square">
            <a:spAutoFit/>
          </a:bodyPr>
          <a:lstStyle/>
          <a:p>
            <a:pPr algn="ctr"/>
            <a:r>
              <a:rPr kumimoji="1" lang="en-US" altLang="zh-CN" sz="1800" b="0" dirty="0">
                <a:latin typeface="Microsoft YaHei" panose="020B0503020204020204" pitchFamily="34" charset="-122"/>
                <a:ea typeface="Microsoft YaHei" panose="020B0503020204020204" pitchFamily="34" charset="-122"/>
              </a:rPr>
              <a:t>PPU</a:t>
            </a:r>
          </a:p>
          <a:p>
            <a:pPr algn="ctr"/>
            <a:r>
              <a:rPr kumimoji="1" lang="zh-CN" altLang="en-US" sz="1800" b="0" dirty="0">
                <a:latin typeface="Microsoft YaHei" panose="020B0503020204020204" pitchFamily="34" charset="-122"/>
                <a:ea typeface="Microsoft YaHei" panose="020B0503020204020204" pitchFamily="34" charset="-122"/>
              </a:rPr>
              <a:t>可执行</a:t>
            </a:r>
            <a:endParaRPr kumimoji="1" lang="en-US" altLang="zh-CN" sz="1800" b="0" dirty="0">
              <a:latin typeface="Microsoft YaHei" panose="020B0503020204020204" pitchFamily="34" charset="-122"/>
              <a:ea typeface="Microsoft YaHei" panose="020B0503020204020204" pitchFamily="34" charset="-122"/>
            </a:endParaRPr>
          </a:p>
          <a:p>
            <a:pPr algn="ctr"/>
            <a:r>
              <a:rPr kumimoji="1" lang="zh-CN" altLang="en-US" sz="1800" b="0" dirty="0">
                <a:latin typeface="Microsoft YaHei" panose="020B0503020204020204" pitchFamily="34" charset="-122"/>
                <a:ea typeface="Microsoft YaHei" panose="020B0503020204020204" pitchFamily="34" charset="-122"/>
              </a:rPr>
              <a:t>程序</a:t>
            </a:r>
          </a:p>
        </p:txBody>
      </p:sp>
      <p:sp>
        <p:nvSpPr>
          <p:cNvPr id="68" name="矩形 10">
            <a:extLst>
              <a:ext uri="{FF2B5EF4-FFF2-40B4-BE49-F238E27FC236}">
                <a16:creationId xmlns:a16="http://schemas.microsoft.com/office/drawing/2014/main" id="{23A21C97-AFA0-B79D-8D45-A64579A7F967}"/>
              </a:ext>
            </a:extLst>
          </p:cNvPr>
          <p:cNvSpPr>
            <a:spLocks noChangeArrowheads="1"/>
          </p:cNvSpPr>
          <p:nvPr/>
        </p:nvSpPr>
        <p:spPr bwMode="auto">
          <a:xfrm>
            <a:off x="2475418" y="7906039"/>
            <a:ext cx="421017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zh-CN" altLang="en-US" sz="1600" b="0" dirty="0">
                <a:solidFill>
                  <a:schemeClr val="tx1"/>
                </a:solidFill>
                <a:latin typeface="微软雅黑" panose="020B0503020204020204" pitchFamily="34" charset="-122"/>
                <a:ea typeface="微软雅黑" panose="020B0503020204020204" pitchFamily="34" charset="-122"/>
              </a:rPr>
              <a:t>生成</a:t>
            </a:r>
            <a:r>
              <a:rPr lang="en-US" altLang="zh-CN" sz="1600" b="0" dirty="0">
                <a:solidFill>
                  <a:schemeClr val="tx1"/>
                </a:solidFill>
                <a:latin typeface="微软雅黑" panose="020B0503020204020204" pitchFamily="34" charset="-122"/>
                <a:ea typeface="微软雅黑" panose="020B0503020204020204" pitchFamily="34" charset="-122"/>
              </a:rPr>
              <a:t>PPU</a:t>
            </a:r>
            <a:r>
              <a:rPr lang="zh-CN" altLang="en-US" sz="1600" b="0" dirty="0">
                <a:solidFill>
                  <a:schemeClr val="tx1"/>
                </a:solidFill>
                <a:latin typeface="微软雅黑" panose="020B0503020204020204" pitchFamily="34" charset="-122"/>
                <a:ea typeface="微软雅黑" panose="020B0503020204020204" pitchFamily="34" charset="-122"/>
              </a:rPr>
              <a:t>指令集与</a:t>
            </a:r>
            <a:r>
              <a:rPr lang="en-US" altLang="zh-CN" sz="1600" b="0" dirty="0">
                <a:solidFill>
                  <a:schemeClr val="tx1"/>
                </a:solidFill>
                <a:latin typeface="微软雅黑" panose="020B0503020204020204" pitchFamily="34" charset="-122"/>
                <a:ea typeface="微软雅黑" panose="020B0503020204020204" pitchFamily="34" charset="-122"/>
              </a:rPr>
              <a:t>PPU</a:t>
            </a:r>
            <a:r>
              <a:rPr lang="zh-CN" altLang="en-US" sz="1600" b="0" dirty="0">
                <a:solidFill>
                  <a:schemeClr val="tx1"/>
                </a:solidFill>
                <a:latin typeface="微软雅黑" panose="020B0503020204020204" pitchFamily="34" charset="-122"/>
                <a:ea typeface="微软雅黑" panose="020B0503020204020204" pitchFamily="34" charset="-122"/>
              </a:rPr>
              <a:t>可执行</a:t>
            </a:r>
            <a:r>
              <a:rPr lang="en-US" altLang="zh-CN" sz="1600" b="0" dirty="0">
                <a:solidFill>
                  <a:schemeClr val="tx1"/>
                </a:solidFill>
                <a:latin typeface="微软雅黑" panose="020B0503020204020204" pitchFamily="34" charset="-122"/>
                <a:ea typeface="微软雅黑" panose="020B0503020204020204" pitchFamily="34" charset="-122"/>
              </a:rPr>
              <a:t>binary</a:t>
            </a:r>
          </a:p>
        </p:txBody>
      </p:sp>
      <p:sp>
        <p:nvSpPr>
          <p:cNvPr id="69" name="下箭头 68">
            <a:extLst>
              <a:ext uri="{FF2B5EF4-FFF2-40B4-BE49-F238E27FC236}">
                <a16:creationId xmlns:a16="http://schemas.microsoft.com/office/drawing/2014/main" id="{FF8FC6CD-95D6-CEFB-C35B-9E2963B3EBF1}"/>
              </a:ext>
            </a:extLst>
          </p:cNvPr>
          <p:cNvSpPr/>
          <p:nvPr/>
        </p:nvSpPr>
        <p:spPr>
          <a:xfrm>
            <a:off x="2287662" y="7381826"/>
            <a:ext cx="422691" cy="1049006"/>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0" name="矩形 10">
            <a:extLst>
              <a:ext uri="{FF2B5EF4-FFF2-40B4-BE49-F238E27FC236}">
                <a16:creationId xmlns:a16="http://schemas.microsoft.com/office/drawing/2014/main" id="{2C35D579-6522-B348-259D-31DD5B344B5A}"/>
              </a:ext>
            </a:extLst>
          </p:cNvPr>
          <p:cNvSpPr>
            <a:spLocks noChangeArrowheads="1"/>
          </p:cNvSpPr>
          <p:nvPr/>
        </p:nvSpPr>
        <p:spPr bwMode="auto">
          <a:xfrm>
            <a:off x="1346214" y="4635056"/>
            <a:ext cx="285355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indent="-914400" defTabSz="825500" eaLnBrk="0" fontAlgn="base" hangingPunct="0">
              <a:spcBef>
                <a:spcPct val="0"/>
              </a:spcBef>
              <a:spcAft>
                <a:spcPct val="0"/>
              </a:spcAft>
              <a:defRPr sz="50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marL="285750" indent="-285750" algn="l">
              <a:buFont typeface="Arial" panose="020B0604020202020204" pitchFamily="34" charset="0"/>
              <a:buChar char="•"/>
            </a:pPr>
            <a:r>
              <a:rPr lang="en-US" altLang="zh-CN" sz="1600" b="0" dirty="0">
                <a:solidFill>
                  <a:schemeClr val="tx1"/>
                </a:solidFill>
                <a:latin typeface="微软雅黑" panose="020B0503020204020204" pitchFamily="34" charset="-122"/>
                <a:ea typeface="微软雅黑" panose="020B0503020204020204" pitchFamily="34" charset="-122"/>
              </a:rPr>
              <a:t>NVCC</a:t>
            </a:r>
            <a:r>
              <a:rPr lang="zh-CN" altLang="en-US" sz="1600" b="0" dirty="0">
                <a:solidFill>
                  <a:schemeClr val="tx1"/>
                </a:solidFill>
                <a:latin typeface="微软雅黑" panose="020B0503020204020204" pitchFamily="34" charset="-122"/>
                <a:ea typeface="微软雅黑" panose="020B0503020204020204" pitchFamily="34" charset="-122"/>
              </a:rPr>
              <a:t> 命令行编译</a:t>
            </a:r>
            <a:endParaRPr lang="en-US" altLang="zh-CN" sz="1600" b="0" dirty="0">
              <a:solidFill>
                <a:schemeClr val="tx1"/>
              </a:solidFill>
              <a:latin typeface="微软雅黑" panose="020B0503020204020204" pitchFamily="34" charset="-122"/>
              <a:ea typeface="微软雅黑" panose="020B0503020204020204" pitchFamily="34" charset="-122"/>
            </a:endParaRPr>
          </a:p>
        </p:txBody>
      </p:sp>
      <p:sp>
        <p:nvSpPr>
          <p:cNvPr id="71" name="下箭头 70">
            <a:extLst>
              <a:ext uri="{FF2B5EF4-FFF2-40B4-BE49-F238E27FC236}">
                <a16:creationId xmlns:a16="http://schemas.microsoft.com/office/drawing/2014/main" id="{3E1DE42A-AF73-0406-AC1B-B383F2DB5711}"/>
              </a:ext>
            </a:extLst>
          </p:cNvPr>
          <p:cNvSpPr/>
          <p:nvPr/>
        </p:nvSpPr>
        <p:spPr>
          <a:xfrm>
            <a:off x="21762040" y="8138302"/>
            <a:ext cx="297216" cy="650314"/>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2" name="下箭头 71">
            <a:extLst>
              <a:ext uri="{FF2B5EF4-FFF2-40B4-BE49-F238E27FC236}">
                <a16:creationId xmlns:a16="http://schemas.microsoft.com/office/drawing/2014/main" id="{99855EAC-6DB0-48F7-28A4-F3BE736242F2}"/>
              </a:ext>
            </a:extLst>
          </p:cNvPr>
          <p:cNvSpPr/>
          <p:nvPr/>
        </p:nvSpPr>
        <p:spPr>
          <a:xfrm>
            <a:off x="21851186" y="6474781"/>
            <a:ext cx="321840" cy="585140"/>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3" name="下箭头 72">
            <a:extLst>
              <a:ext uri="{FF2B5EF4-FFF2-40B4-BE49-F238E27FC236}">
                <a16:creationId xmlns:a16="http://schemas.microsoft.com/office/drawing/2014/main" id="{DB9A97E0-C469-DC7E-3ADF-1BB432034B86}"/>
              </a:ext>
            </a:extLst>
          </p:cNvPr>
          <p:cNvSpPr/>
          <p:nvPr/>
        </p:nvSpPr>
        <p:spPr>
          <a:xfrm>
            <a:off x="16715820" y="6434701"/>
            <a:ext cx="297216" cy="650314"/>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4" name="矩形 73">
            <a:extLst>
              <a:ext uri="{FF2B5EF4-FFF2-40B4-BE49-F238E27FC236}">
                <a16:creationId xmlns:a16="http://schemas.microsoft.com/office/drawing/2014/main" id="{6292B74E-003A-1926-EF36-AE39258EE343}"/>
              </a:ext>
            </a:extLst>
          </p:cNvPr>
          <p:cNvSpPr/>
          <p:nvPr/>
        </p:nvSpPr>
        <p:spPr bwMode="auto">
          <a:xfrm>
            <a:off x="22230205" y="7121878"/>
            <a:ext cx="1752653" cy="643701"/>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pPr>
              <a:defRPr/>
            </a:pPr>
            <a:r>
              <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rPr>
              <a:t>CUDA</a:t>
            </a: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 </a:t>
            </a:r>
            <a:endParaRPr lang="en-US" altLang="zh-CN" sz="2000" b="0" dirty="0">
              <a:solidFill>
                <a:schemeClr val="bg1"/>
              </a:solidFill>
              <a:latin typeface="微软雅黑" panose="020B0503020204020204" pitchFamily="34" charset="-122"/>
              <a:ea typeface="微软雅黑" panose="020B0503020204020204" pitchFamily="34" charset="-122"/>
              <a:cs typeface="Helvetica Light"/>
              <a:sym typeface="Helvetica Light"/>
            </a:endParaRPr>
          </a:p>
          <a:p>
            <a:pPr>
              <a:defRPr/>
            </a:pPr>
            <a:r>
              <a:rPr lang="zh-CN" altLang="en-US" sz="2000" b="0" dirty="0">
                <a:solidFill>
                  <a:schemeClr val="bg1"/>
                </a:solidFill>
                <a:latin typeface="微软雅黑" panose="020B0503020204020204" pitchFamily="34" charset="-122"/>
                <a:ea typeface="微软雅黑" panose="020B0503020204020204" pitchFamily="34" charset="-122"/>
                <a:cs typeface="Helvetica Light"/>
                <a:sym typeface="Helvetica Light"/>
              </a:rPr>
              <a:t>算子库</a:t>
            </a:r>
          </a:p>
        </p:txBody>
      </p:sp>
    </p:spTree>
    <p:extLst>
      <p:ext uri="{BB962C8B-B14F-4D97-AF65-F5344CB8AC3E}">
        <p14:creationId xmlns:p14="http://schemas.microsoft.com/office/powerpoint/2010/main" val="95513409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5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7"/>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9"/>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60"/>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62"/>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6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64"/>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65"/>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66"/>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67"/>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68"/>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69"/>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70"/>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3" presetClass="entr" presetSubtype="10" fill="hold" grpId="0" nodeType="clickEffect">
                                  <p:stCondLst>
                                    <p:cond delay="0"/>
                                  </p:stCondLst>
                                  <p:childTnLst>
                                    <p:set>
                                      <p:cBhvr>
                                        <p:cTn id="80" dur="1" fill="hold">
                                          <p:stCondLst>
                                            <p:cond delay="0"/>
                                          </p:stCondLst>
                                        </p:cTn>
                                        <p:tgtEl>
                                          <p:spTgt spid="6"/>
                                        </p:tgtEl>
                                        <p:attrNameLst>
                                          <p:attrName>style.visibility</p:attrName>
                                        </p:attrNameLst>
                                      </p:cBhvr>
                                      <p:to>
                                        <p:strVal val="visible"/>
                                      </p:to>
                                    </p:set>
                                    <p:animEffect transition="in" filter="blinds(horizontal)">
                                      <p:cBhvr>
                                        <p:cTn id="81" dur="500"/>
                                        <p:tgtEl>
                                          <p:spTgt spid="6"/>
                                        </p:tgtEl>
                                      </p:cBhvr>
                                    </p:animEffect>
                                  </p:childTnLst>
                                </p:cTn>
                              </p:par>
                              <p:par>
                                <p:cTn id="82" presetID="3" presetClass="entr" presetSubtype="10" fill="hold" nodeType="with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blinds(horizontal)">
                                      <p:cBhvr>
                                        <p:cTn id="84" dur="500"/>
                                        <p:tgtEl>
                                          <p:spTgt spid="16"/>
                                        </p:tgtEl>
                                      </p:cBhvr>
                                    </p:animEffect>
                                  </p:childTnLst>
                                </p:cTn>
                              </p:par>
                              <p:par>
                                <p:cTn id="85" presetID="3" presetClass="entr" presetSubtype="10" fill="hold" grpId="0" nodeType="withEffect">
                                  <p:stCondLst>
                                    <p:cond delay="0"/>
                                  </p:stCondLst>
                                  <p:childTnLst>
                                    <p:set>
                                      <p:cBhvr>
                                        <p:cTn id="86" dur="1" fill="hold">
                                          <p:stCondLst>
                                            <p:cond delay="0"/>
                                          </p:stCondLst>
                                        </p:cTn>
                                        <p:tgtEl>
                                          <p:spTgt spid="19"/>
                                        </p:tgtEl>
                                        <p:attrNameLst>
                                          <p:attrName>style.visibility</p:attrName>
                                        </p:attrNameLst>
                                      </p:cBhvr>
                                      <p:to>
                                        <p:strVal val="visible"/>
                                      </p:to>
                                    </p:set>
                                    <p:animEffect transition="in" filter="blinds(horizontal)">
                                      <p:cBhvr>
                                        <p:cTn id="87" dur="500"/>
                                        <p:tgtEl>
                                          <p:spTgt spid="19"/>
                                        </p:tgtEl>
                                      </p:cBhvr>
                                    </p:animEffect>
                                  </p:childTnLst>
                                </p:cTn>
                              </p:par>
                              <p:par>
                                <p:cTn id="88" presetID="3" presetClass="entr" presetSubtype="1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Effect transition="in" filter="blinds(horizontal)">
                                      <p:cBhvr>
                                        <p:cTn id="90" dur="500"/>
                                        <p:tgtEl>
                                          <p:spTgt spid="20"/>
                                        </p:tgtEl>
                                      </p:cBhvr>
                                    </p:animEffect>
                                  </p:childTnLst>
                                </p:cTn>
                              </p:par>
                              <p:par>
                                <p:cTn id="91" presetID="3" presetClass="entr" presetSubtype="10" fill="hold" grpId="0" nodeType="withEffect">
                                  <p:stCondLst>
                                    <p:cond delay="0"/>
                                  </p:stCondLst>
                                  <p:childTnLst>
                                    <p:set>
                                      <p:cBhvr>
                                        <p:cTn id="92" dur="1" fill="hold">
                                          <p:stCondLst>
                                            <p:cond delay="0"/>
                                          </p:stCondLst>
                                        </p:cTn>
                                        <p:tgtEl>
                                          <p:spTgt spid="21"/>
                                        </p:tgtEl>
                                        <p:attrNameLst>
                                          <p:attrName>style.visibility</p:attrName>
                                        </p:attrNameLst>
                                      </p:cBhvr>
                                      <p:to>
                                        <p:strVal val="visible"/>
                                      </p:to>
                                    </p:set>
                                    <p:animEffect transition="in" filter="blinds(horizontal)">
                                      <p:cBhvr>
                                        <p:cTn id="93" dur="500"/>
                                        <p:tgtEl>
                                          <p:spTgt spid="21"/>
                                        </p:tgtEl>
                                      </p:cBhvr>
                                    </p:animEffect>
                                  </p:childTnLst>
                                </p:cTn>
                              </p:par>
                              <p:par>
                                <p:cTn id="94" presetID="3" presetClass="entr" presetSubtype="10" fill="hold" grpId="0" nodeType="withEffect">
                                  <p:stCondLst>
                                    <p:cond delay="0"/>
                                  </p:stCondLst>
                                  <p:childTnLst>
                                    <p:set>
                                      <p:cBhvr>
                                        <p:cTn id="95" dur="1" fill="hold">
                                          <p:stCondLst>
                                            <p:cond delay="0"/>
                                          </p:stCondLst>
                                        </p:cTn>
                                        <p:tgtEl>
                                          <p:spTgt spid="22"/>
                                        </p:tgtEl>
                                        <p:attrNameLst>
                                          <p:attrName>style.visibility</p:attrName>
                                        </p:attrNameLst>
                                      </p:cBhvr>
                                      <p:to>
                                        <p:strVal val="visible"/>
                                      </p:to>
                                    </p:set>
                                    <p:animEffect transition="in" filter="blinds(horizontal)">
                                      <p:cBhvr>
                                        <p:cTn id="96" dur="500"/>
                                        <p:tgtEl>
                                          <p:spTgt spid="22"/>
                                        </p:tgtEl>
                                      </p:cBhvr>
                                    </p:animEffect>
                                  </p:childTnLst>
                                </p:cTn>
                              </p:par>
                              <p:par>
                                <p:cTn id="97" presetID="3" presetClass="entr" presetSubtype="10" fill="hold" grpId="0" nodeType="withEffect">
                                  <p:stCondLst>
                                    <p:cond delay="0"/>
                                  </p:stCondLst>
                                  <p:childTnLst>
                                    <p:set>
                                      <p:cBhvr>
                                        <p:cTn id="98" dur="1" fill="hold">
                                          <p:stCondLst>
                                            <p:cond delay="0"/>
                                          </p:stCondLst>
                                        </p:cTn>
                                        <p:tgtEl>
                                          <p:spTgt spid="23"/>
                                        </p:tgtEl>
                                        <p:attrNameLst>
                                          <p:attrName>style.visibility</p:attrName>
                                        </p:attrNameLst>
                                      </p:cBhvr>
                                      <p:to>
                                        <p:strVal val="visible"/>
                                      </p:to>
                                    </p:set>
                                    <p:animEffect transition="in" filter="blinds(horizontal)">
                                      <p:cBhvr>
                                        <p:cTn id="99" dur="500"/>
                                        <p:tgtEl>
                                          <p:spTgt spid="23"/>
                                        </p:tgtEl>
                                      </p:cBhvr>
                                    </p:animEffect>
                                  </p:childTnLst>
                                </p:cTn>
                              </p:par>
                              <p:par>
                                <p:cTn id="100" presetID="3" presetClass="entr" presetSubtype="10" fill="hold" grpId="0" nodeType="with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blinds(horizontal)">
                                      <p:cBhvr>
                                        <p:cTn id="102" dur="500"/>
                                        <p:tgtEl>
                                          <p:spTgt spid="24"/>
                                        </p:tgtEl>
                                      </p:cBhvr>
                                    </p:animEffect>
                                  </p:childTnLst>
                                </p:cTn>
                              </p:par>
                              <p:par>
                                <p:cTn id="103" presetID="3" presetClass="entr" presetSubtype="10" fill="hold" grpId="0" nodeType="withEffect">
                                  <p:stCondLst>
                                    <p:cond delay="0"/>
                                  </p:stCondLst>
                                  <p:childTnLst>
                                    <p:set>
                                      <p:cBhvr>
                                        <p:cTn id="104" dur="1" fill="hold">
                                          <p:stCondLst>
                                            <p:cond delay="0"/>
                                          </p:stCondLst>
                                        </p:cTn>
                                        <p:tgtEl>
                                          <p:spTgt spid="25"/>
                                        </p:tgtEl>
                                        <p:attrNameLst>
                                          <p:attrName>style.visibility</p:attrName>
                                        </p:attrNameLst>
                                      </p:cBhvr>
                                      <p:to>
                                        <p:strVal val="visible"/>
                                      </p:to>
                                    </p:set>
                                    <p:animEffect transition="in" filter="blinds(horizontal)">
                                      <p:cBhvr>
                                        <p:cTn id="105" dur="500"/>
                                        <p:tgtEl>
                                          <p:spTgt spid="25"/>
                                        </p:tgtEl>
                                      </p:cBhvr>
                                    </p:animEffect>
                                  </p:childTnLst>
                                </p:cTn>
                              </p:par>
                              <p:par>
                                <p:cTn id="106" presetID="3" presetClass="entr" presetSubtype="10" fill="hold" nodeType="withEffect">
                                  <p:stCondLst>
                                    <p:cond delay="0"/>
                                  </p:stCondLst>
                                  <p:childTnLst>
                                    <p:set>
                                      <p:cBhvr>
                                        <p:cTn id="107" dur="1" fill="hold">
                                          <p:stCondLst>
                                            <p:cond delay="0"/>
                                          </p:stCondLst>
                                        </p:cTn>
                                        <p:tgtEl>
                                          <p:spTgt spid="26"/>
                                        </p:tgtEl>
                                        <p:attrNameLst>
                                          <p:attrName>style.visibility</p:attrName>
                                        </p:attrNameLst>
                                      </p:cBhvr>
                                      <p:to>
                                        <p:strVal val="visible"/>
                                      </p:to>
                                    </p:set>
                                    <p:animEffect transition="in" filter="blinds(horizontal)">
                                      <p:cBhvr>
                                        <p:cTn id="108" dur="500"/>
                                        <p:tgtEl>
                                          <p:spTgt spid="26"/>
                                        </p:tgtEl>
                                      </p:cBhvr>
                                    </p:animEffect>
                                  </p:childTnLst>
                                </p:cTn>
                              </p:par>
                              <p:par>
                                <p:cTn id="109" presetID="3" presetClass="entr" presetSubtype="10" fill="hold" nodeType="withEffect">
                                  <p:stCondLst>
                                    <p:cond delay="0"/>
                                  </p:stCondLst>
                                  <p:childTnLst>
                                    <p:set>
                                      <p:cBhvr>
                                        <p:cTn id="110" dur="1" fill="hold">
                                          <p:stCondLst>
                                            <p:cond delay="0"/>
                                          </p:stCondLst>
                                        </p:cTn>
                                        <p:tgtEl>
                                          <p:spTgt spid="27"/>
                                        </p:tgtEl>
                                        <p:attrNameLst>
                                          <p:attrName>style.visibility</p:attrName>
                                        </p:attrNameLst>
                                      </p:cBhvr>
                                      <p:to>
                                        <p:strVal val="visible"/>
                                      </p:to>
                                    </p:set>
                                    <p:animEffect transition="in" filter="blinds(horizontal)">
                                      <p:cBhvr>
                                        <p:cTn id="111" dur="500"/>
                                        <p:tgtEl>
                                          <p:spTgt spid="27"/>
                                        </p:tgtEl>
                                      </p:cBhvr>
                                    </p:animEffect>
                                  </p:childTnLst>
                                </p:cTn>
                              </p:par>
                              <p:par>
                                <p:cTn id="112" presetID="3" presetClass="entr" presetSubtype="10" fill="hold" nodeType="withEffect">
                                  <p:stCondLst>
                                    <p:cond delay="0"/>
                                  </p:stCondLst>
                                  <p:childTnLst>
                                    <p:set>
                                      <p:cBhvr>
                                        <p:cTn id="113" dur="1" fill="hold">
                                          <p:stCondLst>
                                            <p:cond delay="0"/>
                                          </p:stCondLst>
                                        </p:cTn>
                                        <p:tgtEl>
                                          <p:spTgt spid="28"/>
                                        </p:tgtEl>
                                        <p:attrNameLst>
                                          <p:attrName>style.visibility</p:attrName>
                                        </p:attrNameLst>
                                      </p:cBhvr>
                                      <p:to>
                                        <p:strVal val="visible"/>
                                      </p:to>
                                    </p:set>
                                    <p:animEffect transition="in" filter="blinds(horizontal)">
                                      <p:cBhvr>
                                        <p:cTn id="114" dur="500"/>
                                        <p:tgtEl>
                                          <p:spTgt spid="28"/>
                                        </p:tgtEl>
                                      </p:cBhvr>
                                    </p:animEffect>
                                  </p:childTnLst>
                                </p:cTn>
                              </p:par>
                              <p:par>
                                <p:cTn id="115" presetID="3" presetClass="entr" presetSubtype="10" fill="hold" grpId="0" nodeType="withEffect">
                                  <p:stCondLst>
                                    <p:cond delay="0"/>
                                  </p:stCondLst>
                                  <p:childTnLst>
                                    <p:set>
                                      <p:cBhvr>
                                        <p:cTn id="116" dur="1" fill="hold">
                                          <p:stCondLst>
                                            <p:cond delay="0"/>
                                          </p:stCondLst>
                                        </p:cTn>
                                        <p:tgtEl>
                                          <p:spTgt spid="38"/>
                                        </p:tgtEl>
                                        <p:attrNameLst>
                                          <p:attrName>style.visibility</p:attrName>
                                        </p:attrNameLst>
                                      </p:cBhvr>
                                      <p:to>
                                        <p:strVal val="visible"/>
                                      </p:to>
                                    </p:set>
                                    <p:animEffect transition="in" filter="blinds(horizontal)">
                                      <p:cBhvr>
                                        <p:cTn id="117" dur="500"/>
                                        <p:tgtEl>
                                          <p:spTgt spid="38"/>
                                        </p:tgtEl>
                                      </p:cBhvr>
                                    </p:animEffect>
                                  </p:childTnLst>
                                </p:cTn>
                              </p:par>
                              <p:par>
                                <p:cTn id="118" presetID="3" presetClass="entr" presetSubtype="10" fill="hold" grpId="0" nodeType="withEffect">
                                  <p:stCondLst>
                                    <p:cond delay="0"/>
                                  </p:stCondLst>
                                  <p:childTnLst>
                                    <p:set>
                                      <p:cBhvr>
                                        <p:cTn id="119" dur="1" fill="hold">
                                          <p:stCondLst>
                                            <p:cond delay="0"/>
                                          </p:stCondLst>
                                        </p:cTn>
                                        <p:tgtEl>
                                          <p:spTgt spid="39"/>
                                        </p:tgtEl>
                                        <p:attrNameLst>
                                          <p:attrName>style.visibility</p:attrName>
                                        </p:attrNameLst>
                                      </p:cBhvr>
                                      <p:to>
                                        <p:strVal val="visible"/>
                                      </p:to>
                                    </p:set>
                                    <p:animEffect transition="in" filter="blinds(horizontal)">
                                      <p:cBhvr>
                                        <p:cTn id="120" dur="500"/>
                                        <p:tgtEl>
                                          <p:spTgt spid="39"/>
                                        </p:tgtEl>
                                      </p:cBhvr>
                                    </p:animEffect>
                                  </p:childTnLst>
                                </p:cTn>
                              </p:par>
                              <p:par>
                                <p:cTn id="121" presetID="3" presetClass="entr" presetSubtype="10" fill="hold" grpId="0" nodeType="withEffect">
                                  <p:stCondLst>
                                    <p:cond delay="0"/>
                                  </p:stCondLst>
                                  <p:childTnLst>
                                    <p:set>
                                      <p:cBhvr>
                                        <p:cTn id="122" dur="1" fill="hold">
                                          <p:stCondLst>
                                            <p:cond delay="0"/>
                                          </p:stCondLst>
                                        </p:cTn>
                                        <p:tgtEl>
                                          <p:spTgt spid="40"/>
                                        </p:tgtEl>
                                        <p:attrNameLst>
                                          <p:attrName>style.visibility</p:attrName>
                                        </p:attrNameLst>
                                      </p:cBhvr>
                                      <p:to>
                                        <p:strVal val="visible"/>
                                      </p:to>
                                    </p:set>
                                    <p:animEffect transition="in" filter="blinds(horizontal)">
                                      <p:cBhvr>
                                        <p:cTn id="123" dur="500"/>
                                        <p:tgtEl>
                                          <p:spTgt spid="40"/>
                                        </p:tgtEl>
                                      </p:cBhvr>
                                    </p:animEffect>
                                  </p:childTnLst>
                                </p:cTn>
                              </p:par>
                              <p:par>
                                <p:cTn id="124" presetID="3" presetClass="entr" presetSubtype="10" fill="hold" grpId="0" nodeType="withEffect">
                                  <p:stCondLst>
                                    <p:cond delay="0"/>
                                  </p:stCondLst>
                                  <p:childTnLst>
                                    <p:set>
                                      <p:cBhvr>
                                        <p:cTn id="125" dur="1" fill="hold">
                                          <p:stCondLst>
                                            <p:cond delay="0"/>
                                          </p:stCondLst>
                                        </p:cTn>
                                        <p:tgtEl>
                                          <p:spTgt spid="41"/>
                                        </p:tgtEl>
                                        <p:attrNameLst>
                                          <p:attrName>style.visibility</p:attrName>
                                        </p:attrNameLst>
                                      </p:cBhvr>
                                      <p:to>
                                        <p:strVal val="visible"/>
                                      </p:to>
                                    </p:set>
                                    <p:animEffect transition="in" filter="blinds(horizontal)">
                                      <p:cBhvr>
                                        <p:cTn id="126" dur="500"/>
                                        <p:tgtEl>
                                          <p:spTgt spid="41"/>
                                        </p:tgtEl>
                                      </p:cBhvr>
                                    </p:animEffect>
                                  </p:childTnLst>
                                </p:cTn>
                              </p:par>
                              <p:par>
                                <p:cTn id="127" presetID="3" presetClass="entr" presetSubtype="10" fill="hold" grpId="0" nodeType="withEffect">
                                  <p:stCondLst>
                                    <p:cond delay="0"/>
                                  </p:stCondLst>
                                  <p:childTnLst>
                                    <p:set>
                                      <p:cBhvr>
                                        <p:cTn id="128" dur="1" fill="hold">
                                          <p:stCondLst>
                                            <p:cond delay="0"/>
                                          </p:stCondLst>
                                        </p:cTn>
                                        <p:tgtEl>
                                          <p:spTgt spid="42"/>
                                        </p:tgtEl>
                                        <p:attrNameLst>
                                          <p:attrName>style.visibility</p:attrName>
                                        </p:attrNameLst>
                                      </p:cBhvr>
                                      <p:to>
                                        <p:strVal val="visible"/>
                                      </p:to>
                                    </p:set>
                                    <p:animEffect transition="in" filter="blinds(horizontal)">
                                      <p:cBhvr>
                                        <p:cTn id="129" dur="500"/>
                                        <p:tgtEl>
                                          <p:spTgt spid="42"/>
                                        </p:tgtEl>
                                      </p:cBhvr>
                                    </p:animEffect>
                                  </p:childTnLst>
                                </p:cTn>
                              </p:par>
                              <p:par>
                                <p:cTn id="130" presetID="3" presetClass="entr" presetSubtype="10" fill="hold" grpId="0" nodeType="withEffect">
                                  <p:stCondLst>
                                    <p:cond delay="0"/>
                                  </p:stCondLst>
                                  <p:childTnLst>
                                    <p:set>
                                      <p:cBhvr>
                                        <p:cTn id="131" dur="1" fill="hold">
                                          <p:stCondLst>
                                            <p:cond delay="0"/>
                                          </p:stCondLst>
                                        </p:cTn>
                                        <p:tgtEl>
                                          <p:spTgt spid="43"/>
                                        </p:tgtEl>
                                        <p:attrNameLst>
                                          <p:attrName>style.visibility</p:attrName>
                                        </p:attrNameLst>
                                      </p:cBhvr>
                                      <p:to>
                                        <p:strVal val="visible"/>
                                      </p:to>
                                    </p:set>
                                    <p:animEffect transition="in" filter="blinds(horizontal)">
                                      <p:cBhvr>
                                        <p:cTn id="132" dur="500"/>
                                        <p:tgtEl>
                                          <p:spTgt spid="43"/>
                                        </p:tgtEl>
                                      </p:cBhvr>
                                    </p:animEffect>
                                  </p:childTnLst>
                                </p:cTn>
                              </p:par>
                              <p:par>
                                <p:cTn id="133" presetID="3" presetClass="entr" presetSubtype="10" fill="hold" grpId="0" nodeType="withEffect">
                                  <p:stCondLst>
                                    <p:cond delay="0"/>
                                  </p:stCondLst>
                                  <p:childTnLst>
                                    <p:set>
                                      <p:cBhvr>
                                        <p:cTn id="134" dur="1" fill="hold">
                                          <p:stCondLst>
                                            <p:cond delay="0"/>
                                          </p:stCondLst>
                                        </p:cTn>
                                        <p:tgtEl>
                                          <p:spTgt spid="44"/>
                                        </p:tgtEl>
                                        <p:attrNameLst>
                                          <p:attrName>style.visibility</p:attrName>
                                        </p:attrNameLst>
                                      </p:cBhvr>
                                      <p:to>
                                        <p:strVal val="visible"/>
                                      </p:to>
                                    </p:set>
                                    <p:animEffect transition="in" filter="blinds(horizontal)">
                                      <p:cBhvr>
                                        <p:cTn id="135" dur="500"/>
                                        <p:tgtEl>
                                          <p:spTgt spid="44"/>
                                        </p:tgtEl>
                                      </p:cBhvr>
                                    </p:animEffect>
                                  </p:childTnLst>
                                </p:cTn>
                              </p:par>
                              <p:par>
                                <p:cTn id="136" presetID="3" presetClass="entr" presetSubtype="10" fill="hold" grpId="0" nodeType="withEffect">
                                  <p:stCondLst>
                                    <p:cond delay="0"/>
                                  </p:stCondLst>
                                  <p:childTnLst>
                                    <p:set>
                                      <p:cBhvr>
                                        <p:cTn id="137" dur="1" fill="hold">
                                          <p:stCondLst>
                                            <p:cond delay="0"/>
                                          </p:stCondLst>
                                        </p:cTn>
                                        <p:tgtEl>
                                          <p:spTgt spid="45"/>
                                        </p:tgtEl>
                                        <p:attrNameLst>
                                          <p:attrName>style.visibility</p:attrName>
                                        </p:attrNameLst>
                                      </p:cBhvr>
                                      <p:to>
                                        <p:strVal val="visible"/>
                                      </p:to>
                                    </p:set>
                                    <p:animEffect transition="in" filter="blinds(horizontal)">
                                      <p:cBhvr>
                                        <p:cTn id="138" dur="500"/>
                                        <p:tgtEl>
                                          <p:spTgt spid="45"/>
                                        </p:tgtEl>
                                      </p:cBhvr>
                                    </p:animEffect>
                                  </p:childTnLst>
                                </p:cTn>
                              </p:par>
                              <p:par>
                                <p:cTn id="139" presetID="3" presetClass="entr" presetSubtype="10" fill="hold" grpId="0" nodeType="withEffect">
                                  <p:stCondLst>
                                    <p:cond delay="0"/>
                                  </p:stCondLst>
                                  <p:childTnLst>
                                    <p:set>
                                      <p:cBhvr>
                                        <p:cTn id="140" dur="1" fill="hold">
                                          <p:stCondLst>
                                            <p:cond delay="0"/>
                                          </p:stCondLst>
                                        </p:cTn>
                                        <p:tgtEl>
                                          <p:spTgt spid="46"/>
                                        </p:tgtEl>
                                        <p:attrNameLst>
                                          <p:attrName>style.visibility</p:attrName>
                                        </p:attrNameLst>
                                      </p:cBhvr>
                                      <p:to>
                                        <p:strVal val="visible"/>
                                      </p:to>
                                    </p:set>
                                    <p:animEffect transition="in" filter="blinds(horizontal)">
                                      <p:cBhvr>
                                        <p:cTn id="141" dur="500"/>
                                        <p:tgtEl>
                                          <p:spTgt spid="46"/>
                                        </p:tgtEl>
                                      </p:cBhvr>
                                    </p:animEffect>
                                  </p:childTnLst>
                                </p:cTn>
                              </p:par>
                              <p:par>
                                <p:cTn id="142" presetID="3" presetClass="entr" presetSubtype="10" fill="hold" grpId="0" nodeType="withEffect">
                                  <p:stCondLst>
                                    <p:cond delay="0"/>
                                  </p:stCondLst>
                                  <p:childTnLst>
                                    <p:set>
                                      <p:cBhvr>
                                        <p:cTn id="143" dur="1" fill="hold">
                                          <p:stCondLst>
                                            <p:cond delay="0"/>
                                          </p:stCondLst>
                                        </p:cTn>
                                        <p:tgtEl>
                                          <p:spTgt spid="47"/>
                                        </p:tgtEl>
                                        <p:attrNameLst>
                                          <p:attrName>style.visibility</p:attrName>
                                        </p:attrNameLst>
                                      </p:cBhvr>
                                      <p:to>
                                        <p:strVal val="visible"/>
                                      </p:to>
                                    </p:set>
                                    <p:animEffect transition="in" filter="blinds(horizontal)">
                                      <p:cBhvr>
                                        <p:cTn id="144" dur="500"/>
                                        <p:tgtEl>
                                          <p:spTgt spid="47"/>
                                        </p:tgtEl>
                                      </p:cBhvr>
                                    </p:animEffect>
                                  </p:childTnLst>
                                </p:cTn>
                              </p:par>
                              <p:par>
                                <p:cTn id="145" presetID="3" presetClass="entr" presetSubtype="10" fill="hold" grpId="0" nodeType="withEffect">
                                  <p:stCondLst>
                                    <p:cond delay="0"/>
                                  </p:stCondLst>
                                  <p:childTnLst>
                                    <p:set>
                                      <p:cBhvr>
                                        <p:cTn id="146" dur="1" fill="hold">
                                          <p:stCondLst>
                                            <p:cond delay="0"/>
                                          </p:stCondLst>
                                        </p:cTn>
                                        <p:tgtEl>
                                          <p:spTgt spid="50"/>
                                        </p:tgtEl>
                                        <p:attrNameLst>
                                          <p:attrName>style.visibility</p:attrName>
                                        </p:attrNameLst>
                                      </p:cBhvr>
                                      <p:to>
                                        <p:strVal val="visible"/>
                                      </p:to>
                                    </p:set>
                                    <p:animEffect transition="in" filter="blinds(horizontal)">
                                      <p:cBhvr>
                                        <p:cTn id="147" dur="500"/>
                                        <p:tgtEl>
                                          <p:spTgt spid="50"/>
                                        </p:tgtEl>
                                      </p:cBhvr>
                                    </p:animEffect>
                                  </p:childTnLst>
                                </p:cTn>
                              </p:par>
                              <p:par>
                                <p:cTn id="148" presetID="3" presetClass="entr" presetSubtype="10" fill="hold" grpId="0" nodeType="withEffect">
                                  <p:stCondLst>
                                    <p:cond delay="0"/>
                                  </p:stCondLst>
                                  <p:childTnLst>
                                    <p:set>
                                      <p:cBhvr>
                                        <p:cTn id="149" dur="1" fill="hold">
                                          <p:stCondLst>
                                            <p:cond delay="0"/>
                                          </p:stCondLst>
                                        </p:cTn>
                                        <p:tgtEl>
                                          <p:spTgt spid="51"/>
                                        </p:tgtEl>
                                        <p:attrNameLst>
                                          <p:attrName>style.visibility</p:attrName>
                                        </p:attrNameLst>
                                      </p:cBhvr>
                                      <p:to>
                                        <p:strVal val="visible"/>
                                      </p:to>
                                    </p:set>
                                    <p:animEffect transition="in" filter="blinds(horizontal)">
                                      <p:cBhvr>
                                        <p:cTn id="150" dur="500"/>
                                        <p:tgtEl>
                                          <p:spTgt spid="51"/>
                                        </p:tgtEl>
                                      </p:cBhvr>
                                    </p:animEffect>
                                  </p:childTnLst>
                                </p:cTn>
                              </p:par>
                              <p:par>
                                <p:cTn id="151" presetID="3" presetClass="entr" presetSubtype="10" fill="hold" grpId="0" nodeType="withEffect">
                                  <p:stCondLst>
                                    <p:cond delay="0"/>
                                  </p:stCondLst>
                                  <p:childTnLst>
                                    <p:set>
                                      <p:cBhvr>
                                        <p:cTn id="152" dur="1" fill="hold">
                                          <p:stCondLst>
                                            <p:cond delay="0"/>
                                          </p:stCondLst>
                                        </p:cTn>
                                        <p:tgtEl>
                                          <p:spTgt spid="71"/>
                                        </p:tgtEl>
                                        <p:attrNameLst>
                                          <p:attrName>style.visibility</p:attrName>
                                        </p:attrNameLst>
                                      </p:cBhvr>
                                      <p:to>
                                        <p:strVal val="visible"/>
                                      </p:to>
                                    </p:set>
                                    <p:animEffect transition="in" filter="blinds(horizontal)">
                                      <p:cBhvr>
                                        <p:cTn id="153" dur="500"/>
                                        <p:tgtEl>
                                          <p:spTgt spid="71"/>
                                        </p:tgtEl>
                                      </p:cBhvr>
                                    </p:animEffect>
                                  </p:childTnLst>
                                </p:cTn>
                              </p:par>
                              <p:par>
                                <p:cTn id="154" presetID="3" presetClass="entr" presetSubtype="10" fill="hold" grpId="0" nodeType="withEffect">
                                  <p:stCondLst>
                                    <p:cond delay="0"/>
                                  </p:stCondLst>
                                  <p:childTnLst>
                                    <p:set>
                                      <p:cBhvr>
                                        <p:cTn id="155" dur="1" fill="hold">
                                          <p:stCondLst>
                                            <p:cond delay="0"/>
                                          </p:stCondLst>
                                        </p:cTn>
                                        <p:tgtEl>
                                          <p:spTgt spid="72"/>
                                        </p:tgtEl>
                                        <p:attrNameLst>
                                          <p:attrName>style.visibility</p:attrName>
                                        </p:attrNameLst>
                                      </p:cBhvr>
                                      <p:to>
                                        <p:strVal val="visible"/>
                                      </p:to>
                                    </p:set>
                                    <p:animEffect transition="in" filter="blinds(horizontal)">
                                      <p:cBhvr>
                                        <p:cTn id="156" dur="500"/>
                                        <p:tgtEl>
                                          <p:spTgt spid="72"/>
                                        </p:tgtEl>
                                      </p:cBhvr>
                                    </p:animEffect>
                                  </p:childTnLst>
                                </p:cTn>
                              </p:par>
                              <p:par>
                                <p:cTn id="157" presetID="3" presetClass="entr" presetSubtype="10" fill="hold" grpId="0" nodeType="withEffect">
                                  <p:stCondLst>
                                    <p:cond delay="0"/>
                                  </p:stCondLst>
                                  <p:childTnLst>
                                    <p:set>
                                      <p:cBhvr>
                                        <p:cTn id="158" dur="1" fill="hold">
                                          <p:stCondLst>
                                            <p:cond delay="0"/>
                                          </p:stCondLst>
                                        </p:cTn>
                                        <p:tgtEl>
                                          <p:spTgt spid="73"/>
                                        </p:tgtEl>
                                        <p:attrNameLst>
                                          <p:attrName>style.visibility</p:attrName>
                                        </p:attrNameLst>
                                      </p:cBhvr>
                                      <p:to>
                                        <p:strVal val="visible"/>
                                      </p:to>
                                    </p:set>
                                    <p:animEffect transition="in" filter="blinds(horizontal)">
                                      <p:cBhvr>
                                        <p:cTn id="159" dur="500"/>
                                        <p:tgtEl>
                                          <p:spTgt spid="73"/>
                                        </p:tgtEl>
                                      </p:cBhvr>
                                    </p:animEffect>
                                  </p:childTnLst>
                                </p:cTn>
                              </p:par>
                              <p:par>
                                <p:cTn id="160" presetID="3" presetClass="entr" presetSubtype="10" fill="hold" grpId="0" nodeType="withEffect">
                                  <p:stCondLst>
                                    <p:cond delay="0"/>
                                  </p:stCondLst>
                                  <p:childTnLst>
                                    <p:set>
                                      <p:cBhvr>
                                        <p:cTn id="161" dur="1" fill="hold">
                                          <p:stCondLst>
                                            <p:cond delay="0"/>
                                          </p:stCondLst>
                                        </p:cTn>
                                        <p:tgtEl>
                                          <p:spTgt spid="74"/>
                                        </p:tgtEl>
                                        <p:attrNameLst>
                                          <p:attrName>style.visibility</p:attrName>
                                        </p:attrNameLst>
                                      </p:cBhvr>
                                      <p:to>
                                        <p:strVal val="visible"/>
                                      </p:to>
                                    </p:set>
                                    <p:animEffect transition="in" filter="blinds(horizontal)">
                                      <p:cBhvr>
                                        <p:cTn id="162" dur="500"/>
                                        <p:tgtEl>
                                          <p:spTgt spid="74"/>
                                        </p:tgtEl>
                                      </p:cBhvr>
                                    </p:animEffect>
                                  </p:childTnLst>
                                </p:cTn>
                              </p:par>
                              <p:par>
                                <p:cTn id="163" presetID="3" presetClass="entr" presetSubtype="10" fill="hold" nodeType="withEffect">
                                  <p:stCondLst>
                                    <p:cond delay="0"/>
                                  </p:stCondLst>
                                  <p:childTnLst>
                                    <p:set>
                                      <p:cBhvr>
                                        <p:cTn id="164" dur="1" fill="hold">
                                          <p:stCondLst>
                                            <p:cond delay="0"/>
                                          </p:stCondLst>
                                        </p:cTn>
                                        <p:tgtEl>
                                          <p:spTgt spid="48"/>
                                        </p:tgtEl>
                                        <p:attrNameLst>
                                          <p:attrName>style.visibility</p:attrName>
                                        </p:attrNameLst>
                                      </p:cBhvr>
                                      <p:to>
                                        <p:strVal val="visible"/>
                                      </p:to>
                                    </p:set>
                                    <p:animEffect transition="in" filter="blinds(horizontal)">
                                      <p:cBhvr>
                                        <p:cTn id="165"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4" grpId="0" animBg="1"/>
      <p:bldP spid="15" grpId="0"/>
      <p:bldP spid="19" grpId="0" animBg="1"/>
      <p:bldP spid="20" grpId="0"/>
      <p:bldP spid="21" grpId="0" animBg="1"/>
      <p:bldP spid="22" grpId="0" animBg="1"/>
      <p:bldP spid="23" grpId="0" animBg="1"/>
      <p:bldP spid="24" grpId="0" animBg="1"/>
      <p:bldP spid="25" grpId="0" animBg="1"/>
      <p:bldP spid="29" grpId="0" animBg="1"/>
      <p:bldP spid="32" grpId="0"/>
      <p:bldP spid="33" grpId="0"/>
      <p:bldP spid="34" grpId="0"/>
      <p:bldP spid="35" grpId="0" animBg="1"/>
      <p:bldP spid="36" grpId="0"/>
      <p:bldP spid="37" grpId="0"/>
      <p:bldP spid="38" grpId="0"/>
      <p:bldP spid="39" grpId="0"/>
      <p:bldP spid="40" grpId="0" animBg="1"/>
      <p:bldP spid="41" grpId="0" animBg="1"/>
      <p:bldP spid="42" grpId="0" animBg="1"/>
      <p:bldP spid="43" grpId="0"/>
      <p:bldP spid="44" grpId="0" animBg="1"/>
      <p:bldP spid="45" grpId="0"/>
      <p:bldP spid="46" grpId="0"/>
      <p:bldP spid="47" grpId="0"/>
      <p:bldP spid="49" grpId="0" animBg="1"/>
      <p:bldP spid="50" grpId="0" animBg="1"/>
      <p:bldP spid="51" grpId="0" animBg="1"/>
      <p:bldP spid="52" grpId="0" animBg="1"/>
      <p:bldP spid="54" grpId="0" animBg="1"/>
      <p:bldP spid="56" grpId="0" animBg="1"/>
      <p:bldP spid="57" grpId="0"/>
      <p:bldP spid="58" grpId="0" animBg="1"/>
      <p:bldP spid="59" grpId="0" animBg="1"/>
      <p:bldP spid="60" grpId="0" animBg="1"/>
      <p:bldP spid="61" grpId="0" animBg="1"/>
      <p:bldP spid="62" grpId="0" animBg="1"/>
      <p:bldP spid="63" grpId="0" animBg="1"/>
      <p:bldP spid="64" grpId="0" animBg="1"/>
      <p:bldP spid="66" grpId="0" animBg="1"/>
      <p:bldP spid="67" grpId="0"/>
      <p:bldP spid="68" grpId="0"/>
      <p:bldP spid="69" grpId="0" animBg="1"/>
      <p:bldP spid="70" grpId="0"/>
      <p:bldP spid="71" grpId="0" animBg="1"/>
      <p:bldP spid="72" grpId="0" animBg="1"/>
      <p:bldP spid="73" grpId="0" animBg="1"/>
      <p:bldP spid="7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31A5C-514E-6010-65A5-A642E5F2ECC5}"/>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FE7B1DE3-6D9B-342E-2932-3C9A260565D1}"/>
              </a:ext>
            </a:extLst>
          </p:cNvPr>
          <p:cNvSpPr txBox="1"/>
          <p:nvPr/>
        </p:nvSpPr>
        <p:spPr>
          <a:xfrm>
            <a:off x="489726" y="382744"/>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zh-CN" altLang="en-US"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主流</a:t>
            </a:r>
            <a:r>
              <a:rPr lang="en-US" altLang="zh-CN"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AI</a:t>
            </a:r>
            <a:r>
              <a:rPr lang="zh-CN" altLang="en-US"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方案对比分析</a:t>
            </a:r>
            <a:endParaRPr lang="en-US" altLang="zh-CN" sz="4800" b="1"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 name="矩形 1">
            <a:extLst>
              <a:ext uri="{FF2B5EF4-FFF2-40B4-BE49-F238E27FC236}">
                <a16:creationId xmlns:a16="http://schemas.microsoft.com/office/drawing/2014/main" id="{66A274A1-D805-3A8E-B192-887D40C1AB07}"/>
              </a:ext>
            </a:extLst>
          </p:cNvPr>
          <p:cNvSpPr/>
          <p:nvPr/>
        </p:nvSpPr>
        <p:spPr>
          <a:xfrm>
            <a:off x="3033220" y="2284822"/>
            <a:ext cx="17997979" cy="754694"/>
          </a:xfrm>
          <a:prstGeom prst="rect">
            <a:avLst/>
          </a:prstGeom>
        </p:spPr>
        <p:txBody>
          <a:bodyPr wrap="square">
            <a:spAutoFit/>
          </a:bodyPr>
          <a:lstStyle/>
          <a:p>
            <a:pPr algn="l">
              <a:lnSpc>
                <a:spcPct val="150000"/>
              </a:lnSpc>
            </a:pPr>
            <a:r>
              <a:rPr lang="en-US" altLang="zh-CN" sz="3200" b="1" dirty="0">
                <a:latin typeface="阿里巴巴普惠体" panose="00020600040101010101" pitchFamily="18" charset="-122"/>
                <a:ea typeface="阿里巴巴普惠体" panose="00020600040101010101" pitchFamily="18" charset="-122"/>
                <a:cs typeface="阿里巴巴普惠体" panose="00020600040101010101" pitchFamily="18" charset="-122"/>
              </a:rPr>
              <a:t>x</a:t>
            </a:r>
            <a:endParaRPr lang="zh-CN" altLang="en-US" sz="32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5" name="CUDA应用兼容">
            <a:hlinkClick r:id="" action="ppaction://media"/>
            <a:extLst>
              <a:ext uri="{FF2B5EF4-FFF2-40B4-BE49-F238E27FC236}">
                <a16:creationId xmlns:a16="http://schemas.microsoft.com/office/drawing/2014/main" id="{C9CEAB1E-4D30-5768-36F2-2830BD66BE3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384000" cy="13716000"/>
          </a:xfrm>
          <a:prstGeom prst="rect">
            <a:avLst/>
          </a:prstGeom>
        </p:spPr>
      </p:pic>
      <p:sp>
        <p:nvSpPr>
          <p:cNvPr id="6" name="例:这一页的标题标题标题">
            <a:extLst>
              <a:ext uri="{FF2B5EF4-FFF2-40B4-BE49-F238E27FC236}">
                <a16:creationId xmlns:a16="http://schemas.microsoft.com/office/drawing/2014/main" id="{B5FEC1BC-9FCA-7CF3-FD58-CD8230BB259D}"/>
              </a:ext>
            </a:extLst>
          </p:cNvPr>
          <p:cNvSpPr txBox="1"/>
          <p:nvPr/>
        </p:nvSpPr>
        <p:spPr>
          <a:xfrm>
            <a:off x="4392357" y="287783"/>
            <a:ext cx="15599286" cy="8556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2576" tIns="22576" rIns="22576" bIns="22576">
            <a:noAutofit/>
          </a:bodyPr>
          <a:lstStyle>
            <a:lvl1pPr defTabSz="366887">
              <a:defRPr sz="5400">
                <a:solidFill>
                  <a:srgbClr val="53585F"/>
                </a:solidFill>
                <a:latin typeface="Microsoft YaHei"/>
                <a:ea typeface="Microsoft YaHei"/>
                <a:cs typeface="Microsoft YaHei"/>
                <a:sym typeface="Microsoft YaHei"/>
              </a:defRPr>
            </a:lvl1pPr>
          </a:lstStyle>
          <a:p>
            <a:r>
              <a:rPr lang="en-US" altLang="zh-CN" sz="5400" dirty="0">
                <a:solidFill>
                  <a:schemeClr val="bg1"/>
                </a:solidFill>
                <a:latin typeface="微软雅黑"/>
                <a:ea typeface="微软雅黑"/>
                <a:sym typeface="阿里巴巴普惠体" panose="00020600040101010101" pitchFamily="18" charset="-122"/>
              </a:rPr>
              <a:t>CUDA</a:t>
            </a:r>
            <a:r>
              <a:rPr lang="zh-CN" altLang="en-US" sz="5400" dirty="0">
                <a:solidFill>
                  <a:schemeClr val="bg1"/>
                </a:solidFill>
                <a:latin typeface="微软雅黑"/>
                <a:ea typeface="微软雅黑"/>
                <a:sym typeface="阿里巴巴普惠体" panose="00020600040101010101" pitchFamily="18" charset="-122"/>
              </a:rPr>
              <a:t> 应用兼容示例</a:t>
            </a:r>
            <a:endParaRPr dirty="0">
              <a:solidFill>
                <a:schemeClr val="bg1"/>
              </a:solidFill>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2139688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alpha val="75000"/>
          </a:srgbClr>
        </a:solidFill>
        <a:effectLst/>
      </p:bgPr>
    </p:bg>
    <p:spTree>
      <p:nvGrpSpPr>
        <p:cNvPr id="1" name="">
          <a:extLst>
            <a:ext uri="{FF2B5EF4-FFF2-40B4-BE49-F238E27FC236}">
              <a16:creationId xmlns:a16="http://schemas.microsoft.com/office/drawing/2014/main" id="{E6F09BD8-4E26-82BD-B663-85DA33B80C2B}"/>
            </a:ext>
          </a:extLst>
        </p:cNvPr>
        <p:cNvGrpSpPr/>
        <p:nvPr/>
      </p:nvGrpSpPr>
      <p:grpSpPr>
        <a:xfrm>
          <a:off x="0" y="0"/>
          <a:ext cx="0" cy="0"/>
          <a:chOff x="0" y="0"/>
          <a:chExt cx="0" cy="0"/>
        </a:xfrm>
      </p:grpSpPr>
      <p:sp>
        <p:nvSpPr>
          <p:cNvPr id="57" name="矩形 56">
            <a:extLst>
              <a:ext uri="{FF2B5EF4-FFF2-40B4-BE49-F238E27FC236}">
                <a16:creationId xmlns:a16="http://schemas.microsoft.com/office/drawing/2014/main" id="{CA4796FA-9A6B-FECA-2B10-4684F9FEDCA9}"/>
              </a:ext>
            </a:extLst>
          </p:cNvPr>
          <p:cNvSpPr/>
          <p:nvPr/>
        </p:nvSpPr>
        <p:spPr bwMode="auto">
          <a:xfrm>
            <a:off x="954795" y="6601151"/>
            <a:ext cx="7376761" cy="1173385"/>
          </a:xfrm>
          <a:prstGeom prst="rect">
            <a:avLst/>
          </a:prstGeom>
          <a:solidFill>
            <a:schemeClr val="bg1">
              <a:lumMod val="9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5" name="矩形 54">
            <a:extLst>
              <a:ext uri="{FF2B5EF4-FFF2-40B4-BE49-F238E27FC236}">
                <a16:creationId xmlns:a16="http://schemas.microsoft.com/office/drawing/2014/main" id="{CE58590F-B960-AEC3-413B-09AFB7DD21DF}"/>
              </a:ext>
            </a:extLst>
          </p:cNvPr>
          <p:cNvSpPr/>
          <p:nvPr/>
        </p:nvSpPr>
        <p:spPr bwMode="auto">
          <a:xfrm>
            <a:off x="954795" y="9396726"/>
            <a:ext cx="7376761" cy="1028171"/>
          </a:xfrm>
          <a:prstGeom prst="rect">
            <a:avLst/>
          </a:prstGeom>
          <a:solidFill>
            <a:schemeClr val="bg1">
              <a:lumMod val="9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2" name="矩形 51">
            <a:extLst>
              <a:ext uri="{FF2B5EF4-FFF2-40B4-BE49-F238E27FC236}">
                <a16:creationId xmlns:a16="http://schemas.microsoft.com/office/drawing/2014/main" id="{8886793B-90FA-6179-4F6C-7B0A130940E2}"/>
              </a:ext>
            </a:extLst>
          </p:cNvPr>
          <p:cNvSpPr/>
          <p:nvPr/>
        </p:nvSpPr>
        <p:spPr bwMode="auto">
          <a:xfrm>
            <a:off x="954795" y="7996058"/>
            <a:ext cx="7376761" cy="1173385"/>
          </a:xfrm>
          <a:prstGeom prst="rect">
            <a:avLst/>
          </a:prstGeom>
          <a:solidFill>
            <a:schemeClr val="bg1">
              <a:lumMod val="9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 name="例:这一页的标题标题标题">
            <a:extLst>
              <a:ext uri="{FF2B5EF4-FFF2-40B4-BE49-F238E27FC236}">
                <a16:creationId xmlns:a16="http://schemas.microsoft.com/office/drawing/2014/main" id="{63B3AEE5-6740-EF74-B90D-AF055CCB84FB}"/>
              </a:ext>
            </a:extLst>
          </p:cNvPr>
          <p:cNvSpPr txBox="1"/>
          <p:nvPr/>
        </p:nvSpPr>
        <p:spPr>
          <a:xfrm>
            <a:off x="489726" y="382744"/>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hangingPunct="1"/>
            <a:r>
              <a:rPr kumimoji="1" lang="en-US" altLang="zh-CN" sz="4800" b="1" dirty="0">
                <a:latin typeface="Alibaba PuHuiTi B" pitchFamily="18" charset="-122"/>
                <a:ea typeface="Alibaba PuHuiTi B" pitchFamily="18" charset="-122"/>
                <a:cs typeface="Alibaba PuHuiTi B" pitchFamily="18" charset="-122"/>
              </a:rPr>
              <a:t>CUDA</a:t>
            </a:r>
            <a:r>
              <a:rPr kumimoji="1" lang="zh-CN" altLang="en-US" sz="4800" b="1" dirty="0">
                <a:latin typeface="Alibaba PuHuiTi B" pitchFamily="18" charset="-122"/>
                <a:ea typeface="Alibaba PuHuiTi B" pitchFamily="18" charset="-122"/>
                <a:cs typeface="Alibaba PuHuiTi B" pitchFamily="18" charset="-122"/>
              </a:rPr>
              <a:t> 训练</a:t>
            </a:r>
            <a:r>
              <a:rPr kumimoji="1" lang="en-US" altLang="zh-CN" sz="4800" b="1" dirty="0">
                <a:latin typeface="Alibaba PuHuiTi B" pitchFamily="18" charset="-122"/>
                <a:ea typeface="Alibaba PuHuiTi B" pitchFamily="18" charset="-122"/>
                <a:cs typeface="Alibaba PuHuiTi B" pitchFamily="18" charset="-122"/>
              </a:rPr>
              <a:t>/</a:t>
            </a:r>
            <a:r>
              <a:rPr kumimoji="1" lang="zh-CN" altLang="en-US" sz="4800" b="1" dirty="0">
                <a:latin typeface="Alibaba PuHuiTi B" pitchFamily="18" charset="-122"/>
                <a:ea typeface="Alibaba PuHuiTi B" pitchFamily="18" charset="-122"/>
                <a:cs typeface="Alibaba PuHuiTi B" pitchFamily="18" charset="-122"/>
              </a:rPr>
              <a:t>推理框架兼容</a:t>
            </a:r>
          </a:p>
        </p:txBody>
      </p:sp>
      <p:sp>
        <p:nvSpPr>
          <p:cNvPr id="6" name="矩形 5">
            <a:extLst>
              <a:ext uri="{FF2B5EF4-FFF2-40B4-BE49-F238E27FC236}">
                <a16:creationId xmlns:a16="http://schemas.microsoft.com/office/drawing/2014/main" id="{DE53A7D2-0719-3AB1-8330-0BF679A9A512}"/>
              </a:ext>
            </a:extLst>
          </p:cNvPr>
          <p:cNvSpPr/>
          <p:nvPr/>
        </p:nvSpPr>
        <p:spPr bwMode="auto">
          <a:xfrm>
            <a:off x="12192002" y="2336082"/>
            <a:ext cx="5872478" cy="1090278"/>
          </a:xfrm>
          <a:prstGeom prst="rect">
            <a:avLst/>
          </a:prstGeom>
          <a:solidFill>
            <a:srgbClr val="92D05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CUDA Application</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7" name="矩形 6">
            <a:extLst>
              <a:ext uri="{FF2B5EF4-FFF2-40B4-BE49-F238E27FC236}">
                <a16:creationId xmlns:a16="http://schemas.microsoft.com/office/drawing/2014/main" id="{ABAC15AD-92E8-1BA3-5C98-60B158352C55}"/>
              </a:ext>
            </a:extLst>
          </p:cNvPr>
          <p:cNvSpPr/>
          <p:nvPr/>
        </p:nvSpPr>
        <p:spPr bwMode="auto">
          <a:xfrm>
            <a:off x="18477768" y="2311687"/>
            <a:ext cx="4055329" cy="1090278"/>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PPU Application</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8" name="矩形 7">
            <a:extLst>
              <a:ext uri="{FF2B5EF4-FFF2-40B4-BE49-F238E27FC236}">
                <a16:creationId xmlns:a16="http://schemas.microsoft.com/office/drawing/2014/main" id="{AFAE7BFD-6C6F-7CBF-E7AE-4E97752624FC}"/>
              </a:ext>
            </a:extLst>
          </p:cNvPr>
          <p:cNvSpPr/>
          <p:nvPr/>
        </p:nvSpPr>
        <p:spPr bwMode="auto">
          <a:xfrm>
            <a:off x="12192001" y="4487723"/>
            <a:ext cx="5872478" cy="593502"/>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a:solidFill>
                  <a:schemeClr val="bg1"/>
                </a:solidFill>
                <a:latin typeface="Alibaba PuHuiTi R" pitchFamily="18" charset="-122"/>
                <a:ea typeface="Alibaba PuHuiTi R" pitchFamily="18" charset="-122"/>
                <a:cs typeface="Alibaba PuHuiTi R" pitchFamily="18" charset="-122"/>
              </a:rPr>
              <a:t>CUDA SDK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9" name="矩形 8">
            <a:extLst>
              <a:ext uri="{FF2B5EF4-FFF2-40B4-BE49-F238E27FC236}">
                <a16:creationId xmlns:a16="http://schemas.microsoft.com/office/drawing/2014/main" id="{84533AAC-B4F9-DD3C-30E2-72FF5AC5444F}"/>
              </a:ext>
            </a:extLst>
          </p:cNvPr>
          <p:cNvSpPr/>
          <p:nvPr/>
        </p:nvSpPr>
        <p:spPr bwMode="auto">
          <a:xfrm>
            <a:off x="12192000" y="5264209"/>
            <a:ext cx="1797986" cy="626991"/>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a:solidFill>
                  <a:schemeClr val="bg1"/>
                </a:solidFill>
                <a:latin typeface="Alibaba PuHuiTi R" pitchFamily="18" charset="-122"/>
                <a:ea typeface="Alibaba PuHuiTi R" pitchFamily="18" charset="-122"/>
                <a:cs typeface="Alibaba PuHuiTi R" pitchFamily="18" charset="-122"/>
              </a:rPr>
              <a:t>Runtime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11" name="矩形 10">
            <a:extLst>
              <a:ext uri="{FF2B5EF4-FFF2-40B4-BE49-F238E27FC236}">
                <a16:creationId xmlns:a16="http://schemas.microsoft.com/office/drawing/2014/main" id="{3B59348F-2EDB-307B-AD59-D12445C5558B}"/>
              </a:ext>
            </a:extLst>
          </p:cNvPr>
          <p:cNvSpPr/>
          <p:nvPr/>
        </p:nvSpPr>
        <p:spPr bwMode="auto">
          <a:xfrm>
            <a:off x="12192000" y="6099103"/>
            <a:ext cx="1797986" cy="569508"/>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err="1">
                <a:solidFill>
                  <a:schemeClr val="bg1"/>
                </a:solidFill>
                <a:latin typeface="Alibaba PuHuiTi R" pitchFamily="18" charset="-122"/>
                <a:ea typeface="Alibaba PuHuiTi R" pitchFamily="18" charset="-122"/>
                <a:cs typeface="Alibaba PuHuiTi R" pitchFamily="18" charset="-122"/>
              </a:rPr>
              <a:t>cuBlas</a:t>
            </a:r>
            <a:r>
              <a:rPr lang="en-US" altLang="zh-CN" sz="1800" dirty="0">
                <a:solidFill>
                  <a:schemeClr val="bg1"/>
                </a:solidFill>
                <a:latin typeface="Alibaba PuHuiTi R" pitchFamily="18" charset="-122"/>
                <a:ea typeface="Alibaba PuHuiTi R" pitchFamily="18" charset="-122"/>
                <a:cs typeface="Alibaba PuHuiTi R" pitchFamily="18" charset="-122"/>
              </a:rPr>
              <a:t>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12" name="矩形 11">
            <a:extLst>
              <a:ext uri="{FF2B5EF4-FFF2-40B4-BE49-F238E27FC236}">
                <a16:creationId xmlns:a16="http://schemas.microsoft.com/office/drawing/2014/main" id="{6BBD1E40-9341-FB21-7052-7907ECD39601}"/>
              </a:ext>
            </a:extLst>
          </p:cNvPr>
          <p:cNvSpPr/>
          <p:nvPr/>
        </p:nvSpPr>
        <p:spPr bwMode="auto">
          <a:xfrm>
            <a:off x="14204110" y="6099101"/>
            <a:ext cx="1797986" cy="593503"/>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err="1">
                <a:solidFill>
                  <a:schemeClr val="bg1"/>
                </a:solidFill>
                <a:latin typeface="Alibaba PuHuiTi R" pitchFamily="18" charset="-122"/>
                <a:ea typeface="Alibaba PuHuiTi R" pitchFamily="18" charset="-122"/>
                <a:cs typeface="Alibaba PuHuiTi R" pitchFamily="18" charset="-122"/>
              </a:rPr>
              <a:t>cuXXX</a:t>
            </a:r>
            <a:r>
              <a:rPr lang="en-US" altLang="zh-CN" sz="1800" dirty="0">
                <a:solidFill>
                  <a:schemeClr val="bg1"/>
                </a:solidFill>
                <a:latin typeface="Alibaba PuHuiTi R" pitchFamily="18" charset="-122"/>
                <a:ea typeface="Alibaba PuHuiTi R" pitchFamily="18" charset="-122"/>
                <a:cs typeface="Alibaba PuHuiTi R" pitchFamily="18" charset="-122"/>
              </a:rPr>
              <a:t>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13" name="矩形 12">
            <a:extLst>
              <a:ext uri="{FF2B5EF4-FFF2-40B4-BE49-F238E27FC236}">
                <a16:creationId xmlns:a16="http://schemas.microsoft.com/office/drawing/2014/main" id="{024E25B0-7370-BEC8-C08B-FC567F7A6831}"/>
              </a:ext>
            </a:extLst>
          </p:cNvPr>
          <p:cNvSpPr/>
          <p:nvPr/>
        </p:nvSpPr>
        <p:spPr bwMode="auto">
          <a:xfrm>
            <a:off x="16248672" y="5225648"/>
            <a:ext cx="1797986" cy="1466956"/>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a:solidFill>
                  <a:schemeClr val="bg1"/>
                </a:solidFill>
                <a:latin typeface="Alibaba PuHuiTi R" pitchFamily="18" charset="-122"/>
                <a:ea typeface="Alibaba PuHuiTi R" pitchFamily="18" charset="-122"/>
                <a:cs typeface="Alibaba PuHuiTi R" pitchFamily="18" charset="-122"/>
              </a:rPr>
              <a:t>NVCC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14" name="矩形 13">
            <a:extLst>
              <a:ext uri="{FF2B5EF4-FFF2-40B4-BE49-F238E27FC236}">
                <a16:creationId xmlns:a16="http://schemas.microsoft.com/office/drawing/2014/main" id="{6E932113-0EB7-AE3C-0903-F540354212F9}"/>
              </a:ext>
            </a:extLst>
          </p:cNvPr>
          <p:cNvSpPr/>
          <p:nvPr/>
        </p:nvSpPr>
        <p:spPr bwMode="auto">
          <a:xfrm>
            <a:off x="14244750" y="5264208"/>
            <a:ext cx="1797986" cy="626991"/>
          </a:xfrm>
          <a:prstGeom prst="rect">
            <a:avLst/>
          </a:prstGeom>
          <a:solidFill>
            <a:srgbClr val="FF9900"/>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dirty="0">
                <a:solidFill>
                  <a:schemeClr val="bg1"/>
                </a:solidFill>
                <a:latin typeface="Alibaba PuHuiTi R" pitchFamily="18" charset="-122"/>
                <a:ea typeface="Alibaba PuHuiTi R" pitchFamily="18" charset="-122"/>
                <a:cs typeface="Alibaba PuHuiTi R" pitchFamily="18" charset="-122"/>
              </a:rPr>
              <a:t>Driver Wrapper</a:t>
            </a:r>
            <a:endParaRPr lang="zh-CN" altLang="en-US" sz="1800" dirty="0">
              <a:solidFill>
                <a:schemeClr val="bg1"/>
              </a:solidFill>
              <a:latin typeface="Alibaba PuHuiTi R" pitchFamily="18" charset="-122"/>
              <a:ea typeface="Alibaba PuHuiTi R" pitchFamily="18" charset="-122"/>
              <a:cs typeface="Alibaba PuHuiTi R" pitchFamily="18" charset="-122"/>
            </a:endParaRPr>
          </a:p>
        </p:txBody>
      </p:sp>
      <p:sp>
        <p:nvSpPr>
          <p:cNvPr id="15" name="矩形 14">
            <a:extLst>
              <a:ext uri="{FF2B5EF4-FFF2-40B4-BE49-F238E27FC236}">
                <a16:creationId xmlns:a16="http://schemas.microsoft.com/office/drawing/2014/main" id="{080EDB41-5E8C-B1DB-D65C-625ACD05A0E4}"/>
              </a:ext>
            </a:extLst>
          </p:cNvPr>
          <p:cNvSpPr/>
          <p:nvPr/>
        </p:nvSpPr>
        <p:spPr bwMode="auto">
          <a:xfrm>
            <a:off x="12159548" y="8066530"/>
            <a:ext cx="10536233"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PPU SDK</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19" name="矩形 18">
            <a:extLst>
              <a:ext uri="{FF2B5EF4-FFF2-40B4-BE49-F238E27FC236}">
                <a16:creationId xmlns:a16="http://schemas.microsoft.com/office/drawing/2014/main" id="{B0D43239-9BA8-B5E5-4D2A-570AF085075C}"/>
              </a:ext>
            </a:extLst>
          </p:cNvPr>
          <p:cNvSpPr/>
          <p:nvPr/>
        </p:nvSpPr>
        <p:spPr bwMode="auto">
          <a:xfrm>
            <a:off x="954795" y="3184624"/>
            <a:ext cx="7444352" cy="6034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Training </a:t>
            </a:r>
            <a:r>
              <a:rPr lang="en-US" altLang="zh-CN" sz="2400" b="1" dirty="0">
                <a:solidFill>
                  <a:schemeClr val="tx1">
                    <a:lumMod val="95000"/>
                    <a:lumOff val="5000"/>
                  </a:schemeClr>
                </a:solidFill>
                <a:latin typeface="Alibaba PuHuiTi R" pitchFamily="18" charset="-122"/>
                <a:ea typeface="Alibaba PuHuiTi R" pitchFamily="18" charset="-122"/>
                <a:cs typeface="Alibaba PuHuiTi R" pitchFamily="18" charset="-122"/>
              </a:rPr>
              <a:t>and</a:t>
            </a:r>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 Inference Libraries</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20" name="矩形 19">
            <a:extLst>
              <a:ext uri="{FF2B5EF4-FFF2-40B4-BE49-F238E27FC236}">
                <a16:creationId xmlns:a16="http://schemas.microsoft.com/office/drawing/2014/main" id="{6D812886-4B84-A12F-263F-EE4AFB2FDFDD}"/>
              </a:ext>
            </a:extLst>
          </p:cNvPr>
          <p:cNvSpPr/>
          <p:nvPr/>
        </p:nvSpPr>
        <p:spPr bwMode="auto">
          <a:xfrm>
            <a:off x="12242910" y="9156839"/>
            <a:ext cx="8080341" cy="840554"/>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PPU API </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2" name="矩形 21">
            <a:extLst>
              <a:ext uri="{FF2B5EF4-FFF2-40B4-BE49-F238E27FC236}">
                <a16:creationId xmlns:a16="http://schemas.microsoft.com/office/drawing/2014/main" id="{25445852-CE84-1F3C-92C2-8CFBB4CF1870}"/>
              </a:ext>
            </a:extLst>
          </p:cNvPr>
          <p:cNvSpPr/>
          <p:nvPr/>
        </p:nvSpPr>
        <p:spPr bwMode="auto">
          <a:xfrm>
            <a:off x="12242910" y="10391091"/>
            <a:ext cx="1745181"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Runtime</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3" name="矩形 22">
            <a:extLst>
              <a:ext uri="{FF2B5EF4-FFF2-40B4-BE49-F238E27FC236}">
                <a16:creationId xmlns:a16="http://schemas.microsoft.com/office/drawing/2014/main" id="{D4BDA683-251B-6DDF-75E6-02F44EA6B470}"/>
              </a:ext>
            </a:extLst>
          </p:cNvPr>
          <p:cNvSpPr/>
          <p:nvPr/>
        </p:nvSpPr>
        <p:spPr bwMode="auto">
          <a:xfrm>
            <a:off x="14375340" y="10391091"/>
            <a:ext cx="1745181"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Libraries</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4" name="矩形 23">
            <a:extLst>
              <a:ext uri="{FF2B5EF4-FFF2-40B4-BE49-F238E27FC236}">
                <a16:creationId xmlns:a16="http://schemas.microsoft.com/office/drawing/2014/main" id="{27ACDBE5-0FD2-1D49-A3F1-6A746C288821}"/>
              </a:ext>
            </a:extLst>
          </p:cNvPr>
          <p:cNvSpPr/>
          <p:nvPr/>
        </p:nvSpPr>
        <p:spPr bwMode="auto">
          <a:xfrm>
            <a:off x="16445640" y="10376757"/>
            <a:ext cx="1745181"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Tools</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5" name="矩形 24">
            <a:extLst>
              <a:ext uri="{FF2B5EF4-FFF2-40B4-BE49-F238E27FC236}">
                <a16:creationId xmlns:a16="http://schemas.microsoft.com/office/drawing/2014/main" id="{75A7D1D7-67BF-A6D2-C5F1-F50ED2DC040E}"/>
              </a:ext>
            </a:extLst>
          </p:cNvPr>
          <p:cNvSpPr/>
          <p:nvPr/>
        </p:nvSpPr>
        <p:spPr bwMode="auto">
          <a:xfrm>
            <a:off x="18578070" y="10370804"/>
            <a:ext cx="1745181" cy="770073"/>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6" name="矩形 25">
            <a:extLst>
              <a:ext uri="{FF2B5EF4-FFF2-40B4-BE49-F238E27FC236}">
                <a16:creationId xmlns:a16="http://schemas.microsoft.com/office/drawing/2014/main" id="{6269D024-DAE5-3085-2D58-FFBD66675789}"/>
              </a:ext>
            </a:extLst>
          </p:cNvPr>
          <p:cNvSpPr/>
          <p:nvPr/>
        </p:nvSpPr>
        <p:spPr bwMode="auto">
          <a:xfrm>
            <a:off x="20749101" y="9156840"/>
            <a:ext cx="1821311" cy="3231838"/>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Compiler</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7" name="矩形 26">
            <a:extLst>
              <a:ext uri="{FF2B5EF4-FFF2-40B4-BE49-F238E27FC236}">
                <a16:creationId xmlns:a16="http://schemas.microsoft.com/office/drawing/2014/main" id="{1292C4DC-ABE2-C059-34A4-583CBE815E71}"/>
              </a:ext>
            </a:extLst>
          </p:cNvPr>
          <p:cNvSpPr/>
          <p:nvPr/>
        </p:nvSpPr>
        <p:spPr bwMode="auto">
          <a:xfrm>
            <a:off x="12226312" y="11501454"/>
            <a:ext cx="8080341" cy="887224"/>
          </a:xfrm>
          <a:prstGeom prst="rect">
            <a:avLst/>
          </a:prstGeom>
          <a:solidFill>
            <a:srgbClr val="FFAE23"/>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dirty="0">
                <a:solidFill>
                  <a:schemeClr val="bg1"/>
                </a:solidFill>
                <a:latin typeface="Alibaba PuHuiTi R" pitchFamily="18" charset="-122"/>
                <a:ea typeface="Alibaba PuHuiTi R" pitchFamily="18" charset="-122"/>
                <a:cs typeface="Alibaba PuHuiTi R" pitchFamily="18" charset="-122"/>
              </a:rPr>
              <a:t>PPU Driver </a:t>
            </a:r>
            <a:endParaRPr lang="zh-CN" altLang="en-US" sz="2000" dirty="0">
              <a:solidFill>
                <a:schemeClr val="bg1"/>
              </a:solidFill>
              <a:latin typeface="Alibaba PuHuiTi R" pitchFamily="18" charset="-122"/>
              <a:ea typeface="Alibaba PuHuiTi R" pitchFamily="18" charset="-122"/>
              <a:cs typeface="Alibaba PuHuiTi R" pitchFamily="18" charset="-122"/>
            </a:endParaRPr>
          </a:p>
        </p:txBody>
      </p:sp>
      <p:sp>
        <p:nvSpPr>
          <p:cNvPr id="29" name="左右箭头 28">
            <a:extLst>
              <a:ext uri="{FF2B5EF4-FFF2-40B4-BE49-F238E27FC236}">
                <a16:creationId xmlns:a16="http://schemas.microsoft.com/office/drawing/2014/main" id="{22C1D1B0-28FF-1A76-3B03-5D8B782E0EA2}"/>
              </a:ext>
            </a:extLst>
          </p:cNvPr>
          <p:cNvSpPr/>
          <p:nvPr/>
        </p:nvSpPr>
        <p:spPr>
          <a:xfrm rot="5400000">
            <a:off x="13855256" y="3714158"/>
            <a:ext cx="972352" cy="347967"/>
          </a:xfrm>
          <a:prstGeom prst="leftRightArrow">
            <a:avLst/>
          </a:prstGeom>
          <a:solidFill>
            <a:schemeClr val="bg1">
              <a:lumMod val="50000"/>
              <a:alpha val="5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u="none" strike="noStrike" cap="none" spc="0" normalizeH="0" baseline="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0" name="文本框 29">
            <a:extLst>
              <a:ext uri="{FF2B5EF4-FFF2-40B4-BE49-F238E27FC236}">
                <a16:creationId xmlns:a16="http://schemas.microsoft.com/office/drawing/2014/main" id="{9E8AAD04-A905-340C-8A4F-24355F5CA7E7}"/>
              </a:ext>
            </a:extLst>
          </p:cNvPr>
          <p:cNvSpPr txBox="1"/>
          <p:nvPr/>
        </p:nvSpPr>
        <p:spPr>
          <a:xfrm>
            <a:off x="14875626" y="7004496"/>
            <a:ext cx="2891497" cy="841256"/>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kumimoji="0" lang="en-US" altLang="zh-CN"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PPU SDK API</a:t>
            </a:r>
          </a:p>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lang="en-US" altLang="zh-CN" sz="2400" dirty="0">
                <a:latin typeface="Alibaba PuHuiTi R" pitchFamily="18" charset="-122"/>
                <a:ea typeface="Alibaba PuHuiTi R" pitchFamily="18" charset="-122"/>
                <a:cs typeface="Alibaba PuHuiTi R" pitchFamily="18" charset="-122"/>
              </a:rPr>
              <a:t>PPU Compile</a:t>
            </a:r>
            <a:endParaRPr kumimoji="0" lang="zh-CN" altLang="en-US" sz="50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1" name="左右箭头 30">
            <a:extLst>
              <a:ext uri="{FF2B5EF4-FFF2-40B4-BE49-F238E27FC236}">
                <a16:creationId xmlns:a16="http://schemas.microsoft.com/office/drawing/2014/main" id="{E0480307-96A8-D146-79EA-CE3D14B2CA7D}"/>
              </a:ext>
            </a:extLst>
          </p:cNvPr>
          <p:cNvSpPr/>
          <p:nvPr/>
        </p:nvSpPr>
        <p:spPr>
          <a:xfrm rot="5400000">
            <a:off x="17811272" y="5540074"/>
            <a:ext cx="4309921" cy="382414"/>
          </a:xfrm>
          <a:prstGeom prst="leftRightArrow">
            <a:avLst/>
          </a:prstGeom>
          <a:solidFill>
            <a:schemeClr val="bg1">
              <a:lumMod val="50000"/>
              <a:alpha val="5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u="none" strike="noStrike" cap="none" spc="0" normalizeH="0" baseline="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2" name="文本框 31">
            <a:extLst>
              <a:ext uri="{FF2B5EF4-FFF2-40B4-BE49-F238E27FC236}">
                <a16:creationId xmlns:a16="http://schemas.microsoft.com/office/drawing/2014/main" id="{D6CBB92D-15DD-F192-EA4E-B43B44B520CD}"/>
              </a:ext>
            </a:extLst>
          </p:cNvPr>
          <p:cNvSpPr txBox="1"/>
          <p:nvPr/>
        </p:nvSpPr>
        <p:spPr>
          <a:xfrm>
            <a:off x="20117435" y="5944531"/>
            <a:ext cx="2891497" cy="841256"/>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kumimoji="0" lang="en-US" altLang="zh-CN"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PPU SDK API</a:t>
            </a:r>
          </a:p>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lang="en-US" altLang="zh-CN" sz="2400" dirty="0">
                <a:latin typeface="Alibaba PuHuiTi R" pitchFamily="18" charset="-122"/>
                <a:ea typeface="Alibaba PuHuiTi R" pitchFamily="18" charset="-122"/>
                <a:cs typeface="Alibaba PuHuiTi R" pitchFamily="18" charset="-122"/>
              </a:rPr>
              <a:t>PPU Compile</a:t>
            </a:r>
            <a:endParaRPr kumimoji="0" lang="zh-CN" altLang="en-US" sz="50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3" name="矩形 32">
            <a:extLst>
              <a:ext uri="{FF2B5EF4-FFF2-40B4-BE49-F238E27FC236}">
                <a16:creationId xmlns:a16="http://schemas.microsoft.com/office/drawing/2014/main" id="{F62951B5-9179-4837-9F35-EF3391299FD1}"/>
              </a:ext>
            </a:extLst>
          </p:cNvPr>
          <p:cNvSpPr/>
          <p:nvPr/>
        </p:nvSpPr>
        <p:spPr bwMode="auto">
          <a:xfrm>
            <a:off x="954795" y="4124955"/>
            <a:ext cx="2293821"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Python Client</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34" name="矩形 33">
            <a:extLst>
              <a:ext uri="{FF2B5EF4-FFF2-40B4-BE49-F238E27FC236}">
                <a16:creationId xmlns:a16="http://schemas.microsoft.com/office/drawing/2014/main" id="{1FC4E2F9-CD5E-F3B6-4FA3-C7063969F4E1}"/>
              </a:ext>
            </a:extLst>
          </p:cNvPr>
          <p:cNvSpPr/>
          <p:nvPr/>
        </p:nvSpPr>
        <p:spPr bwMode="auto">
          <a:xfrm>
            <a:off x="3536061" y="4117724"/>
            <a:ext cx="2293821"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C++ Client</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35" name="矩形 34">
            <a:extLst>
              <a:ext uri="{FF2B5EF4-FFF2-40B4-BE49-F238E27FC236}">
                <a16:creationId xmlns:a16="http://schemas.microsoft.com/office/drawing/2014/main" id="{7550D127-33D1-E600-4027-D684D0974067}"/>
              </a:ext>
            </a:extLst>
          </p:cNvPr>
          <p:cNvSpPr/>
          <p:nvPr/>
        </p:nvSpPr>
        <p:spPr bwMode="auto">
          <a:xfrm>
            <a:off x="6064686" y="4124955"/>
            <a:ext cx="2293821"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Other Client</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36" name="矩形 35">
            <a:extLst>
              <a:ext uri="{FF2B5EF4-FFF2-40B4-BE49-F238E27FC236}">
                <a16:creationId xmlns:a16="http://schemas.microsoft.com/office/drawing/2014/main" id="{F7076C0D-637F-D2B3-EED0-927C7CAF9F87}"/>
              </a:ext>
            </a:extLst>
          </p:cNvPr>
          <p:cNvSpPr/>
          <p:nvPr/>
        </p:nvSpPr>
        <p:spPr bwMode="auto">
          <a:xfrm>
            <a:off x="954795" y="4908444"/>
            <a:ext cx="7376761" cy="6034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C API</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38" name="矩形 37">
            <a:extLst>
              <a:ext uri="{FF2B5EF4-FFF2-40B4-BE49-F238E27FC236}">
                <a16:creationId xmlns:a16="http://schemas.microsoft.com/office/drawing/2014/main" id="{E97CDAA8-C114-E893-C1A2-8A8B8E425680}"/>
              </a:ext>
            </a:extLst>
          </p:cNvPr>
          <p:cNvSpPr/>
          <p:nvPr/>
        </p:nvSpPr>
        <p:spPr bwMode="auto">
          <a:xfrm>
            <a:off x="954795" y="5735518"/>
            <a:ext cx="3442102"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Distributed Master</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39" name="矩形 38">
            <a:extLst>
              <a:ext uri="{FF2B5EF4-FFF2-40B4-BE49-F238E27FC236}">
                <a16:creationId xmlns:a16="http://schemas.microsoft.com/office/drawing/2014/main" id="{1C380F15-5B65-8700-9FA8-E53A9452C7F9}"/>
              </a:ext>
            </a:extLst>
          </p:cNvPr>
          <p:cNvSpPr/>
          <p:nvPr/>
        </p:nvSpPr>
        <p:spPr bwMode="auto">
          <a:xfrm>
            <a:off x="5112707" y="5735518"/>
            <a:ext cx="3200730"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Dataflow Executor</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0" name="矩形 39">
            <a:extLst>
              <a:ext uri="{FF2B5EF4-FFF2-40B4-BE49-F238E27FC236}">
                <a16:creationId xmlns:a16="http://schemas.microsoft.com/office/drawing/2014/main" id="{3954EFA5-4BBD-68AE-2740-B70ED4C92A17}"/>
              </a:ext>
            </a:extLst>
          </p:cNvPr>
          <p:cNvSpPr/>
          <p:nvPr/>
        </p:nvSpPr>
        <p:spPr bwMode="auto">
          <a:xfrm>
            <a:off x="1031542" y="7084425"/>
            <a:ext cx="1003627"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Const</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1" name="矩形 40">
            <a:extLst>
              <a:ext uri="{FF2B5EF4-FFF2-40B4-BE49-F238E27FC236}">
                <a16:creationId xmlns:a16="http://schemas.microsoft.com/office/drawing/2014/main" id="{410EC608-F8D2-3A54-1822-58FC322673E6}"/>
              </a:ext>
            </a:extLst>
          </p:cNvPr>
          <p:cNvSpPr/>
          <p:nvPr/>
        </p:nvSpPr>
        <p:spPr bwMode="auto">
          <a:xfrm>
            <a:off x="2186818" y="7099776"/>
            <a:ext cx="895627"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Var</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2" name="矩形 41">
            <a:extLst>
              <a:ext uri="{FF2B5EF4-FFF2-40B4-BE49-F238E27FC236}">
                <a16:creationId xmlns:a16="http://schemas.microsoft.com/office/drawing/2014/main" id="{EDB36FBE-4588-D173-918C-123433B7113D}"/>
              </a:ext>
            </a:extLst>
          </p:cNvPr>
          <p:cNvSpPr/>
          <p:nvPr/>
        </p:nvSpPr>
        <p:spPr bwMode="auto">
          <a:xfrm>
            <a:off x="3287410" y="7084425"/>
            <a:ext cx="1325790"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err="1">
                <a:solidFill>
                  <a:schemeClr val="tx1">
                    <a:lumMod val="95000"/>
                    <a:lumOff val="5000"/>
                  </a:schemeClr>
                </a:solidFill>
                <a:latin typeface="Alibaba PuHuiTi R" pitchFamily="18" charset="-122"/>
                <a:ea typeface="Alibaba PuHuiTi R" pitchFamily="18" charset="-122"/>
                <a:cs typeface="Alibaba PuHuiTi R" pitchFamily="18" charset="-122"/>
              </a:rPr>
              <a:t>MatMul</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3" name="矩形 42">
            <a:extLst>
              <a:ext uri="{FF2B5EF4-FFF2-40B4-BE49-F238E27FC236}">
                <a16:creationId xmlns:a16="http://schemas.microsoft.com/office/drawing/2014/main" id="{EF6E3EAF-99A6-5A80-DC40-2827274BBA75}"/>
              </a:ext>
            </a:extLst>
          </p:cNvPr>
          <p:cNvSpPr/>
          <p:nvPr/>
        </p:nvSpPr>
        <p:spPr bwMode="auto">
          <a:xfrm>
            <a:off x="4768870" y="7081380"/>
            <a:ext cx="1325790"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Conv2D</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4" name="矩形 43">
            <a:extLst>
              <a:ext uri="{FF2B5EF4-FFF2-40B4-BE49-F238E27FC236}">
                <a16:creationId xmlns:a16="http://schemas.microsoft.com/office/drawing/2014/main" id="{F3B21D4A-67CF-B1F3-F5A3-C7C3C5A145AE}"/>
              </a:ext>
            </a:extLst>
          </p:cNvPr>
          <p:cNvSpPr/>
          <p:nvPr/>
        </p:nvSpPr>
        <p:spPr bwMode="auto">
          <a:xfrm>
            <a:off x="6264678" y="7099776"/>
            <a:ext cx="923466"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err="1">
                <a:solidFill>
                  <a:schemeClr val="tx1">
                    <a:lumMod val="95000"/>
                    <a:lumOff val="5000"/>
                  </a:schemeClr>
                </a:solidFill>
                <a:latin typeface="Alibaba PuHuiTi R" pitchFamily="18" charset="-122"/>
                <a:ea typeface="Alibaba PuHuiTi R" pitchFamily="18" charset="-122"/>
                <a:cs typeface="Alibaba PuHuiTi R" pitchFamily="18" charset="-122"/>
              </a:rPr>
              <a:t>Relu</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5" name="矩形 44">
            <a:extLst>
              <a:ext uri="{FF2B5EF4-FFF2-40B4-BE49-F238E27FC236}">
                <a16:creationId xmlns:a16="http://schemas.microsoft.com/office/drawing/2014/main" id="{CBB0CEA9-D08A-4A1D-700D-3E40B2B3669D}"/>
              </a:ext>
            </a:extLst>
          </p:cNvPr>
          <p:cNvSpPr/>
          <p:nvPr/>
        </p:nvSpPr>
        <p:spPr bwMode="auto">
          <a:xfrm>
            <a:off x="7474610" y="7106187"/>
            <a:ext cx="606957"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6" name="矩形 45">
            <a:extLst>
              <a:ext uri="{FF2B5EF4-FFF2-40B4-BE49-F238E27FC236}">
                <a16:creationId xmlns:a16="http://schemas.microsoft.com/office/drawing/2014/main" id="{BE30873C-355B-6043-BFC1-B1DF2D48F667}"/>
              </a:ext>
            </a:extLst>
          </p:cNvPr>
          <p:cNvSpPr/>
          <p:nvPr/>
        </p:nvSpPr>
        <p:spPr bwMode="auto">
          <a:xfrm>
            <a:off x="1937475" y="8512038"/>
            <a:ext cx="1182368"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Eigen3</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7" name="矩形 46">
            <a:extLst>
              <a:ext uri="{FF2B5EF4-FFF2-40B4-BE49-F238E27FC236}">
                <a16:creationId xmlns:a16="http://schemas.microsoft.com/office/drawing/2014/main" id="{EFE79B06-C11D-BDD8-F66C-924CE682A2F2}"/>
              </a:ext>
            </a:extLst>
          </p:cNvPr>
          <p:cNvSpPr/>
          <p:nvPr/>
        </p:nvSpPr>
        <p:spPr bwMode="auto">
          <a:xfrm>
            <a:off x="4575110" y="8512038"/>
            <a:ext cx="3476189"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Stream Executor</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8" name="矩形 47">
            <a:extLst>
              <a:ext uri="{FF2B5EF4-FFF2-40B4-BE49-F238E27FC236}">
                <a16:creationId xmlns:a16="http://schemas.microsoft.com/office/drawing/2014/main" id="{61BEFE67-3AD0-2F4E-7441-EC5D402637D8}"/>
              </a:ext>
            </a:extLst>
          </p:cNvPr>
          <p:cNvSpPr/>
          <p:nvPr/>
        </p:nvSpPr>
        <p:spPr bwMode="auto">
          <a:xfrm>
            <a:off x="1721928" y="9795239"/>
            <a:ext cx="1325790"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CUDA </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49" name="矩形 48">
            <a:extLst>
              <a:ext uri="{FF2B5EF4-FFF2-40B4-BE49-F238E27FC236}">
                <a16:creationId xmlns:a16="http://schemas.microsoft.com/office/drawing/2014/main" id="{A07C8B6D-271D-45F9-DCE6-D2FE36EA80EC}"/>
              </a:ext>
            </a:extLst>
          </p:cNvPr>
          <p:cNvSpPr/>
          <p:nvPr/>
        </p:nvSpPr>
        <p:spPr bwMode="auto">
          <a:xfrm>
            <a:off x="3188359" y="9810590"/>
            <a:ext cx="1749401" cy="536720"/>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PTG</a:t>
            </a:r>
            <a:r>
              <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rPr>
              <a:t> </a:t>
            </a:r>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SAIL</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0" name="矩形 49">
            <a:extLst>
              <a:ext uri="{FF2B5EF4-FFF2-40B4-BE49-F238E27FC236}">
                <a16:creationId xmlns:a16="http://schemas.microsoft.com/office/drawing/2014/main" id="{3327C398-7411-241E-6587-B9E77E9BB8FA}"/>
              </a:ext>
            </a:extLst>
          </p:cNvPr>
          <p:cNvSpPr/>
          <p:nvPr/>
        </p:nvSpPr>
        <p:spPr bwMode="auto">
          <a:xfrm>
            <a:off x="8740417" y="3198085"/>
            <a:ext cx="1664865" cy="7226812"/>
          </a:xfrm>
          <a:prstGeom prst="rect">
            <a:avLst/>
          </a:prstGeom>
          <a:solidFill>
            <a:schemeClr val="bg1">
              <a:lumMod val="85000"/>
            </a:schemeClr>
          </a:solidFill>
          <a:ln w="25400" cap="flat" cmpd="sng" algn="ctr">
            <a:noFill/>
            <a:prstDash val="solid"/>
            <a:miter lim="400000"/>
            <a:headEnd type="none" w="med" len="med"/>
            <a:tailEnd type="none" w="med" len="med"/>
          </a:ln>
          <a:effectLst>
            <a:outerShdw blurRad="38100" dist="25400" dir="5400000" algn="ctr" rotWithShape="0">
              <a:srgbClr val="000000">
                <a:alpha val="50000"/>
              </a:srgbClr>
            </a:outerShdw>
          </a:effectLst>
        </p:spPr>
        <p:txBody>
          <a:bodyPr lIns="135467" tIns="135467" rIns="135467" bIns="135467" anchor="ctr"/>
          <a:lstStyle/>
          <a:p>
            <a:r>
              <a:rPr lang="en-US" altLang="zh-CN" sz="1800" b="1" dirty="0">
                <a:solidFill>
                  <a:schemeClr val="tx1">
                    <a:lumMod val="95000"/>
                    <a:lumOff val="5000"/>
                  </a:schemeClr>
                </a:solidFill>
                <a:latin typeface="Alibaba PuHuiTi R" pitchFamily="18" charset="-122"/>
                <a:ea typeface="Alibaba PuHuiTi R" pitchFamily="18" charset="-122"/>
                <a:cs typeface="Alibaba PuHuiTi R" pitchFamily="18" charset="-122"/>
              </a:rPr>
              <a:t>Toolchain</a:t>
            </a:r>
          </a:p>
          <a:p>
            <a:r>
              <a:rPr lang="en-US" altLang="zh-CN" sz="1800" b="1" dirty="0">
                <a:solidFill>
                  <a:schemeClr val="tx1">
                    <a:lumMod val="95000"/>
                    <a:lumOff val="5000"/>
                  </a:schemeClr>
                </a:solidFill>
                <a:latin typeface="Alibaba PuHuiTi R" pitchFamily="18" charset="-122"/>
                <a:ea typeface="Alibaba PuHuiTi R" pitchFamily="18" charset="-122"/>
                <a:cs typeface="Alibaba PuHuiTi R" pitchFamily="18" charset="-122"/>
              </a:rPr>
              <a:t>Framework</a:t>
            </a:r>
            <a:endParaRPr lang="zh-CN" altLang="en-US" sz="18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4" name="文本框 53">
            <a:extLst>
              <a:ext uri="{FF2B5EF4-FFF2-40B4-BE49-F238E27FC236}">
                <a16:creationId xmlns:a16="http://schemas.microsoft.com/office/drawing/2014/main" id="{7868550D-2F22-CAB9-615D-222F2B763092}"/>
              </a:ext>
            </a:extLst>
          </p:cNvPr>
          <p:cNvSpPr txBox="1"/>
          <p:nvPr/>
        </p:nvSpPr>
        <p:spPr>
          <a:xfrm>
            <a:off x="1688219" y="8008462"/>
            <a:ext cx="4641487" cy="400110"/>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algn="l"/>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Hardware Accelerator Abstractor</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6" name="文本框 55">
            <a:extLst>
              <a:ext uri="{FF2B5EF4-FFF2-40B4-BE49-F238E27FC236}">
                <a16:creationId xmlns:a16="http://schemas.microsoft.com/office/drawing/2014/main" id="{72CF1B24-58BD-3F61-FB17-5EC788F09660}"/>
              </a:ext>
            </a:extLst>
          </p:cNvPr>
          <p:cNvSpPr txBox="1"/>
          <p:nvPr/>
        </p:nvSpPr>
        <p:spPr>
          <a:xfrm>
            <a:off x="1718725" y="9363702"/>
            <a:ext cx="4641487" cy="402653"/>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algn="l"/>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Device Backend</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8" name="文本框 57">
            <a:extLst>
              <a:ext uri="{FF2B5EF4-FFF2-40B4-BE49-F238E27FC236}">
                <a16:creationId xmlns:a16="http://schemas.microsoft.com/office/drawing/2014/main" id="{C0833D0C-9D69-597F-762E-DBCE07C0B5BA}"/>
              </a:ext>
            </a:extLst>
          </p:cNvPr>
          <p:cNvSpPr txBox="1"/>
          <p:nvPr/>
        </p:nvSpPr>
        <p:spPr>
          <a:xfrm>
            <a:off x="1759845" y="6577076"/>
            <a:ext cx="4641487" cy="402653"/>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algn="l"/>
            <a:r>
              <a:rPr lang="en-US" altLang="zh-CN" sz="2000" b="1" dirty="0">
                <a:solidFill>
                  <a:schemeClr val="tx1">
                    <a:lumMod val="95000"/>
                    <a:lumOff val="5000"/>
                  </a:schemeClr>
                </a:solidFill>
                <a:latin typeface="Alibaba PuHuiTi R" pitchFamily="18" charset="-122"/>
                <a:ea typeface="Alibaba PuHuiTi R" pitchFamily="18" charset="-122"/>
                <a:cs typeface="Alibaba PuHuiTi R" pitchFamily="18" charset="-122"/>
              </a:rPr>
              <a:t>Kernel OP Implementation</a:t>
            </a:r>
            <a:endParaRPr lang="zh-CN" altLang="en-US" sz="20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
        <p:nvSpPr>
          <p:cNvPr id="59" name="矩形 58">
            <a:extLst>
              <a:ext uri="{FF2B5EF4-FFF2-40B4-BE49-F238E27FC236}">
                <a16:creationId xmlns:a16="http://schemas.microsoft.com/office/drawing/2014/main" id="{0F3F8068-0BC1-91FA-95A2-7AFCAB1DBDFD}"/>
              </a:ext>
            </a:extLst>
          </p:cNvPr>
          <p:cNvSpPr/>
          <p:nvPr/>
        </p:nvSpPr>
        <p:spPr>
          <a:xfrm>
            <a:off x="466224" y="1569051"/>
            <a:ext cx="10221200" cy="9187833"/>
          </a:xfrm>
          <a:prstGeom prst="rect">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60" name="文本框 59">
            <a:extLst>
              <a:ext uri="{FF2B5EF4-FFF2-40B4-BE49-F238E27FC236}">
                <a16:creationId xmlns:a16="http://schemas.microsoft.com/office/drawing/2014/main" id="{0C1B02ED-D78B-7702-147B-0C0A261D797E}"/>
              </a:ext>
            </a:extLst>
          </p:cNvPr>
          <p:cNvSpPr txBox="1"/>
          <p:nvPr/>
        </p:nvSpPr>
        <p:spPr>
          <a:xfrm>
            <a:off x="542795" y="1741047"/>
            <a:ext cx="2996013" cy="59503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3200" b="1" u="none" strike="noStrike" cap="none" spc="0" normalizeH="0" baseline="0" dirty="0">
                <a:ln>
                  <a:noFill/>
                </a:ln>
                <a:solidFill>
                  <a:srgbClr val="000000"/>
                </a:solidFill>
                <a:effectLst/>
                <a:uFillTx/>
                <a:latin typeface="Alibaba PuHuiTi B" pitchFamily="18" charset="-122"/>
                <a:ea typeface="Alibaba PuHuiTi B" pitchFamily="18" charset="-122"/>
                <a:cs typeface="Alibaba PuHuiTi B" pitchFamily="18" charset="-122"/>
                <a:sym typeface="Helvetica"/>
              </a:rPr>
              <a:t>DL Framework</a:t>
            </a:r>
            <a:endParaRPr kumimoji="0" lang="zh-CN" altLang="en-US" sz="3200" b="1" u="none" strike="noStrike" cap="none" spc="0" normalizeH="0" baseline="0" dirty="0">
              <a:ln>
                <a:noFill/>
              </a:ln>
              <a:solidFill>
                <a:srgbClr val="000000"/>
              </a:solidFill>
              <a:effectLst/>
              <a:uFillTx/>
              <a:latin typeface="Alibaba PuHuiTi B" pitchFamily="18" charset="-122"/>
              <a:ea typeface="Alibaba PuHuiTi B" pitchFamily="18" charset="-122"/>
              <a:cs typeface="Alibaba PuHuiTi B" pitchFamily="18" charset="-122"/>
              <a:sym typeface="Helvetica"/>
            </a:endParaRPr>
          </a:p>
        </p:txBody>
      </p:sp>
      <p:cxnSp>
        <p:nvCxnSpPr>
          <p:cNvPr id="62" name="直线连接符 61">
            <a:extLst>
              <a:ext uri="{FF2B5EF4-FFF2-40B4-BE49-F238E27FC236}">
                <a16:creationId xmlns:a16="http://schemas.microsoft.com/office/drawing/2014/main" id="{167B575F-79A4-CFA0-02CF-AE5925279AB4}"/>
              </a:ext>
            </a:extLst>
          </p:cNvPr>
          <p:cNvCxnSpPr>
            <a:cxnSpLocks/>
          </p:cNvCxnSpPr>
          <p:nvPr/>
        </p:nvCxnSpPr>
        <p:spPr>
          <a:xfrm>
            <a:off x="10687424" y="1569051"/>
            <a:ext cx="1472124" cy="767031"/>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64" name="直线连接符 63">
            <a:extLst>
              <a:ext uri="{FF2B5EF4-FFF2-40B4-BE49-F238E27FC236}">
                <a16:creationId xmlns:a16="http://schemas.microsoft.com/office/drawing/2014/main" id="{C85313F7-5490-ECE2-B2A9-31E07797BC45}"/>
              </a:ext>
            </a:extLst>
          </p:cNvPr>
          <p:cNvCxnSpPr/>
          <p:nvPr/>
        </p:nvCxnSpPr>
        <p:spPr>
          <a:xfrm flipV="1">
            <a:off x="10687424" y="3426360"/>
            <a:ext cx="1472124" cy="7330524"/>
          </a:xfrm>
          <a:prstGeom prst="line">
            <a:avLst/>
          </a:prstGeom>
          <a:noFill/>
          <a:ln w="25400" cap="flat">
            <a:solidFill>
              <a:schemeClr val="accent1"/>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sp>
        <p:nvSpPr>
          <p:cNvPr id="65" name="文本框 64">
            <a:extLst>
              <a:ext uri="{FF2B5EF4-FFF2-40B4-BE49-F238E27FC236}">
                <a16:creationId xmlns:a16="http://schemas.microsoft.com/office/drawing/2014/main" id="{AEAAFE4F-F73C-CC82-576A-2687966F9A71}"/>
              </a:ext>
            </a:extLst>
          </p:cNvPr>
          <p:cNvSpPr txBox="1"/>
          <p:nvPr/>
        </p:nvSpPr>
        <p:spPr>
          <a:xfrm>
            <a:off x="542795" y="11280848"/>
            <a:ext cx="9985106" cy="145680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pPr>
            <a:r>
              <a:rPr kumimoji="0" lang="zh-CN" altLang="en-US" sz="32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应用开发层</a:t>
            </a:r>
            <a:endParaRPr kumimoji="0" lang="en-US" altLang="zh-CN" sz="32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a:p>
            <a:pPr marL="457200" marR="0" indent="-457200" algn="l" defTabSz="825500" rtl="0" fontAlgn="auto" latinLnBrk="0" hangingPunct="0">
              <a:lnSpc>
                <a:spcPct val="100000"/>
              </a:lnSpc>
              <a:spcBef>
                <a:spcPts val="0"/>
              </a:spcBef>
              <a:spcAft>
                <a:spcPts val="0"/>
              </a:spcAft>
              <a:buClrTx/>
              <a:buSzTx/>
              <a:buFont typeface="Wingdings" pitchFamily="2" charset="2"/>
              <a:buChar char="l"/>
            </a:pPr>
            <a:r>
              <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深度学习框架无需修改，通过</a:t>
            </a:r>
            <a:r>
              <a:rPr kumimoji="0" lang="en-US" altLang="zh-CN"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CUDA</a:t>
            </a:r>
            <a:r>
              <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兼容层对框架透明的编译</a:t>
            </a:r>
            <a:endParaRPr kumimoji="0" lang="en-US" altLang="zh-CN"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a:p>
            <a:pPr marL="0" marR="0" indent="0" algn="l" defTabSz="825500" rtl="0" fontAlgn="auto" latinLnBrk="0" hangingPunct="0">
              <a:lnSpc>
                <a:spcPct val="100000"/>
              </a:lnSpc>
              <a:spcBef>
                <a:spcPts val="0"/>
              </a:spcBef>
              <a:spcAft>
                <a:spcPts val="0"/>
              </a:spcAft>
              <a:buClrTx/>
              <a:buSzTx/>
              <a:buFontTx/>
              <a:buNone/>
            </a:pPr>
            <a:r>
              <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和运行在</a:t>
            </a:r>
            <a:r>
              <a:rPr kumimoji="0" lang="en-US" altLang="zh-CN"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PPU</a:t>
            </a:r>
            <a:r>
              <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软硬件栈，实现模型和框架</a:t>
            </a:r>
            <a:r>
              <a:rPr lang="zh-CN" altLang="en-US" sz="2800" dirty="0">
                <a:latin typeface="Alibaba PuHuiTi R" pitchFamily="18" charset="-122"/>
                <a:ea typeface="Alibaba PuHuiTi R" pitchFamily="18" charset="-122"/>
                <a:cs typeface="Alibaba PuHuiTi R" pitchFamily="18" charset="-122"/>
              </a:rPr>
              <a:t>训练</a:t>
            </a:r>
            <a:r>
              <a:rPr lang="en-US" altLang="zh-CN" sz="2800" dirty="0">
                <a:latin typeface="Alibaba PuHuiTi R" pitchFamily="18" charset="-122"/>
                <a:ea typeface="Alibaba PuHuiTi R" pitchFamily="18" charset="-122"/>
                <a:cs typeface="Alibaba PuHuiTi R" pitchFamily="18" charset="-122"/>
              </a:rPr>
              <a:t>/</a:t>
            </a:r>
            <a:r>
              <a:rPr lang="zh-CN" altLang="en-US" sz="2800" dirty="0">
                <a:latin typeface="Alibaba PuHuiTi R" pitchFamily="18" charset="-122"/>
                <a:ea typeface="Alibaba PuHuiTi R" pitchFamily="18" charset="-122"/>
                <a:cs typeface="Alibaba PuHuiTi R" pitchFamily="18" charset="-122"/>
              </a:rPr>
              <a:t>推理时兼容</a:t>
            </a:r>
            <a:endPar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6" name="矩形 65">
            <a:extLst>
              <a:ext uri="{FF2B5EF4-FFF2-40B4-BE49-F238E27FC236}">
                <a16:creationId xmlns:a16="http://schemas.microsoft.com/office/drawing/2014/main" id="{8EEA2EDB-D34C-B4FA-F403-A7FD01A4C66F}"/>
              </a:ext>
            </a:extLst>
          </p:cNvPr>
          <p:cNvSpPr/>
          <p:nvPr/>
        </p:nvSpPr>
        <p:spPr>
          <a:xfrm>
            <a:off x="11869510" y="1569051"/>
            <a:ext cx="11482948" cy="11312061"/>
          </a:xfrm>
          <a:prstGeom prst="rect">
            <a:avLst/>
          </a:prstGeom>
          <a:noFill/>
          <a:ln w="25400" cap="flat">
            <a:solidFill>
              <a:srgbClr val="16A3AA"/>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
        <p:nvSpPr>
          <p:cNvPr id="67" name="左右箭头 66">
            <a:extLst>
              <a:ext uri="{FF2B5EF4-FFF2-40B4-BE49-F238E27FC236}">
                <a16:creationId xmlns:a16="http://schemas.microsoft.com/office/drawing/2014/main" id="{487FF710-32C4-9A2C-941C-4210B8E27340}"/>
              </a:ext>
            </a:extLst>
          </p:cNvPr>
          <p:cNvSpPr/>
          <p:nvPr/>
        </p:nvSpPr>
        <p:spPr>
          <a:xfrm rot="5400000">
            <a:off x="14335485" y="7266495"/>
            <a:ext cx="1212239" cy="275969"/>
          </a:xfrm>
          <a:prstGeom prst="leftRightArrow">
            <a:avLst/>
          </a:prstGeom>
          <a:solidFill>
            <a:schemeClr val="bg1">
              <a:lumMod val="50000"/>
              <a:alpha val="5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u="none" strike="noStrike" cap="none" spc="0" normalizeH="0" baseline="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8" name="文本框 67">
            <a:extLst>
              <a:ext uri="{FF2B5EF4-FFF2-40B4-BE49-F238E27FC236}">
                <a16:creationId xmlns:a16="http://schemas.microsoft.com/office/drawing/2014/main" id="{4FF2906C-880D-892A-B002-CC724D661DEF}"/>
              </a:ext>
            </a:extLst>
          </p:cNvPr>
          <p:cNvSpPr txBox="1"/>
          <p:nvPr/>
        </p:nvSpPr>
        <p:spPr>
          <a:xfrm>
            <a:off x="14596987" y="3610355"/>
            <a:ext cx="2891497" cy="656590"/>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kumimoji="0" lang="en-US" altLang="zh-CN" sz="1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CUDA</a:t>
            </a:r>
            <a:r>
              <a:rPr kumimoji="0" lang="zh-CN" altLang="en-US" sz="1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 </a:t>
            </a:r>
            <a:r>
              <a:rPr kumimoji="0" lang="en-US" altLang="zh-CN" sz="1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API</a:t>
            </a:r>
          </a:p>
          <a:p>
            <a:pPr marL="450900" marR="0" indent="-342900" algn="l" defTabSz="825500" rtl="0" fontAlgn="auto" latinLnBrk="0" hangingPunct="0">
              <a:lnSpc>
                <a:spcPct val="100000"/>
              </a:lnSpc>
              <a:spcBef>
                <a:spcPts val="0"/>
              </a:spcBef>
              <a:spcAft>
                <a:spcPts val="0"/>
              </a:spcAft>
              <a:buClrTx/>
              <a:buSzTx/>
              <a:buFont typeface="Wingdings" pitchFamily="2" charset="2"/>
              <a:buChar char="l"/>
            </a:pPr>
            <a:r>
              <a:rPr lang="en-US" altLang="zh-CN" sz="1800" dirty="0">
                <a:latin typeface="Alibaba PuHuiTi R" pitchFamily="18" charset="-122"/>
                <a:ea typeface="Alibaba PuHuiTi R" pitchFamily="18" charset="-122"/>
                <a:cs typeface="Alibaba PuHuiTi R" pitchFamily="18" charset="-122"/>
              </a:rPr>
              <a:t>NVCC</a:t>
            </a:r>
            <a:r>
              <a:rPr lang="zh-CN" altLang="en-US" sz="1800" dirty="0">
                <a:latin typeface="Alibaba PuHuiTi R" pitchFamily="18" charset="-122"/>
                <a:ea typeface="Alibaba PuHuiTi R" pitchFamily="18" charset="-122"/>
                <a:cs typeface="Alibaba PuHuiTi R" pitchFamily="18" charset="-122"/>
              </a:rPr>
              <a:t> </a:t>
            </a:r>
            <a:r>
              <a:rPr lang="en-US" altLang="zh-CN" sz="1800" dirty="0">
                <a:latin typeface="Alibaba PuHuiTi R" pitchFamily="18" charset="-122"/>
                <a:ea typeface="Alibaba PuHuiTi R" pitchFamily="18" charset="-122"/>
                <a:cs typeface="Alibaba PuHuiTi R" pitchFamily="18" charset="-122"/>
              </a:rPr>
              <a:t>Compile</a:t>
            </a:r>
            <a:endParaRPr kumimoji="0" lang="en-US" altLang="zh-CN" sz="1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pic>
        <p:nvPicPr>
          <p:cNvPr id="69" name="图片 68">
            <a:extLst>
              <a:ext uri="{FF2B5EF4-FFF2-40B4-BE49-F238E27FC236}">
                <a16:creationId xmlns:a16="http://schemas.microsoft.com/office/drawing/2014/main" id="{ED4CFA37-7F2C-52BF-3D5F-984512E69C22}"/>
              </a:ext>
            </a:extLst>
          </p:cNvPr>
          <p:cNvPicPr>
            <a:picLocks noChangeAspect="1"/>
          </p:cNvPicPr>
          <p:nvPr/>
        </p:nvPicPr>
        <p:blipFill>
          <a:blip r:embed="rId3"/>
          <a:stretch>
            <a:fillRect/>
          </a:stretch>
        </p:blipFill>
        <p:spPr>
          <a:xfrm>
            <a:off x="3732049" y="1655234"/>
            <a:ext cx="2849483" cy="603420"/>
          </a:xfrm>
          <a:prstGeom prst="rect">
            <a:avLst/>
          </a:prstGeom>
        </p:spPr>
      </p:pic>
      <p:pic>
        <p:nvPicPr>
          <p:cNvPr id="70" name="图片 69">
            <a:extLst>
              <a:ext uri="{FF2B5EF4-FFF2-40B4-BE49-F238E27FC236}">
                <a16:creationId xmlns:a16="http://schemas.microsoft.com/office/drawing/2014/main" id="{9147EB4D-892C-E1CB-EB43-CF6CEC3F726F}"/>
              </a:ext>
            </a:extLst>
          </p:cNvPr>
          <p:cNvPicPr>
            <a:picLocks noChangeAspect="1"/>
          </p:cNvPicPr>
          <p:nvPr/>
        </p:nvPicPr>
        <p:blipFill>
          <a:blip r:embed="rId4"/>
          <a:stretch>
            <a:fillRect/>
          </a:stretch>
        </p:blipFill>
        <p:spPr>
          <a:xfrm>
            <a:off x="3732049" y="2311687"/>
            <a:ext cx="2849483" cy="783608"/>
          </a:xfrm>
          <a:prstGeom prst="rect">
            <a:avLst/>
          </a:prstGeom>
        </p:spPr>
      </p:pic>
      <p:pic>
        <p:nvPicPr>
          <p:cNvPr id="72" name="图片 71">
            <a:extLst>
              <a:ext uri="{FF2B5EF4-FFF2-40B4-BE49-F238E27FC236}">
                <a16:creationId xmlns:a16="http://schemas.microsoft.com/office/drawing/2014/main" id="{AE0025E9-A107-226C-0D7C-0010D8461A13}"/>
              </a:ext>
            </a:extLst>
          </p:cNvPr>
          <p:cNvPicPr>
            <a:picLocks noChangeAspect="1"/>
          </p:cNvPicPr>
          <p:nvPr/>
        </p:nvPicPr>
        <p:blipFill>
          <a:blip r:embed="rId5"/>
          <a:stretch>
            <a:fillRect/>
          </a:stretch>
        </p:blipFill>
        <p:spPr>
          <a:xfrm>
            <a:off x="6663574" y="1653749"/>
            <a:ext cx="1716174" cy="656184"/>
          </a:xfrm>
          <a:prstGeom prst="rect">
            <a:avLst/>
          </a:prstGeom>
        </p:spPr>
      </p:pic>
      <p:pic>
        <p:nvPicPr>
          <p:cNvPr id="75" name="图片 74">
            <a:extLst>
              <a:ext uri="{FF2B5EF4-FFF2-40B4-BE49-F238E27FC236}">
                <a16:creationId xmlns:a16="http://schemas.microsoft.com/office/drawing/2014/main" id="{6FEF9DCC-49CA-1CE9-CF28-6EBBCC2AB80D}"/>
              </a:ext>
            </a:extLst>
          </p:cNvPr>
          <p:cNvPicPr>
            <a:picLocks noChangeAspect="1"/>
          </p:cNvPicPr>
          <p:nvPr/>
        </p:nvPicPr>
        <p:blipFill>
          <a:blip r:embed="rId6"/>
          <a:stretch>
            <a:fillRect/>
          </a:stretch>
        </p:blipFill>
        <p:spPr>
          <a:xfrm>
            <a:off x="6754642" y="2374023"/>
            <a:ext cx="1396160" cy="736085"/>
          </a:xfrm>
          <a:prstGeom prst="rect">
            <a:avLst/>
          </a:prstGeom>
        </p:spPr>
      </p:pic>
      <p:sp>
        <p:nvSpPr>
          <p:cNvPr id="76" name="矩形 75">
            <a:extLst>
              <a:ext uri="{FF2B5EF4-FFF2-40B4-BE49-F238E27FC236}">
                <a16:creationId xmlns:a16="http://schemas.microsoft.com/office/drawing/2014/main" id="{8E5362A4-BCE2-F606-100A-C29611D713CE}"/>
              </a:ext>
            </a:extLst>
          </p:cNvPr>
          <p:cNvSpPr/>
          <p:nvPr/>
        </p:nvSpPr>
        <p:spPr>
          <a:xfrm>
            <a:off x="11869510" y="7642907"/>
            <a:ext cx="11139422" cy="5094750"/>
          </a:xfrm>
          <a:prstGeom prst="rect">
            <a:avLst/>
          </a:prstGeom>
          <a:solidFill>
            <a:schemeClr val="accent3">
              <a:lumMod val="20000"/>
              <a:lumOff val="80000"/>
              <a:alpha val="1351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5000" b="0" i="0" u="none" strike="noStrike" cap="none" spc="0" normalizeH="0" baseline="0">
              <a:ln>
                <a:noFill/>
              </a:ln>
              <a:solidFill>
                <a:srgbClr val="000000"/>
              </a:solidFill>
              <a:effectLst/>
              <a:uFillTx/>
              <a:latin typeface="+mn-lt"/>
              <a:ea typeface="+mn-ea"/>
              <a:cs typeface="+mn-cs"/>
              <a:sym typeface="Helvetica"/>
            </a:endParaRPr>
          </a:p>
        </p:txBody>
      </p:sp>
    </p:spTree>
    <p:extLst>
      <p:ext uri="{BB962C8B-B14F-4D97-AF65-F5344CB8AC3E}">
        <p14:creationId xmlns:p14="http://schemas.microsoft.com/office/powerpoint/2010/main" val="34518298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66"/>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7"/>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57"/>
                                        </p:tgtEl>
                                        <p:attrNameLst>
                                          <p:attrName>style.visibility</p:attrName>
                                        </p:attrNameLst>
                                      </p:cBhvr>
                                      <p:to>
                                        <p:strVal val="visible"/>
                                      </p:to>
                                    </p:set>
                                    <p:animEffect transition="in" filter="blinds(horizontal)">
                                      <p:cBhvr>
                                        <p:cTn id="57" dur="500"/>
                                        <p:tgtEl>
                                          <p:spTgt spid="57"/>
                                        </p:tgtEl>
                                      </p:cBhvr>
                                    </p:animEffect>
                                  </p:childTnLst>
                                </p:cTn>
                              </p:par>
                              <p:par>
                                <p:cTn id="58" presetID="3" presetClass="entr" presetSubtype="10" fill="hold" grpId="0" nodeType="withEffect">
                                  <p:stCondLst>
                                    <p:cond delay="0"/>
                                  </p:stCondLst>
                                  <p:childTnLst>
                                    <p:set>
                                      <p:cBhvr>
                                        <p:cTn id="59" dur="1" fill="hold">
                                          <p:stCondLst>
                                            <p:cond delay="0"/>
                                          </p:stCondLst>
                                        </p:cTn>
                                        <p:tgtEl>
                                          <p:spTgt spid="55"/>
                                        </p:tgtEl>
                                        <p:attrNameLst>
                                          <p:attrName>style.visibility</p:attrName>
                                        </p:attrNameLst>
                                      </p:cBhvr>
                                      <p:to>
                                        <p:strVal val="visible"/>
                                      </p:to>
                                    </p:set>
                                    <p:animEffect transition="in" filter="blinds(horizontal)">
                                      <p:cBhvr>
                                        <p:cTn id="60" dur="500"/>
                                        <p:tgtEl>
                                          <p:spTgt spid="55"/>
                                        </p:tgtEl>
                                      </p:cBhvr>
                                    </p:animEffect>
                                  </p:childTnLst>
                                </p:cTn>
                              </p:par>
                              <p:par>
                                <p:cTn id="61" presetID="3" presetClass="entr" presetSubtype="10" fill="hold" grpId="0" nodeType="withEffect">
                                  <p:stCondLst>
                                    <p:cond delay="0"/>
                                  </p:stCondLst>
                                  <p:childTnLst>
                                    <p:set>
                                      <p:cBhvr>
                                        <p:cTn id="62" dur="1" fill="hold">
                                          <p:stCondLst>
                                            <p:cond delay="0"/>
                                          </p:stCondLst>
                                        </p:cTn>
                                        <p:tgtEl>
                                          <p:spTgt spid="52"/>
                                        </p:tgtEl>
                                        <p:attrNameLst>
                                          <p:attrName>style.visibility</p:attrName>
                                        </p:attrNameLst>
                                      </p:cBhvr>
                                      <p:to>
                                        <p:strVal val="visible"/>
                                      </p:to>
                                    </p:set>
                                    <p:animEffect transition="in" filter="blinds(horizontal)">
                                      <p:cBhvr>
                                        <p:cTn id="63" dur="500"/>
                                        <p:tgtEl>
                                          <p:spTgt spid="52"/>
                                        </p:tgtEl>
                                      </p:cBhvr>
                                    </p:animEffect>
                                  </p:childTnLst>
                                </p:cTn>
                              </p:par>
                              <p:par>
                                <p:cTn id="64" presetID="3" presetClass="entr" presetSubtype="10" fill="hold" grpId="0" nodeType="withEffect">
                                  <p:stCondLst>
                                    <p:cond delay="0"/>
                                  </p:stCondLst>
                                  <p:childTnLst>
                                    <p:set>
                                      <p:cBhvr>
                                        <p:cTn id="65" dur="1" fill="hold">
                                          <p:stCondLst>
                                            <p:cond delay="0"/>
                                          </p:stCondLst>
                                        </p:cTn>
                                        <p:tgtEl>
                                          <p:spTgt spid="19"/>
                                        </p:tgtEl>
                                        <p:attrNameLst>
                                          <p:attrName>style.visibility</p:attrName>
                                        </p:attrNameLst>
                                      </p:cBhvr>
                                      <p:to>
                                        <p:strVal val="visible"/>
                                      </p:to>
                                    </p:set>
                                    <p:animEffect transition="in" filter="blinds(horizontal)">
                                      <p:cBhvr>
                                        <p:cTn id="66" dur="500"/>
                                        <p:tgtEl>
                                          <p:spTgt spid="19"/>
                                        </p:tgtEl>
                                      </p:cBhvr>
                                    </p:animEffect>
                                  </p:childTnLst>
                                </p:cTn>
                              </p:par>
                              <p:par>
                                <p:cTn id="67" presetID="3" presetClass="entr" presetSubtype="10" fill="hold" grpId="0" nodeType="withEffect">
                                  <p:stCondLst>
                                    <p:cond delay="0"/>
                                  </p:stCondLst>
                                  <p:childTnLst>
                                    <p:set>
                                      <p:cBhvr>
                                        <p:cTn id="68" dur="1" fill="hold">
                                          <p:stCondLst>
                                            <p:cond delay="0"/>
                                          </p:stCondLst>
                                        </p:cTn>
                                        <p:tgtEl>
                                          <p:spTgt spid="33"/>
                                        </p:tgtEl>
                                        <p:attrNameLst>
                                          <p:attrName>style.visibility</p:attrName>
                                        </p:attrNameLst>
                                      </p:cBhvr>
                                      <p:to>
                                        <p:strVal val="visible"/>
                                      </p:to>
                                    </p:set>
                                    <p:animEffect transition="in" filter="blinds(horizontal)">
                                      <p:cBhvr>
                                        <p:cTn id="69" dur="500"/>
                                        <p:tgtEl>
                                          <p:spTgt spid="33"/>
                                        </p:tgtEl>
                                      </p:cBhvr>
                                    </p:animEffect>
                                  </p:childTnLst>
                                </p:cTn>
                              </p:par>
                              <p:par>
                                <p:cTn id="70" presetID="3" presetClass="entr" presetSubtype="10" fill="hold" grpId="0" nodeType="withEffect">
                                  <p:stCondLst>
                                    <p:cond delay="0"/>
                                  </p:stCondLst>
                                  <p:childTnLst>
                                    <p:set>
                                      <p:cBhvr>
                                        <p:cTn id="71" dur="1" fill="hold">
                                          <p:stCondLst>
                                            <p:cond delay="0"/>
                                          </p:stCondLst>
                                        </p:cTn>
                                        <p:tgtEl>
                                          <p:spTgt spid="34"/>
                                        </p:tgtEl>
                                        <p:attrNameLst>
                                          <p:attrName>style.visibility</p:attrName>
                                        </p:attrNameLst>
                                      </p:cBhvr>
                                      <p:to>
                                        <p:strVal val="visible"/>
                                      </p:to>
                                    </p:set>
                                    <p:animEffect transition="in" filter="blinds(horizontal)">
                                      <p:cBhvr>
                                        <p:cTn id="72" dur="500"/>
                                        <p:tgtEl>
                                          <p:spTgt spid="34"/>
                                        </p:tgtEl>
                                      </p:cBhvr>
                                    </p:animEffect>
                                  </p:childTnLst>
                                </p:cTn>
                              </p:par>
                              <p:par>
                                <p:cTn id="73" presetID="3" presetClass="entr" presetSubtype="10" fill="hold" grpId="0" nodeType="withEffect">
                                  <p:stCondLst>
                                    <p:cond delay="0"/>
                                  </p:stCondLst>
                                  <p:childTnLst>
                                    <p:set>
                                      <p:cBhvr>
                                        <p:cTn id="74" dur="1" fill="hold">
                                          <p:stCondLst>
                                            <p:cond delay="0"/>
                                          </p:stCondLst>
                                        </p:cTn>
                                        <p:tgtEl>
                                          <p:spTgt spid="35"/>
                                        </p:tgtEl>
                                        <p:attrNameLst>
                                          <p:attrName>style.visibility</p:attrName>
                                        </p:attrNameLst>
                                      </p:cBhvr>
                                      <p:to>
                                        <p:strVal val="visible"/>
                                      </p:to>
                                    </p:set>
                                    <p:animEffect transition="in" filter="blinds(horizontal)">
                                      <p:cBhvr>
                                        <p:cTn id="75" dur="500"/>
                                        <p:tgtEl>
                                          <p:spTgt spid="35"/>
                                        </p:tgtEl>
                                      </p:cBhvr>
                                    </p:animEffect>
                                  </p:childTnLst>
                                </p:cTn>
                              </p:par>
                              <p:par>
                                <p:cTn id="76" presetID="3" presetClass="entr" presetSubtype="10" fill="hold" grpId="0" nodeType="withEffect">
                                  <p:stCondLst>
                                    <p:cond delay="0"/>
                                  </p:stCondLst>
                                  <p:childTnLst>
                                    <p:set>
                                      <p:cBhvr>
                                        <p:cTn id="77" dur="1" fill="hold">
                                          <p:stCondLst>
                                            <p:cond delay="0"/>
                                          </p:stCondLst>
                                        </p:cTn>
                                        <p:tgtEl>
                                          <p:spTgt spid="36"/>
                                        </p:tgtEl>
                                        <p:attrNameLst>
                                          <p:attrName>style.visibility</p:attrName>
                                        </p:attrNameLst>
                                      </p:cBhvr>
                                      <p:to>
                                        <p:strVal val="visible"/>
                                      </p:to>
                                    </p:set>
                                    <p:animEffect transition="in" filter="blinds(horizontal)">
                                      <p:cBhvr>
                                        <p:cTn id="78" dur="500"/>
                                        <p:tgtEl>
                                          <p:spTgt spid="36"/>
                                        </p:tgtEl>
                                      </p:cBhvr>
                                    </p:animEffect>
                                  </p:childTnLst>
                                </p:cTn>
                              </p:par>
                              <p:par>
                                <p:cTn id="79" presetID="3" presetClass="entr" presetSubtype="10" fill="hold" grpId="0" nodeType="withEffect">
                                  <p:stCondLst>
                                    <p:cond delay="0"/>
                                  </p:stCondLst>
                                  <p:childTnLst>
                                    <p:set>
                                      <p:cBhvr>
                                        <p:cTn id="80" dur="1" fill="hold">
                                          <p:stCondLst>
                                            <p:cond delay="0"/>
                                          </p:stCondLst>
                                        </p:cTn>
                                        <p:tgtEl>
                                          <p:spTgt spid="38"/>
                                        </p:tgtEl>
                                        <p:attrNameLst>
                                          <p:attrName>style.visibility</p:attrName>
                                        </p:attrNameLst>
                                      </p:cBhvr>
                                      <p:to>
                                        <p:strVal val="visible"/>
                                      </p:to>
                                    </p:set>
                                    <p:animEffect transition="in" filter="blinds(horizontal)">
                                      <p:cBhvr>
                                        <p:cTn id="81" dur="500"/>
                                        <p:tgtEl>
                                          <p:spTgt spid="38"/>
                                        </p:tgtEl>
                                      </p:cBhvr>
                                    </p:animEffect>
                                  </p:childTnLst>
                                </p:cTn>
                              </p:par>
                              <p:par>
                                <p:cTn id="82" presetID="3" presetClass="entr" presetSubtype="10" fill="hold" grpId="0" nodeType="withEffect">
                                  <p:stCondLst>
                                    <p:cond delay="0"/>
                                  </p:stCondLst>
                                  <p:childTnLst>
                                    <p:set>
                                      <p:cBhvr>
                                        <p:cTn id="83" dur="1" fill="hold">
                                          <p:stCondLst>
                                            <p:cond delay="0"/>
                                          </p:stCondLst>
                                        </p:cTn>
                                        <p:tgtEl>
                                          <p:spTgt spid="39"/>
                                        </p:tgtEl>
                                        <p:attrNameLst>
                                          <p:attrName>style.visibility</p:attrName>
                                        </p:attrNameLst>
                                      </p:cBhvr>
                                      <p:to>
                                        <p:strVal val="visible"/>
                                      </p:to>
                                    </p:set>
                                    <p:animEffect transition="in" filter="blinds(horizontal)">
                                      <p:cBhvr>
                                        <p:cTn id="84" dur="500"/>
                                        <p:tgtEl>
                                          <p:spTgt spid="39"/>
                                        </p:tgtEl>
                                      </p:cBhvr>
                                    </p:animEffect>
                                  </p:childTnLst>
                                </p:cTn>
                              </p:par>
                              <p:par>
                                <p:cTn id="85" presetID="3" presetClass="entr" presetSubtype="10" fill="hold" grpId="0" nodeType="withEffect">
                                  <p:stCondLst>
                                    <p:cond delay="0"/>
                                  </p:stCondLst>
                                  <p:childTnLst>
                                    <p:set>
                                      <p:cBhvr>
                                        <p:cTn id="86" dur="1" fill="hold">
                                          <p:stCondLst>
                                            <p:cond delay="0"/>
                                          </p:stCondLst>
                                        </p:cTn>
                                        <p:tgtEl>
                                          <p:spTgt spid="40"/>
                                        </p:tgtEl>
                                        <p:attrNameLst>
                                          <p:attrName>style.visibility</p:attrName>
                                        </p:attrNameLst>
                                      </p:cBhvr>
                                      <p:to>
                                        <p:strVal val="visible"/>
                                      </p:to>
                                    </p:set>
                                    <p:animEffect transition="in" filter="blinds(horizontal)">
                                      <p:cBhvr>
                                        <p:cTn id="87" dur="500"/>
                                        <p:tgtEl>
                                          <p:spTgt spid="40"/>
                                        </p:tgtEl>
                                      </p:cBhvr>
                                    </p:animEffect>
                                  </p:childTnLst>
                                </p:cTn>
                              </p:par>
                              <p:par>
                                <p:cTn id="88" presetID="3" presetClass="entr" presetSubtype="10" fill="hold" grpId="0" nodeType="withEffect">
                                  <p:stCondLst>
                                    <p:cond delay="0"/>
                                  </p:stCondLst>
                                  <p:childTnLst>
                                    <p:set>
                                      <p:cBhvr>
                                        <p:cTn id="89" dur="1" fill="hold">
                                          <p:stCondLst>
                                            <p:cond delay="0"/>
                                          </p:stCondLst>
                                        </p:cTn>
                                        <p:tgtEl>
                                          <p:spTgt spid="41"/>
                                        </p:tgtEl>
                                        <p:attrNameLst>
                                          <p:attrName>style.visibility</p:attrName>
                                        </p:attrNameLst>
                                      </p:cBhvr>
                                      <p:to>
                                        <p:strVal val="visible"/>
                                      </p:to>
                                    </p:set>
                                    <p:animEffect transition="in" filter="blinds(horizontal)">
                                      <p:cBhvr>
                                        <p:cTn id="90" dur="500"/>
                                        <p:tgtEl>
                                          <p:spTgt spid="41"/>
                                        </p:tgtEl>
                                      </p:cBhvr>
                                    </p:animEffect>
                                  </p:childTnLst>
                                </p:cTn>
                              </p:par>
                              <p:par>
                                <p:cTn id="91" presetID="3" presetClass="entr" presetSubtype="10" fill="hold" grpId="0" nodeType="withEffect">
                                  <p:stCondLst>
                                    <p:cond delay="0"/>
                                  </p:stCondLst>
                                  <p:childTnLst>
                                    <p:set>
                                      <p:cBhvr>
                                        <p:cTn id="92" dur="1" fill="hold">
                                          <p:stCondLst>
                                            <p:cond delay="0"/>
                                          </p:stCondLst>
                                        </p:cTn>
                                        <p:tgtEl>
                                          <p:spTgt spid="42"/>
                                        </p:tgtEl>
                                        <p:attrNameLst>
                                          <p:attrName>style.visibility</p:attrName>
                                        </p:attrNameLst>
                                      </p:cBhvr>
                                      <p:to>
                                        <p:strVal val="visible"/>
                                      </p:to>
                                    </p:set>
                                    <p:animEffect transition="in" filter="blinds(horizontal)">
                                      <p:cBhvr>
                                        <p:cTn id="93" dur="500"/>
                                        <p:tgtEl>
                                          <p:spTgt spid="42"/>
                                        </p:tgtEl>
                                      </p:cBhvr>
                                    </p:animEffect>
                                  </p:childTnLst>
                                </p:cTn>
                              </p:par>
                              <p:par>
                                <p:cTn id="94" presetID="3" presetClass="entr" presetSubtype="10" fill="hold" grpId="0" nodeType="withEffect">
                                  <p:stCondLst>
                                    <p:cond delay="0"/>
                                  </p:stCondLst>
                                  <p:childTnLst>
                                    <p:set>
                                      <p:cBhvr>
                                        <p:cTn id="95" dur="1" fill="hold">
                                          <p:stCondLst>
                                            <p:cond delay="0"/>
                                          </p:stCondLst>
                                        </p:cTn>
                                        <p:tgtEl>
                                          <p:spTgt spid="43"/>
                                        </p:tgtEl>
                                        <p:attrNameLst>
                                          <p:attrName>style.visibility</p:attrName>
                                        </p:attrNameLst>
                                      </p:cBhvr>
                                      <p:to>
                                        <p:strVal val="visible"/>
                                      </p:to>
                                    </p:set>
                                    <p:animEffect transition="in" filter="blinds(horizontal)">
                                      <p:cBhvr>
                                        <p:cTn id="96" dur="500"/>
                                        <p:tgtEl>
                                          <p:spTgt spid="43"/>
                                        </p:tgtEl>
                                      </p:cBhvr>
                                    </p:animEffect>
                                  </p:childTnLst>
                                </p:cTn>
                              </p:par>
                              <p:par>
                                <p:cTn id="97" presetID="3" presetClass="entr" presetSubtype="10" fill="hold" grpId="0" nodeType="withEffect">
                                  <p:stCondLst>
                                    <p:cond delay="0"/>
                                  </p:stCondLst>
                                  <p:childTnLst>
                                    <p:set>
                                      <p:cBhvr>
                                        <p:cTn id="98" dur="1" fill="hold">
                                          <p:stCondLst>
                                            <p:cond delay="0"/>
                                          </p:stCondLst>
                                        </p:cTn>
                                        <p:tgtEl>
                                          <p:spTgt spid="44"/>
                                        </p:tgtEl>
                                        <p:attrNameLst>
                                          <p:attrName>style.visibility</p:attrName>
                                        </p:attrNameLst>
                                      </p:cBhvr>
                                      <p:to>
                                        <p:strVal val="visible"/>
                                      </p:to>
                                    </p:set>
                                    <p:animEffect transition="in" filter="blinds(horizontal)">
                                      <p:cBhvr>
                                        <p:cTn id="99" dur="500"/>
                                        <p:tgtEl>
                                          <p:spTgt spid="44"/>
                                        </p:tgtEl>
                                      </p:cBhvr>
                                    </p:animEffect>
                                  </p:childTnLst>
                                </p:cTn>
                              </p:par>
                              <p:par>
                                <p:cTn id="100" presetID="3" presetClass="entr" presetSubtype="10" fill="hold" grpId="0" nodeType="withEffect">
                                  <p:stCondLst>
                                    <p:cond delay="0"/>
                                  </p:stCondLst>
                                  <p:childTnLst>
                                    <p:set>
                                      <p:cBhvr>
                                        <p:cTn id="101" dur="1" fill="hold">
                                          <p:stCondLst>
                                            <p:cond delay="0"/>
                                          </p:stCondLst>
                                        </p:cTn>
                                        <p:tgtEl>
                                          <p:spTgt spid="45"/>
                                        </p:tgtEl>
                                        <p:attrNameLst>
                                          <p:attrName>style.visibility</p:attrName>
                                        </p:attrNameLst>
                                      </p:cBhvr>
                                      <p:to>
                                        <p:strVal val="visible"/>
                                      </p:to>
                                    </p:set>
                                    <p:animEffect transition="in" filter="blinds(horizontal)">
                                      <p:cBhvr>
                                        <p:cTn id="102" dur="500"/>
                                        <p:tgtEl>
                                          <p:spTgt spid="45"/>
                                        </p:tgtEl>
                                      </p:cBhvr>
                                    </p:animEffect>
                                  </p:childTnLst>
                                </p:cTn>
                              </p:par>
                              <p:par>
                                <p:cTn id="103" presetID="3" presetClass="entr" presetSubtype="10" fill="hold" grpId="0" nodeType="withEffect">
                                  <p:stCondLst>
                                    <p:cond delay="0"/>
                                  </p:stCondLst>
                                  <p:childTnLst>
                                    <p:set>
                                      <p:cBhvr>
                                        <p:cTn id="104" dur="1" fill="hold">
                                          <p:stCondLst>
                                            <p:cond delay="0"/>
                                          </p:stCondLst>
                                        </p:cTn>
                                        <p:tgtEl>
                                          <p:spTgt spid="46"/>
                                        </p:tgtEl>
                                        <p:attrNameLst>
                                          <p:attrName>style.visibility</p:attrName>
                                        </p:attrNameLst>
                                      </p:cBhvr>
                                      <p:to>
                                        <p:strVal val="visible"/>
                                      </p:to>
                                    </p:set>
                                    <p:animEffect transition="in" filter="blinds(horizontal)">
                                      <p:cBhvr>
                                        <p:cTn id="105" dur="500"/>
                                        <p:tgtEl>
                                          <p:spTgt spid="46"/>
                                        </p:tgtEl>
                                      </p:cBhvr>
                                    </p:animEffect>
                                  </p:childTnLst>
                                </p:cTn>
                              </p:par>
                              <p:par>
                                <p:cTn id="106" presetID="3" presetClass="entr" presetSubtype="10" fill="hold" grpId="0" nodeType="withEffect">
                                  <p:stCondLst>
                                    <p:cond delay="0"/>
                                  </p:stCondLst>
                                  <p:childTnLst>
                                    <p:set>
                                      <p:cBhvr>
                                        <p:cTn id="107" dur="1" fill="hold">
                                          <p:stCondLst>
                                            <p:cond delay="0"/>
                                          </p:stCondLst>
                                        </p:cTn>
                                        <p:tgtEl>
                                          <p:spTgt spid="47"/>
                                        </p:tgtEl>
                                        <p:attrNameLst>
                                          <p:attrName>style.visibility</p:attrName>
                                        </p:attrNameLst>
                                      </p:cBhvr>
                                      <p:to>
                                        <p:strVal val="visible"/>
                                      </p:to>
                                    </p:set>
                                    <p:animEffect transition="in" filter="blinds(horizontal)">
                                      <p:cBhvr>
                                        <p:cTn id="108" dur="500"/>
                                        <p:tgtEl>
                                          <p:spTgt spid="47"/>
                                        </p:tgtEl>
                                      </p:cBhvr>
                                    </p:animEffect>
                                  </p:childTnLst>
                                </p:cTn>
                              </p:par>
                              <p:par>
                                <p:cTn id="109" presetID="3" presetClass="entr" presetSubtype="10" fill="hold" grpId="0" nodeType="withEffect">
                                  <p:stCondLst>
                                    <p:cond delay="0"/>
                                  </p:stCondLst>
                                  <p:childTnLst>
                                    <p:set>
                                      <p:cBhvr>
                                        <p:cTn id="110" dur="1" fill="hold">
                                          <p:stCondLst>
                                            <p:cond delay="0"/>
                                          </p:stCondLst>
                                        </p:cTn>
                                        <p:tgtEl>
                                          <p:spTgt spid="48"/>
                                        </p:tgtEl>
                                        <p:attrNameLst>
                                          <p:attrName>style.visibility</p:attrName>
                                        </p:attrNameLst>
                                      </p:cBhvr>
                                      <p:to>
                                        <p:strVal val="visible"/>
                                      </p:to>
                                    </p:set>
                                    <p:animEffect transition="in" filter="blinds(horizontal)">
                                      <p:cBhvr>
                                        <p:cTn id="111" dur="500"/>
                                        <p:tgtEl>
                                          <p:spTgt spid="48"/>
                                        </p:tgtEl>
                                      </p:cBhvr>
                                    </p:animEffect>
                                  </p:childTnLst>
                                </p:cTn>
                              </p:par>
                              <p:par>
                                <p:cTn id="112" presetID="3" presetClass="entr" presetSubtype="10" fill="hold" grpId="0" nodeType="withEffect">
                                  <p:stCondLst>
                                    <p:cond delay="0"/>
                                  </p:stCondLst>
                                  <p:childTnLst>
                                    <p:set>
                                      <p:cBhvr>
                                        <p:cTn id="113" dur="1" fill="hold">
                                          <p:stCondLst>
                                            <p:cond delay="0"/>
                                          </p:stCondLst>
                                        </p:cTn>
                                        <p:tgtEl>
                                          <p:spTgt spid="49"/>
                                        </p:tgtEl>
                                        <p:attrNameLst>
                                          <p:attrName>style.visibility</p:attrName>
                                        </p:attrNameLst>
                                      </p:cBhvr>
                                      <p:to>
                                        <p:strVal val="visible"/>
                                      </p:to>
                                    </p:set>
                                    <p:animEffect transition="in" filter="blinds(horizontal)">
                                      <p:cBhvr>
                                        <p:cTn id="114" dur="500"/>
                                        <p:tgtEl>
                                          <p:spTgt spid="49"/>
                                        </p:tgtEl>
                                      </p:cBhvr>
                                    </p:animEffect>
                                  </p:childTnLst>
                                </p:cTn>
                              </p:par>
                              <p:par>
                                <p:cTn id="115" presetID="3" presetClass="entr" presetSubtype="10" fill="hold" grpId="0" nodeType="withEffect">
                                  <p:stCondLst>
                                    <p:cond delay="0"/>
                                  </p:stCondLst>
                                  <p:childTnLst>
                                    <p:set>
                                      <p:cBhvr>
                                        <p:cTn id="116" dur="1" fill="hold">
                                          <p:stCondLst>
                                            <p:cond delay="0"/>
                                          </p:stCondLst>
                                        </p:cTn>
                                        <p:tgtEl>
                                          <p:spTgt spid="50"/>
                                        </p:tgtEl>
                                        <p:attrNameLst>
                                          <p:attrName>style.visibility</p:attrName>
                                        </p:attrNameLst>
                                      </p:cBhvr>
                                      <p:to>
                                        <p:strVal val="visible"/>
                                      </p:to>
                                    </p:set>
                                    <p:animEffect transition="in" filter="blinds(horizontal)">
                                      <p:cBhvr>
                                        <p:cTn id="117" dur="500"/>
                                        <p:tgtEl>
                                          <p:spTgt spid="50"/>
                                        </p:tgtEl>
                                      </p:cBhvr>
                                    </p:animEffect>
                                  </p:childTnLst>
                                </p:cTn>
                              </p:par>
                              <p:par>
                                <p:cTn id="118" presetID="3" presetClass="entr" presetSubtype="10" fill="hold" grpId="0" nodeType="withEffect">
                                  <p:stCondLst>
                                    <p:cond delay="0"/>
                                  </p:stCondLst>
                                  <p:childTnLst>
                                    <p:set>
                                      <p:cBhvr>
                                        <p:cTn id="119" dur="1" fill="hold">
                                          <p:stCondLst>
                                            <p:cond delay="0"/>
                                          </p:stCondLst>
                                        </p:cTn>
                                        <p:tgtEl>
                                          <p:spTgt spid="54"/>
                                        </p:tgtEl>
                                        <p:attrNameLst>
                                          <p:attrName>style.visibility</p:attrName>
                                        </p:attrNameLst>
                                      </p:cBhvr>
                                      <p:to>
                                        <p:strVal val="visible"/>
                                      </p:to>
                                    </p:set>
                                    <p:animEffect transition="in" filter="blinds(horizontal)">
                                      <p:cBhvr>
                                        <p:cTn id="120" dur="500"/>
                                        <p:tgtEl>
                                          <p:spTgt spid="54"/>
                                        </p:tgtEl>
                                      </p:cBhvr>
                                    </p:animEffect>
                                  </p:childTnLst>
                                </p:cTn>
                              </p:par>
                              <p:par>
                                <p:cTn id="121" presetID="3" presetClass="entr" presetSubtype="10" fill="hold" grpId="0" nodeType="withEffect">
                                  <p:stCondLst>
                                    <p:cond delay="0"/>
                                  </p:stCondLst>
                                  <p:childTnLst>
                                    <p:set>
                                      <p:cBhvr>
                                        <p:cTn id="122" dur="1" fill="hold">
                                          <p:stCondLst>
                                            <p:cond delay="0"/>
                                          </p:stCondLst>
                                        </p:cTn>
                                        <p:tgtEl>
                                          <p:spTgt spid="56"/>
                                        </p:tgtEl>
                                        <p:attrNameLst>
                                          <p:attrName>style.visibility</p:attrName>
                                        </p:attrNameLst>
                                      </p:cBhvr>
                                      <p:to>
                                        <p:strVal val="visible"/>
                                      </p:to>
                                    </p:set>
                                    <p:animEffect transition="in" filter="blinds(horizontal)">
                                      <p:cBhvr>
                                        <p:cTn id="123" dur="500"/>
                                        <p:tgtEl>
                                          <p:spTgt spid="56"/>
                                        </p:tgtEl>
                                      </p:cBhvr>
                                    </p:animEffect>
                                  </p:childTnLst>
                                </p:cTn>
                              </p:par>
                              <p:par>
                                <p:cTn id="124" presetID="3" presetClass="entr" presetSubtype="10" fill="hold" grpId="0" nodeType="withEffect">
                                  <p:stCondLst>
                                    <p:cond delay="0"/>
                                  </p:stCondLst>
                                  <p:childTnLst>
                                    <p:set>
                                      <p:cBhvr>
                                        <p:cTn id="125" dur="1" fill="hold">
                                          <p:stCondLst>
                                            <p:cond delay="0"/>
                                          </p:stCondLst>
                                        </p:cTn>
                                        <p:tgtEl>
                                          <p:spTgt spid="58"/>
                                        </p:tgtEl>
                                        <p:attrNameLst>
                                          <p:attrName>style.visibility</p:attrName>
                                        </p:attrNameLst>
                                      </p:cBhvr>
                                      <p:to>
                                        <p:strVal val="visible"/>
                                      </p:to>
                                    </p:set>
                                    <p:animEffect transition="in" filter="blinds(horizontal)">
                                      <p:cBhvr>
                                        <p:cTn id="126" dur="500"/>
                                        <p:tgtEl>
                                          <p:spTgt spid="58"/>
                                        </p:tgtEl>
                                      </p:cBhvr>
                                    </p:animEffect>
                                  </p:childTnLst>
                                </p:cTn>
                              </p:par>
                              <p:par>
                                <p:cTn id="127" presetID="3" presetClass="entr" presetSubtype="10" fill="hold" grpId="0" nodeType="withEffect">
                                  <p:stCondLst>
                                    <p:cond delay="0"/>
                                  </p:stCondLst>
                                  <p:childTnLst>
                                    <p:set>
                                      <p:cBhvr>
                                        <p:cTn id="128" dur="1" fill="hold">
                                          <p:stCondLst>
                                            <p:cond delay="0"/>
                                          </p:stCondLst>
                                        </p:cTn>
                                        <p:tgtEl>
                                          <p:spTgt spid="59"/>
                                        </p:tgtEl>
                                        <p:attrNameLst>
                                          <p:attrName>style.visibility</p:attrName>
                                        </p:attrNameLst>
                                      </p:cBhvr>
                                      <p:to>
                                        <p:strVal val="visible"/>
                                      </p:to>
                                    </p:set>
                                    <p:animEffect transition="in" filter="blinds(horizontal)">
                                      <p:cBhvr>
                                        <p:cTn id="129" dur="500"/>
                                        <p:tgtEl>
                                          <p:spTgt spid="59"/>
                                        </p:tgtEl>
                                      </p:cBhvr>
                                    </p:animEffect>
                                  </p:childTnLst>
                                </p:cTn>
                              </p:par>
                              <p:par>
                                <p:cTn id="130" presetID="3" presetClass="entr" presetSubtype="10" fill="hold" grpId="0" nodeType="withEffect">
                                  <p:stCondLst>
                                    <p:cond delay="0"/>
                                  </p:stCondLst>
                                  <p:childTnLst>
                                    <p:set>
                                      <p:cBhvr>
                                        <p:cTn id="131" dur="1" fill="hold">
                                          <p:stCondLst>
                                            <p:cond delay="0"/>
                                          </p:stCondLst>
                                        </p:cTn>
                                        <p:tgtEl>
                                          <p:spTgt spid="60"/>
                                        </p:tgtEl>
                                        <p:attrNameLst>
                                          <p:attrName>style.visibility</p:attrName>
                                        </p:attrNameLst>
                                      </p:cBhvr>
                                      <p:to>
                                        <p:strVal val="visible"/>
                                      </p:to>
                                    </p:set>
                                    <p:animEffect transition="in" filter="blinds(horizontal)">
                                      <p:cBhvr>
                                        <p:cTn id="132" dur="500"/>
                                        <p:tgtEl>
                                          <p:spTgt spid="60"/>
                                        </p:tgtEl>
                                      </p:cBhvr>
                                    </p:animEffect>
                                  </p:childTnLst>
                                </p:cTn>
                              </p:par>
                              <p:par>
                                <p:cTn id="133" presetID="3" presetClass="entr" presetSubtype="10" fill="hold" nodeType="withEffect">
                                  <p:stCondLst>
                                    <p:cond delay="0"/>
                                  </p:stCondLst>
                                  <p:childTnLst>
                                    <p:set>
                                      <p:cBhvr>
                                        <p:cTn id="134" dur="1" fill="hold">
                                          <p:stCondLst>
                                            <p:cond delay="0"/>
                                          </p:stCondLst>
                                        </p:cTn>
                                        <p:tgtEl>
                                          <p:spTgt spid="62"/>
                                        </p:tgtEl>
                                        <p:attrNameLst>
                                          <p:attrName>style.visibility</p:attrName>
                                        </p:attrNameLst>
                                      </p:cBhvr>
                                      <p:to>
                                        <p:strVal val="visible"/>
                                      </p:to>
                                    </p:set>
                                    <p:animEffect transition="in" filter="blinds(horizontal)">
                                      <p:cBhvr>
                                        <p:cTn id="135" dur="500"/>
                                        <p:tgtEl>
                                          <p:spTgt spid="62"/>
                                        </p:tgtEl>
                                      </p:cBhvr>
                                    </p:animEffect>
                                  </p:childTnLst>
                                </p:cTn>
                              </p:par>
                              <p:par>
                                <p:cTn id="136" presetID="3" presetClass="entr" presetSubtype="10" fill="hold" nodeType="withEffect">
                                  <p:stCondLst>
                                    <p:cond delay="0"/>
                                  </p:stCondLst>
                                  <p:childTnLst>
                                    <p:set>
                                      <p:cBhvr>
                                        <p:cTn id="137" dur="1" fill="hold">
                                          <p:stCondLst>
                                            <p:cond delay="0"/>
                                          </p:stCondLst>
                                        </p:cTn>
                                        <p:tgtEl>
                                          <p:spTgt spid="64"/>
                                        </p:tgtEl>
                                        <p:attrNameLst>
                                          <p:attrName>style.visibility</p:attrName>
                                        </p:attrNameLst>
                                      </p:cBhvr>
                                      <p:to>
                                        <p:strVal val="visible"/>
                                      </p:to>
                                    </p:set>
                                    <p:animEffect transition="in" filter="blinds(horizontal)">
                                      <p:cBhvr>
                                        <p:cTn id="138" dur="500"/>
                                        <p:tgtEl>
                                          <p:spTgt spid="64"/>
                                        </p:tgtEl>
                                      </p:cBhvr>
                                    </p:animEffect>
                                  </p:childTnLst>
                                </p:cTn>
                              </p:par>
                              <p:par>
                                <p:cTn id="139" presetID="3" presetClass="entr" presetSubtype="10" fill="hold" grpId="0" nodeType="withEffect">
                                  <p:stCondLst>
                                    <p:cond delay="0"/>
                                  </p:stCondLst>
                                  <p:childTnLst>
                                    <p:set>
                                      <p:cBhvr>
                                        <p:cTn id="140" dur="1" fill="hold">
                                          <p:stCondLst>
                                            <p:cond delay="0"/>
                                          </p:stCondLst>
                                        </p:cTn>
                                        <p:tgtEl>
                                          <p:spTgt spid="65"/>
                                        </p:tgtEl>
                                        <p:attrNameLst>
                                          <p:attrName>style.visibility</p:attrName>
                                        </p:attrNameLst>
                                      </p:cBhvr>
                                      <p:to>
                                        <p:strVal val="visible"/>
                                      </p:to>
                                    </p:set>
                                    <p:animEffect transition="in" filter="blinds(horizontal)">
                                      <p:cBhvr>
                                        <p:cTn id="141" dur="500"/>
                                        <p:tgtEl>
                                          <p:spTgt spid="65"/>
                                        </p:tgtEl>
                                      </p:cBhvr>
                                    </p:animEffect>
                                  </p:childTnLst>
                                </p:cTn>
                              </p:par>
                              <p:par>
                                <p:cTn id="142" presetID="3" presetClass="entr" presetSubtype="10" fill="hold" nodeType="withEffect">
                                  <p:stCondLst>
                                    <p:cond delay="0"/>
                                  </p:stCondLst>
                                  <p:childTnLst>
                                    <p:set>
                                      <p:cBhvr>
                                        <p:cTn id="143" dur="1" fill="hold">
                                          <p:stCondLst>
                                            <p:cond delay="0"/>
                                          </p:stCondLst>
                                        </p:cTn>
                                        <p:tgtEl>
                                          <p:spTgt spid="69"/>
                                        </p:tgtEl>
                                        <p:attrNameLst>
                                          <p:attrName>style.visibility</p:attrName>
                                        </p:attrNameLst>
                                      </p:cBhvr>
                                      <p:to>
                                        <p:strVal val="visible"/>
                                      </p:to>
                                    </p:set>
                                    <p:animEffect transition="in" filter="blinds(horizontal)">
                                      <p:cBhvr>
                                        <p:cTn id="144" dur="500"/>
                                        <p:tgtEl>
                                          <p:spTgt spid="69"/>
                                        </p:tgtEl>
                                      </p:cBhvr>
                                    </p:animEffect>
                                  </p:childTnLst>
                                </p:cTn>
                              </p:par>
                              <p:par>
                                <p:cTn id="145" presetID="3" presetClass="entr" presetSubtype="10" fill="hold" nodeType="withEffect">
                                  <p:stCondLst>
                                    <p:cond delay="0"/>
                                  </p:stCondLst>
                                  <p:childTnLst>
                                    <p:set>
                                      <p:cBhvr>
                                        <p:cTn id="146" dur="1" fill="hold">
                                          <p:stCondLst>
                                            <p:cond delay="0"/>
                                          </p:stCondLst>
                                        </p:cTn>
                                        <p:tgtEl>
                                          <p:spTgt spid="70"/>
                                        </p:tgtEl>
                                        <p:attrNameLst>
                                          <p:attrName>style.visibility</p:attrName>
                                        </p:attrNameLst>
                                      </p:cBhvr>
                                      <p:to>
                                        <p:strVal val="visible"/>
                                      </p:to>
                                    </p:set>
                                    <p:animEffect transition="in" filter="blinds(horizontal)">
                                      <p:cBhvr>
                                        <p:cTn id="147" dur="500"/>
                                        <p:tgtEl>
                                          <p:spTgt spid="70"/>
                                        </p:tgtEl>
                                      </p:cBhvr>
                                    </p:animEffect>
                                  </p:childTnLst>
                                </p:cTn>
                              </p:par>
                              <p:par>
                                <p:cTn id="148" presetID="3" presetClass="entr" presetSubtype="10" fill="hold" nodeType="withEffect">
                                  <p:stCondLst>
                                    <p:cond delay="0"/>
                                  </p:stCondLst>
                                  <p:childTnLst>
                                    <p:set>
                                      <p:cBhvr>
                                        <p:cTn id="149" dur="1" fill="hold">
                                          <p:stCondLst>
                                            <p:cond delay="0"/>
                                          </p:stCondLst>
                                        </p:cTn>
                                        <p:tgtEl>
                                          <p:spTgt spid="72"/>
                                        </p:tgtEl>
                                        <p:attrNameLst>
                                          <p:attrName>style.visibility</p:attrName>
                                        </p:attrNameLst>
                                      </p:cBhvr>
                                      <p:to>
                                        <p:strVal val="visible"/>
                                      </p:to>
                                    </p:set>
                                    <p:animEffect transition="in" filter="blinds(horizontal)">
                                      <p:cBhvr>
                                        <p:cTn id="150" dur="500"/>
                                        <p:tgtEl>
                                          <p:spTgt spid="72"/>
                                        </p:tgtEl>
                                      </p:cBhvr>
                                    </p:animEffect>
                                  </p:childTnLst>
                                </p:cTn>
                              </p:par>
                              <p:par>
                                <p:cTn id="151" presetID="3" presetClass="entr" presetSubtype="10" fill="hold" nodeType="withEffect">
                                  <p:stCondLst>
                                    <p:cond delay="0"/>
                                  </p:stCondLst>
                                  <p:childTnLst>
                                    <p:set>
                                      <p:cBhvr>
                                        <p:cTn id="152" dur="1" fill="hold">
                                          <p:stCondLst>
                                            <p:cond delay="0"/>
                                          </p:stCondLst>
                                        </p:cTn>
                                        <p:tgtEl>
                                          <p:spTgt spid="75"/>
                                        </p:tgtEl>
                                        <p:attrNameLst>
                                          <p:attrName>style.visibility</p:attrName>
                                        </p:attrNameLst>
                                      </p:cBhvr>
                                      <p:to>
                                        <p:strVal val="visible"/>
                                      </p:to>
                                    </p:set>
                                    <p:animEffect transition="in" filter="blinds(horizontal)">
                                      <p:cBhvr>
                                        <p:cTn id="153" dur="50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animBg="1"/>
      <p:bldP spid="55" grpId="0" animBg="1"/>
      <p:bldP spid="52" grpId="0" animBg="1"/>
      <p:bldP spid="6" grpId="0" animBg="1"/>
      <p:bldP spid="7" grpId="0" animBg="1"/>
      <p:bldP spid="8" grpId="0" animBg="1"/>
      <p:bldP spid="9" grpId="0" animBg="1"/>
      <p:bldP spid="11" grpId="0" animBg="1"/>
      <p:bldP spid="12" grpId="0" animBg="1"/>
      <p:bldP spid="13" grpId="0" animBg="1"/>
      <p:bldP spid="14" grpId="0" animBg="1"/>
      <p:bldP spid="15" grpId="0" animBg="1"/>
      <p:bldP spid="19" grpId="0" animBg="1"/>
      <p:bldP spid="20" grpId="0" animBg="1"/>
      <p:bldP spid="22" grpId="0" animBg="1"/>
      <p:bldP spid="23" grpId="0" animBg="1"/>
      <p:bldP spid="24" grpId="0" animBg="1"/>
      <p:bldP spid="25" grpId="0" animBg="1"/>
      <p:bldP spid="26" grpId="0" animBg="1"/>
      <p:bldP spid="27" grpId="0" animBg="1"/>
      <p:bldP spid="29" grpId="0" animBg="1"/>
      <p:bldP spid="30" grpId="0"/>
      <p:bldP spid="31" grpId="0" animBg="1"/>
      <p:bldP spid="32" grpId="0"/>
      <p:bldP spid="33" grpId="0" animBg="1"/>
      <p:bldP spid="34" grpId="0" animBg="1"/>
      <p:bldP spid="35" grpId="0" animBg="1"/>
      <p:bldP spid="36"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4" grpId="0"/>
      <p:bldP spid="56" grpId="0"/>
      <p:bldP spid="58" grpId="0"/>
      <p:bldP spid="59" grpId="0" animBg="1"/>
      <p:bldP spid="60" grpId="0"/>
      <p:bldP spid="65" grpId="0"/>
      <p:bldP spid="66" grpId="0" animBg="1"/>
      <p:bldP spid="67" grpId="0" animBg="1"/>
      <p:bldP spid="68" grpId="0"/>
      <p:bldP spid="7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I框架兼容GPT">
            <a:hlinkClick r:id="" action="ppaction://media"/>
            <a:extLst>
              <a:ext uri="{FF2B5EF4-FFF2-40B4-BE49-F238E27FC236}">
                <a16:creationId xmlns:a16="http://schemas.microsoft.com/office/drawing/2014/main" id="{2D8D59AB-0D19-D6E7-D899-3559CDE099C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112" y="3174"/>
            <a:ext cx="24372887" cy="13709749"/>
          </a:xfrm>
          <a:prstGeom prst="rect">
            <a:avLst/>
          </a:prstGeom>
        </p:spPr>
      </p:pic>
      <p:sp>
        <p:nvSpPr>
          <p:cNvPr id="3" name="例:这一页的标题标题标题">
            <a:extLst>
              <a:ext uri="{FF2B5EF4-FFF2-40B4-BE49-F238E27FC236}">
                <a16:creationId xmlns:a16="http://schemas.microsoft.com/office/drawing/2014/main" id="{6CC8E9CB-B160-F932-37DF-5B9A8C6E7A28}"/>
              </a:ext>
            </a:extLst>
          </p:cNvPr>
          <p:cNvSpPr txBox="1"/>
          <p:nvPr/>
        </p:nvSpPr>
        <p:spPr>
          <a:xfrm>
            <a:off x="4392357" y="287783"/>
            <a:ext cx="15599286" cy="8556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2576" tIns="22576" rIns="22576" bIns="22576">
            <a:noAutofit/>
          </a:bodyPr>
          <a:lstStyle>
            <a:lvl1pPr defTabSz="366887">
              <a:defRPr sz="5400">
                <a:solidFill>
                  <a:srgbClr val="53585F"/>
                </a:solidFill>
                <a:latin typeface="Microsoft YaHei"/>
                <a:ea typeface="Microsoft YaHei"/>
                <a:cs typeface="Microsoft YaHei"/>
                <a:sym typeface="Microsoft YaHei"/>
              </a:defRPr>
            </a:lvl1pPr>
          </a:lstStyle>
          <a:p>
            <a:r>
              <a:rPr lang="en-US" altLang="zh-CN" sz="5400" dirty="0">
                <a:solidFill>
                  <a:schemeClr val="bg1"/>
                </a:solidFill>
                <a:latin typeface="微软雅黑"/>
                <a:ea typeface="微软雅黑"/>
                <a:sym typeface="阿里巴巴普惠体" panose="00020600040101010101" pitchFamily="18" charset="-122"/>
              </a:rPr>
              <a:t>GPT</a:t>
            </a:r>
            <a:r>
              <a:rPr lang="zh-CN" altLang="en-US" sz="5400" dirty="0">
                <a:solidFill>
                  <a:schemeClr val="bg1"/>
                </a:solidFill>
                <a:latin typeface="微软雅黑"/>
                <a:ea typeface="微软雅黑"/>
                <a:sym typeface="阿里巴巴普惠体" panose="00020600040101010101" pitchFamily="18" charset="-122"/>
              </a:rPr>
              <a:t>模型 </a:t>
            </a:r>
            <a:r>
              <a:rPr lang="en-US" altLang="zh-CN" sz="5400" dirty="0">
                <a:solidFill>
                  <a:schemeClr val="bg1"/>
                </a:solidFill>
                <a:latin typeface="微软雅黑"/>
                <a:ea typeface="微软雅黑"/>
                <a:sym typeface="阿里巴巴普惠体" panose="00020600040101010101" pitchFamily="18" charset="-122"/>
              </a:rPr>
              <a:t>CUDA</a:t>
            </a:r>
            <a:r>
              <a:rPr lang="zh-CN" altLang="en-US" sz="5400" dirty="0">
                <a:solidFill>
                  <a:schemeClr val="bg1"/>
                </a:solidFill>
                <a:latin typeface="微软雅黑"/>
                <a:ea typeface="微软雅黑"/>
                <a:sym typeface="阿里巴巴普惠体" panose="00020600040101010101" pitchFamily="18" charset="-122"/>
              </a:rPr>
              <a:t>兼容示例</a:t>
            </a:r>
            <a:endParaRPr dirty="0">
              <a:solidFill>
                <a:schemeClr val="bg1"/>
              </a:solidFill>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1108661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6FA1B-BE5C-5EB4-8036-BEEF505316F4}"/>
            </a:ext>
          </a:extLst>
        </p:cNvPr>
        <p:cNvGrpSpPr/>
        <p:nvPr/>
      </p:nvGrpSpPr>
      <p:grpSpPr>
        <a:xfrm>
          <a:off x="0" y="0"/>
          <a:ext cx="0" cy="0"/>
          <a:chOff x="0" y="0"/>
          <a:chExt cx="0" cy="0"/>
        </a:xfrm>
      </p:grpSpPr>
      <p:sp>
        <p:nvSpPr>
          <p:cNvPr id="6" name="内容占位符 2">
            <a:extLst>
              <a:ext uri="{FF2B5EF4-FFF2-40B4-BE49-F238E27FC236}">
                <a16:creationId xmlns:a16="http://schemas.microsoft.com/office/drawing/2014/main" id="{8ED2E543-A036-1912-1EBA-F9CC9683D6E6}"/>
              </a:ext>
            </a:extLst>
          </p:cNvPr>
          <p:cNvSpPr txBox="1">
            <a:spLocks/>
          </p:cNvSpPr>
          <p:nvPr/>
        </p:nvSpPr>
        <p:spPr>
          <a:xfrm>
            <a:off x="4248615" y="10300704"/>
            <a:ext cx="9160728" cy="3010829"/>
          </a:xfrm>
          <a:prstGeom prst="rect">
            <a:avLst/>
          </a:prstGeom>
        </p:spPr>
        <p:txBody>
          <a:bodyPr/>
          <a:lstStyle>
            <a:lvl1pPr marL="63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1pPr>
            <a:lvl2pPr marL="127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2pPr>
            <a:lvl3pPr marL="190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3pPr>
            <a:lvl4pPr marL="254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4pPr>
            <a:lvl5pPr marL="317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defRPr>
            </a:lvl5pPr>
            <a:lvl6pPr marL="381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6pPr>
            <a:lvl7pPr marL="444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7pPr>
            <a:lvl8pPr marL="5080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8pPr>
            <a:lvl9pPr marL="5715000" marR="0" indent="-635000" algn="l" defTabSz="825500" rtl="0" latinLnBrk="0">
              <a:lnSpc>
                <a:spcPct val="100000"/>
              </a:lnSpc>
              <a:spcBef>
                <a:spcPts val="5200"/>
              </a:spcBef>
              <a:spcAft>
                <a:spcPts val="0"/>
              </a:spcAft>
              <a:buClrTx/>
              <a:buSzPct val="75000"/>
              <a:buFontTx/>
              <a:buChar char="•"/>
              <a:defRPr sz="5200" b="0" i="0" u="none" strike="noStrike" cap="none" spc="0" baseline="0">
                <a:solidFill>
                  <a:srgbClr val="000000"/>
                </a:solidFill>
                <a:uFillTx/>
                <a:latin typeface="Helvetica Light"/>
                <a:ea typeface="Helvetica Light"/>
                <a:cs typeface="Helvetica Light"/>
                <a:sym typeface="Helvetica Light"/>
              </a:defRPr>
            </a:lvl9pPr>
          </a:lstStyle>
          <a:p>
            <a:pPr hangingPunct="1">
              <a:buFont typeface="Wingdings" pitchFamily="2" charset="2"/>
              <a:buChar char="l"/>
            </a:pPr>
            <a:endParaRPr lang="en-US" altLang="zh-CN" sz="2000" dirty="0">
              <a:solidFill>
                <a:schemeClr val="bg1">
                  <a:lumMod val="95000"/>
                </a:schemeClr>
              </a:solidFill>
              <a:latin typeface="Alibaba PuHuiTi B" pitchFamily="18" charset="-122"/>
              <a:ea typeface="Alibaba PuHuiTi B" pitchFamily="18" charset="-122"/>
              <a:cs typeface="Alibaba PuHuiTi B" pitchFamily="18" charset="-122"/>
            </a:endParaRPr>
          </a:p>
        </p:txBody>
      </p:sp>
      <p:sp>
        <p:nvSpPr>
          <p:cNvPr id="5" name="文本框 4">
            <a:extLst>
              <a:ext uri="{FF2B5EF4-FFF2-40B4-BE49-F238E27FC236}">
                <a16:creationId xmlns:a16="http://schemas.microsoft.com/office/drawing/2014/main" id="{7596C270-3910-417D-0115-3E3286F74934}"/>
              </a:ext>
            </a:extLst>
          </p:cNvPr>
          <p:cNvSpPr txBox="1"/>
          <p:nvPr/>
        </p:nvSpPr>
        <p:spPr>
          <a:xfrm>
            <a:off x="3822523" y="5175259"/>
            <a:ext cx="13743581" cy="5329601"/>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571500" indent="-571500" algn="l">
              <a:lnSpc>
                <a:spcPct val="200000"/>
              </a:lnSpc>
              <a:buFont typeface="Wingdings" pitchFamily="2" charset="2"/>
              <a:buChar char="l"/>
            </a:pPr>
            <a:r>
              <a:rPr lang="zh-CN" altLang="en-US" sz="4400" b="1" dirty="0">
                <a:latin typeface="Alibaba PuHuiTi R" pitchFamily="18" charset="-122"/>
                <a:ea typeface="Alibaba PuHuiTi R" pitchFamily="18" charset="-122"/>
                <a:cs typeface="Alibaba PuHuiTi R" pitchFamily="18" charset="-122"/>
              </a:rPr>
              <a:t>精度高  </a:t>
            </a:r>
            <a:r>
              <a:rPr lang="en-US" altLang="zh-CN" sz="4400" b="1" dirty="0">
                <a:latin typeface="Alibaba PuHuiTi R" pitchFamily="18" charset="-122"/>
                <a:ea typeface="Alibaba PuHuiTi R" pitchFamily="18" charset="-122"/>
                <a:cs typeface="Alibaba PuHuiTi R" pitchFamily="18" charset="-122"/>
              </a:rPr>
              <a:t>-</a:t>
            </a:r>
            <a:r>
              <a:rPr lang="zh-CN" altLang="en-US" sz="4400" b="1" dirty="0">
                <a:latin typeface="Alibaba PuHuiTi R" pitchFamily="18" charset="-122"/>
                <a:ea typeface="Alibaba PuHuiTi R" pitchFamily="18" charset="-122"/>
                <a:cs typeface="Alibaba PuHuiTi R" pitchFamily="18" charset="-122"/>
              </a:rPr>
              <a:t>   跟</a:t>
            </a:r>
            <a:r>
              <a:rPr lang="en-US" altLang="zh-CN" sz="4400" b="1" dirty="0">
                <a:latin typeface="Alibaba PuHuiTi R" pitchFamily="18" charset="-122"/>
                <a:ea typeface="Alibaba PuHuiTi R" pitchFamily="18" charset="-122"/>
                <a:cs typeface="Alibaba PuHuiTi R" pitchFamily="18" charset="-122"/>
              </a:rPr>
              <a:t>GPU</a:t>
            </a:r>
            <a:r>
              <a:rPr lang="zh-CN" altLang="en-US" sz="4400" b="1" dirty="0">
                <a:latin typeface="Alibaba PuHuiTi R" pitchFamily="18" charset="-122"/>
                <a:ea typeface="Alibaba PuHuiTi R" pitchFamily="18" charset="-122"/>
                <a:cs typeface="Alibaba PuHuiTi R" pitchFamily="18" charset="-122"/>
              </a:rPr>
              <a:t>一致</a:t>
            </a:r>
            <a:endParaRPr lang="en-US" altLang="zh-CN" sz="4400" b="1" dirty="0">
              <a:latin typeface="Alibaba PuHuiTi R" pitchFamily="18" charset="-122"/>
              <a:ea typeface="Alibaba PuHuiTi R" pitchFamily="18" charset="-122"/>
              <a:cs typeface="Alibaba PuHuiTi R" pitchFamily="18" charset="-122"/>
            </a:endParaRPr>
          </a:p>
          <a:p>
            <a:pPr marL="571500" indent="-571500" algn="l">
              <a:lnSpc>
                <a:spcPct val="200000"/>
              </a:lnSpc>
              <a:buFont typeface="Wingdings" pitchFamily="2" charset="2"/>
              <a:buChar char="l"/>
            </a:pPr>
            <a:r>
              <a:rPr lang="zh-CN" altLang="en-US" sz="4400" dirty="0">
                <a:latin typeface="Alibaba PuHuiTi R" pitchFamily="18" charset="-122"/>
                <a:ea typeface="Alibaba PuHuiTi R" pitchFamily="18" charset="-122"/>
                <a:cs typeface="Alibaba PuHuiTi R" pitchFamily="18" charset="-122"/>
              </a:rPr>
              <a:t>性能强  </a:t>
            </a:r>
            <a:r>
              <a:rPr lang="en-US" altLang="zh-CN" sz="4400" dirty="0">
                <a:latin typeface="Alibaba PuHuiTi R" pitchFamily="18" charset="-122"/>
                <a:ea typeface="Alibaba PuHuiTi R" pitchFamily="18" charset="-122"/>
                <a:cs typeface="Alibaba PuHuiTi R" pitchFamily="18" charset="-122"/>
              </a:rPr>
              <a:t>-</a:t>
            </a:r>
            <a:r>
              <a:rPr lang="zh-CN" altLang="en-US" sz="4400" dirty="0">
                <a:latin typeface="Alibaba PuHuiTi R" pitchFamily="18" charset="-122"/>
                <a:ea typeface="Alibaba PuHuiTi R" pitchFamily="18" charset="-122"/>
                <a:cs typeface="Alibaba PuHuiTi R" pitchFamily="18" charset="-122"/>
              </a:rPr>
              <a:t>   达到或者超过主流产品</a:t>
            </a:r>
            <a:endParaRPr lang="en-US" altLang="zh-CN" sz="4400" b="1" dirty="0">
              <a:latin typeface="Alibaba PuHuiTi R" pitchFamily="18" charset="-122"/>
              <a:ea typeface="Alibaba PuHuiTi R" pitchFamily="18" charset="-122"/>
              <a:cs typeface="Alibaba PuHuiTi R" pitchFamily="18" charset="-122"/>
            </a:endParaRPr>
          </a:p>
          <a:p>
            <a:pPr marL="571500" indent="-571500" algn="l">
              <a:lnSpc>
                <a:spcPct val="200000"/>
              </a:lnSpc>
              <a:buFont typeface="Wingdings" pitchFamily="2" charset="2"/>
              <a:buChar char="l"/>
            </a:pPr>
            <a:r>
              <a:rPr lang="zh-CN" altLang="en-US" sz="4400" dirty="0">
                <a:latin typeface="Alibaba PuHuiTi R" pitchFamily="18" charset="-122"/>
                <a:ea typeface="Alibaba PuHuiTi R" pitchFamily="18" charset="-122"/>
                <a:cs typeface="Alibaba PuHuiTi R" pitchFamily="18" charset="-122"/>
              </a:rPr>
              <a:t>稳定好  </a:t>
            </a:r>
            <a:r>
              <a:rPr lang="en-US" altLang="zh-CN" sz="4400" dirty="0">
                <a:latin typeface="Alibaba PuHuiTi R" pitchFamily="18" charset="-122"/>
                <a:ea typeface="Alibaba PuHuiTi R" pitchFamily="18" charset="-122"/>
                <a:cs typeface="Alibaba PuHuiTi R" pitchFamily="18" charset="-122"/>
              </a:rPr>
              <a:t>-</a:t>
            </a:r>
            <a:r>
              <a:rPr lang="zh-CN" altLang="en-US" sz="4400" b="1" dirty="0">
                <a:latin typeface="Alibaba PuHuiTi R" pitchFamily="18" charset="-122"/>
                <a:ea typeface="Alibaba PuHuiTi R" pitchFamily="18" charset="-122"/>
                <a:cs typeface="Alibaba PuHuiTi R" pitchFamily="18" charset="-122"/>
              </a:rPr>
              <a:t>  </a:t>
            </a:r>
            <a:r>
              <a:rPr lang="zh-CN" altLang="en-US" sz="4400" dirty="0">
                <a:latin typeface="Alibaba PuHuiTi R" pitchFamily="18" charset="-122"/>
                <a:ea typeface="Alibaba PuHuiTi R" pitchFamily="18" charset="-122"/>
                <a:cs typeface="Alibaba PuHuiTi R" pitchFamily="18" charset="-122"/>
              </a:rPr>
              <a:t>低故障率，集群效率</a:t>
            </a:r>
            <a:endParaRPr lang="en-US" altLang="zh-CN" sz="4400" dirty="0">
              <a:latin typeface="Alibaba PuHuiTi R" pitchFamily="18" charset="-122"/>
              <a:ea typeface="Alibaba PuHuiTi R" pitchFamily="18" charset="-122"/>
              <a:cs typeface="Alibaba PuHuiTi R" pitchFamily="18" charset="-122"/>
            </a:endParaRPr>
          </a:p>
          <a:p>
            <a:pPr marL="571500" indent="-571500" algn="l">
              <a:lnSpc>
                <a:spcPct val="200000"/>
              </a:lnSpc>
              <a:buFont typeface="Wingdings" pitchFamily="2" charset="2"/>
              <a:buChar char="l"/>
            </a:pPr>
            <a:r>
              <a:rPr lang="zh-CN" altLang="en-US" sz="4400" b="1" dirty="0">
                <a:effectLst/>
                <a:latin typeface="Alibaba PuHuiTi R" pitchFamily="18" charset="-122"/>
                <a:ea typeface="Alibaba PuHuiTi R" pitchFamily="18" charset="-122"/>
                <a:cs typeface="Alibaba PuHuiTi R" pitchFamily="18" charset="-122"/>
              </a:rPr>
              <a:t>生态全  </a:t>
            </a:r>
            <a:r>
              <a:rPr lang="en-US" altLang="zh-CN" sz="4400" b="1" dirty="0">
                <a:effectLst/>
                <a:latin typeface="Alibaba PuHuiTi R" pitchFamily="18" charset="-122"/>
                <a:ea typeface="Alibaba PuHuiTi R" pitchFamily="18" charset="-122"/>
                <a:cs typeface="Alibaba PuHuiTi R" pitchFamily="18" charset="-122"/>
              </a:rPr>
              <a:t>–</a:t>
            </a:r>
            <a:r>
              <a:rPr lang="zh-CN" altLang="en-US" sz="4400" b="1" dirty="0">
                <a:effectLst/>
                <a:latin typeface="Alibaba PuHuiTi R" pitchFamily="18" charset="-122"/>
                <a:ea typeface="Alibaba PuHuiTi R" pitchFamily="18" charset="-122"/>
                <a:cs typeface="Alibaba PuHuiTi R" pitchFamily="18" charset="-122"/>
              </a:rPr>
              <a:t> 易用性和低迁移成本</a:t>
            </a:r>
            <a:endParaRPr lang="zh-CN" altLang="zh-CN" sz="5400" b="1" dirty="0">
              <a:effectLst/>
              <a:latin typeface="Alibaba PuHuiTi R" pitchFamily="18" charset="-122"/>
              <a:ea typeface="Alibaba PuHuiTi R" pitchFamily="18" charset="-122"/>
              <a:cs typeface="Alibaba PuHuiTi R" pitchFamily="18" charset="-122"/>
            </a:endParaRPr>
          </a:p>
        </p:txBody>
      </p:sp>
      <p:sp>
        <p:nvSpPr>
          <p:cNvPr id="7" name="文本框 6">
            <a:extLst>
              <a:ext uri="{FF2B5EF4-FFF2-40B4-BE49-F238E27FC236}">
                <a16:creationId xmlns:a16="http://schemas.microsoft.com/office/drawing/2014/main" id="{015E8131-85F5-5468-1C37-E60A801F81E7}"/>
              </a:ext>
            </a:extLst>
          </p:cNvPr>
          <p:cNvSpPr txBox="1"/>
          <p:nvPr/>
        </p:nvSpPr>
        <p:spPr>
          <a:xfrm>
            <a:off x="4642290" y="3321097"/>
            <a:ext cx="12574748" cy="185416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0" indent="0">
              <a:lnSpc>
                <a:spcPct val="200000"/>
              </a:lnSpc>
              <a:buNone/>
            </a:pPr>
            <a:r>
              <a:rPr lang="en-US" altLang="zh-CN" sz="6600" b="1" dirty="0">
                <a:latin typeface="Alibaba PuHuiTi B" pitchFamily="18" charset="-122"/>
                <a:ea typeface="Alibaba PuHuiTi B" pitchFamily="18" charset="-122"/>
                <a:cs typeface="Alibaba PuHuiTi B" pitchFamily="18" charset="-122"/>
              </a:rPr>
              <a:t>PPU</a:t>
            </a:r>
            <a:r>
              <a:rPr lang="zh-CN" altLang="en-US" sz="6600" b="1" dirty="0">
                <a:latin typeface="Alibaba PuHuiTi B" pitchFamily="18" charset="-122"/>
                <a:ea typeface="Alibaba PuHuiTi B" pitchFamily="18" charset="-122"/>
                <a:cs typeface="Alibaba PuHuiTi B" pitchFamily="18" charset="-122"/>
              </a:rPr>
              <a:t> </a:t>
            </a:r>
            <a:r>
              <a:rPr lang="en-US" altLang="zh-CN" sz="6600" b="1" dirty="0">
                <a:latin typeface="Alibaba PuHuiTi B" pitchFamily="18" charset="-122"/>
                <a:ea typeface="Alibaba PuHuiTi B" pitchFamily="18" charset="-122"/>
                <a:cs typeface="Alibaba PuHuiTi B" pitchFamily="18" charset="-122"/>
              </a:rPr>
              <a:t>CUDA</a:t>
            </a:r>
            <a:r>
              <a:rPr lang="zh-CN" altLang="en-US" sz="6600" b="1" dirty="0">
                <a:latin typeface="Alibaba PuHuiTi B" pitchFamily="18" charset="-122"/>
                <a:ea typeface="Alibaba PuHuiTi B" pitchFamily="18" charset="-122"/>
                <a:cs typeface="Alibaba PuHuiTi B" pitchFamily="18" charset="-122"/>
              </a:rPr>
              <a:t>兼容四大优势</a:t>
            </a:r>
            <a:endParaRPr lang="zh-CN" altLang="zh-CN" sz="5400" b="1" dirty="0">
              <a:effectLst/>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1594560486"/>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A0801-3626-4B08-6664-D5F8D69EE114}"/>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08A85C26-1842-D467-54A6-F99143011D3D}"/>
              </a:ext>
            </a:extLst>
          </p:cNvPr>
          <p:cNvSpPr txBox="1"/>
          <p:nvPr/>
        </p:nvSpPr>
        <p:spPr>
          <a:xfrm>
            <a:off x="489726" y="382744"/>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hangingPunct="1"/>
            <a:r>
              <a:rPr kumimoji="1" lang="en-US" altLang="zh-CN" dirty="0">
                <a:latin typeface="Alibaba PuHuiTi H" pitchFamily="18" charset="-122"/>
                <a:ea typeface="Alibaba PuHuiTi H" pitchFamily="18" charset="-122"/>
                <a:cs typeface="Alibaba PuHuiTi H" pitchFamily="18" charset="-122"/>
              </a:rPr>
              <a:t>PPU</a:t>
            </a:r>
            <a:r>
              <a:rPr kumimoji="1" lang="zh-CN" altLang="en-US" dirty="0">
                <a:latin typeface="Alibaba PuHuiTi H" pitchFamily="18" charset="-122"/>
                <a:ea typeface="Alibaba PuHuiTi H" pitchFamily="18" charset="-122"/>
                <a:cs typeface="Alibaba PuHuiTi H" pitchFamily="18" charset="-122"/>
              </a:rPr>
              <a:t> </a:t>
            </a:r>
            <a:r>
              <a:rPr kumimoji="1" lang="en-US" altLang="zh-CN" dirty="0">
                <a:latin typeface="Alibaba PuHuiTi H" pitchFamily="18" charset="-122"/>
                <a:ea typeface="Alibaba PuHuiTi H" pitchFamily="18" charset="-122"/>
                <a:cs typeface="Alibaba PuHuiTi H" pitchFamily="18" charset="-122"/>
              </a:rPr>
              <a:t>CUDA</a:t>
            </a:r>
            <a:r>
              <a:rPr kumimoji="1" lang="zh-CN" altLang="en-US" dirty="0">
                <a:latin typeface="Alibaba PuHuiTi H" pitchFamily="18" charset="-122"/>
                <a:ea typeface="Alibaba PuHuiTi H" pitchFamily="18" charset="-122"/>
                <a:cs typeface="Alibaba PuHuiTi H" pitchFamily="18" charset="-122"/>
              </a:rPr>
              <a:t>兼容优势 </a:t>
            </a:r>
            <a:r>
              <a:rPr kumimoji="1" lang="en-US" altLang="zh-CN" dirty="0">
                <a:latin typeface="Alibaba PuHuiTi H" pitchFamily="18" charset="-122"/>
                <a:ea typeface="Alibaba PuHuiTi H" pitchFamily="18" charset="-122"/>
                <a:cs typeface="Alibaba PuHuiTi H" pitchFamily="18" charset="-122"/>
              </a:rPr>
              <a:t>–</a:t>
            </a:r>
            <a:r>
              <a:rPr kumimoji="1" lang="zh-CN" altLang="en-US" dirty="0">
                <a:latin typeface="Alibaba PuHuiTi H" pitchFamily="18" charset="-122"/>
                <a:ea typeface="Alibaba PuHuiTi H" pitchFamily="18" charset="-122"/>
                <a:cs typeface="Alibaba PuHuiTi H" pitchFamily="18" charset="-122"/>
              </a:rPr>
              <a:t> 精度高</a:t>
            </a:r>
          </a:p>
        </p:txBody>
      </p:sp>
      <p:sp>
        <p:nvSpPr>
          <p:cNvPr id="2" name="纯文字大标题">
            <a:extLst>
              <a:ext uri="{FF2B5EF4-FFF2-40B4-BE49-F238E27FC236}">
                <a16:creationId xmlns:a16="http://schemas.microsoft.com/office/drawing/2014/main" id="{FA036E3B-2E79-0547-D381-4EBEF40C7837}"/>
              </a:ext>
            </a:extLst>
          </p:cNvPr>
          <p:cNvSpPr txBox="1"/>
          <p:nvPr/>
        </p:nvSpPr>
        <p:spPr>
          <a:xfrm>
            <a:off x="921787" y="3002976"/>
            <a:ext cx="7564323" cy="5587683"/>
          </a:xfrm>
          <a:prstGeom prst="rect">
            <a:avLst/>
          </a:prstGeom>
          <a:ln w="12700">
            <a:miter lim="400000"/>
          </a:ln>
        </p:spPr>
        <p:txBody>
          <a:bodyPr wrap="square" lIns="50800" tIns="50800" rIns="50800" bIns="50800" anchor="ctr">
            <a:spAutoFit/>
          </a:bodyPr>
          <a:lstStyle>
            <a:lvl1pPr algn="l" defTabSz="825500">
              <a:defRPr sz="6000" b="0">
                <a:solidFill>
                  <a:srgbClr val="35343A"/>
                </a:solidFill>
                <a:latin typeface="微软雅黑"/>
                <a:ea typeface="微软雅黑"/>
                <a:cs typeface="微软雅黑"/>
                <a:sym typeface="微软雅黑"/>
              </a:defRPr>
            </a:lvl1pPr>
          </a:lstStyle>
          <a:p>
            <a:pPr>
              <a:lnSpc>
                <a:spcPct val="150000"/>
              </a:lnSpc>
            </a:pPr>
            <a:r>
              <a:rPr lang="zh-CN" altLang="en-US" sz="3600" b="1" dirty="0">
                <a:solidFill>
                  <a:schemeClr val="tx1">
                    <a:lumMod val="95000"/>
                    <a:lumOff val="5000"/>
                  </a:schemeClr>
                </a:solidFill>
                <a:latin typeface="Alibaba PuHuiTi R" pitchFamily="18" charset="-122"/>
                <a:ea typeface="Alibaba PuHuiTi R" pitchFamily="18" charset="-122"/>
                <a:cs typeface="Alibaba PuHuiTi R" pitchFamily="18" charset="-122"/>
              </a:rPr>
              <a:t>难点：</a:t>
            </a:r>
            <a:endParaRPr lang="en-US" altLang="zh-CN" sz="36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lnSpc>
                <a:spcPct val="150000"/>
              </a:lnSpc>
              <a:buFont typeface="Wingdings" pitchFamily="2" charset="2"/>
              <a:buChar char="l"/>
            </a:pPr>
            <a:r>
              <a:rPr lang="zh-CN" altLang="en-US" sz="3600" dirty="0">
                <a:solidFill>
                  <a:schemeClr val="tx1">
                    <a:lumMod val="95000"/>
                    <a:lumOff val="5000"/>
                  </a:schemeClr>
                </a:solidFill>
                <a:latin typeface="Alibaba PuHuiTi R" pitchFamily="18" charset="-122"/>
                <a:ea typeface="Alibaba PuHuiTi R" pitchFamily="18" charset="-122"/>
                <a:cs typeface="Alibaba PuHuiTi R" pitchFamily="18" charset="-122"/>
              </a:rPr>
              <a:t>入口多</a:t>
            </a:r>
            <a:endParaRPr lang="en-US" altLang="zh-CN" sz="36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a:lnSpc>
                <a:spcPct val="150000"/>
              </a:lnSpc>
            </a:pPr>
            <a:r>
              <a:rPr lang="zh-CN" altLang="en-US" sz="2400" dirty="0"/>
              <a:t>     大模型包含</a:t>
            </a:r>
            <a:r>
              <a:rPr lang="zh-CN" altLang="en-US" sz="2400" dirty="0">
                <a:solidFill>
                  <a:srgbClr val="FF0000"/>
                </a:solidFill>
              </a:rPr>
              <a:t>数以万计</a:t>
            </a:r>
            <a:r>
              <a:rPr lang="zh-CN" altLang="en-US" sz="2400" dirty="0"/>
              <a:t>的</a:t>
            </a:r>
            <a:r>
              <a:rPr lang="en-US" altLang="zh-CN" sz="2400" dirty="0"/>
              <a:t>OP</a:t>
            </a:r>
            <a:r>
              <a:rPr lang="zh-CN" altLang="en-US" sz="2400" dirty="0"/>
              <a:t>算子</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lnSpc>
                <a:spcPct val="150000"/>
              </a:lnSpc>
              <a:buFont typeface="Wingdings" pitchFamily="2" charset="2"/>
              <a:buChar char="l"/>
            </a:pPr>
            <a:r>
              <a:rPr lang="zh-CN" altLang="en-US" sz="3600" dirty="0">
                <a:solidFill>
                  <a:schemeClr val="tx1">
                    <a:lumMod val="95000"/>
                    <a:lumOff val="5000"/>
                  </a:schemeClr>
                </a:solidFill>
                <a:latin typeface="Alibaba PuHuiTi R" pitchFamily="18" charset="-122"/>
                <a:ea typeface="Alibaba PuHuiTi R" pitchFamily="18" charset="-122"/>
                <a:cs typeface="Alibaba PuHuiTi R" pitchFamily="18" charset="-122"/>
              </a:rPr>
              <a:t>成本高</a:t>
            </a:r>
            <a:endParaRPr lang="en-US" altLang="zh-CN" sz="36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a:lnSpc>
                <a:spcPct val="150000"/>
              </a:lnSpc>
            </a:pPr>
            <a:r>
              <a:rPr lang="zh-CN" altLang="en-US" sz="2400" b="0" dirty="0">
                <a:solidFill>
                  <a:schemeClr val="tx1"/>
                </a:solidFill>
                <a:latin typeface="微软雅黑" panose="020B0503020204020204" pitchFamily="34" charset="-122"/>
                <a:ea typeface="微软雅黑" panose="020B0503020204020204" pitchFamily="34" charset="-122"/>
              </a:rPr>
              <a:t>     大模型训练以</a:t>
            </a:r>
            <a:r>
              <a:rPr lang="zh-CN" altLang="en-US" sz="2400" b="0" dirty="0">
                <a:solidFill>
                  <a:srgbClr val="FF0000"/>
                </a:solidFill>
                <a:latin typeface="微软雅黑" panose="020B0503020204020204" pitchFamily="34" charset="-122"/>
                <a:ea typeface="微软雅黑" panose="020B0503020204020204" pitchFamily="34" charset="-122"/>
              </a:rPr>
              <a:t>周</a:t>
            </a:r>
            <a:r>
              <a:rPr lang="en-US" altLang="zh-CN" sz="2400" b="0" dirty="0">
                <a:solidFill>
                  <a:srgbClr val="FF0000"/>
                </a:solidFill>
                <a:latin typeface="微软雅黑" panose="020B0503020204020204" pitchFamily="34" charset="-122"/>
                <a:ea typeface="微软雅黑" panose="020B0503020204020204" pitchFamily="34" charset="-122"/>
              </a:rPr>
              <a:t>/</a:t>
            </a:r>
            <a:r>
              <a:rPr lang="zh-CN" altLang="en-US" sz="2400" b="0" dirty="0">
                <a:solidFill>
                  <a:srgbClr val="FF0000"/>
                </a:solidFill>
                <a:latin typeface="微软雅黑" panose="020B0503020204020204" pitchFamily="34" charset="-122"/>
                <a:ea typeface="微软雅黑" panose="020B0503020204020204" pitchFamily="34" charset="-122"/>
              </a:rPr>
              <a:t>月</a:t>
            </a:r>
            <a:r>
              <a:rPr lang="zh-CN" altLang="en-US" sz="2400" b="0" dirty="0">
                <a:solidFill>
                  <a:schemeClr val="tx1"/>
                </a:solidFill>
                <a:latin typeface="微软雅黑" panose="020B0503020204020204" pitchFamily="34" charset="-122"/>
                <a:ea typeface="微软雅黑" panose="020B0503020204020204" pitchFamily="34" charset="-122"/>
              </a:rPr>
              <a:t>为单位计时</a:t>
            </a:r>
            <a:r>
              <a:rPr lang="zh-CN" altLang="en-US" sz="2400" b="0" dirty="0">
                <a:solidFill>
                  <a:schemeClr val="tx1">
                    <a:lumMod val="95000"/>
                    <a:lumOff val="5000"/>
                  </a:schemeClr>
                </a:solidFill>
                <a:latin typeface="Alibaba PuHuiTi R" pitchFamily="18" charset="-122"/>
                <a:ea typeface="Alibaba PuHuiTi R" pitchFamily="18" charset="-122"/>
                <a:cs typeface="Alibaba PuHuiTi R" pitchFamily="18" charset="-122"/>
              </a:rPr>
              <a:t>，复现问题长</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marL="685800" indent="-685800">
              <a:lnSpc>
                <a:spcPct val="150000"/>
              </a:lnSpc>
              <a:buFont typeface="Wingdings" pitchFamily="2" charset="2"/>
              <a:buChar char="l"/>
            </a:pPr>
            <a:r>
              <a:rPr lang="zh-CN" altLang="en-US" sz="3600" dirty="0">
                <a:solidFill>
                  <a:schemeClr val="tx1">
                    <a:lumMod val="95000"/>
                    <a:lumOff val="5000"/>
                  </a:schemeClr>
                </a:solidFill>
                <a:latin typeface="Alibaba PuHuiTi R" pitchFamily="18" charset="-122"/>
                <a:ea typeface="Alibaba PuHuiTi R" pitchFamily="18" charset="-122"/>
                <a:cs typeface="Alibaba PuHuiTi R" pitchFamily="18" charset="-122"/>
              </a:rPr>
              <a:t>规模大</a:t>
            </a:r>
            <a:endParaRPr lang="en-US" altLang="zh-CN" sz="3600" dirty="0">
              <a:solidFill>
                <a:schemeClr val="tx1">
                  <a:lumMod val="95000"/>
                  <a:lumOff val="5000"/>
                </a:schemeClr>
              </a:solidFill>
              <a:latin typeface="Alibaba PuHuiTi R" pitchFamily="18" charset="-122"/>
              <a:ea typeface="Alibaba PuHuiTi R" pitchFamily="18" charset="-122"/>
              <a:cs typeface="Alibaba PuHuiTi R" pitchFamily="18" charset="-122"/>
            </a:endParaRPr>
          </a:p>
          <a:p>
            <a:pPr>
              <a:lnSpc>
                <a:spcPct val="150000"/>
              </a:lnSpc>
            </a:pPr>
            <a:r>
              <a:rPr lang="zh-CN" altLang="en-US" sz="2400" b="0" dirty="0">
                <a:solidFill>
                  <a:schemeClr val="tx1"/>
                </a:solidFill>
                <a:latin typeface="微软雅黑" panose="020B0503020204020204" pitchFamily="34" charset="-122"/>
                <a:ea typeface="微软雅黑" panose="020B0503020204020204" pitchFamily="34" charset="-122"/>
              </a:rPr>
              <a:t>      大模型集群以</a:t>
            </a:r>
            <a:r>
              <a:rPr lang="zh-CN" altLang="en-US" sz="2400" b="0" dirty="0">
                <a:solidFill>
                  <a:srgbClr val="FF0000"/>
                </a:solidFill>
                <a:latin typeface="微软雅黑" panose="020B0503020204020204" pitchFamily="34" charset="-122"/>
                <a:ea typeface="微软雅黑" panose="020B0503020204020204" pitchFamily="34" charset="-122"/>
              </a:rPr>
              <a:t>千卡</a:t>
            </a:r>
            <a:r>
              <a:rPr lang="en-US" altLang="zh-CN" sz="2400" b="0" dirty="0">
                <a:solidFill>
                  <a:srgbClr val="FF0000"/>
                </a:solidFill>
                <a:latin typeface="微软雅黑" panose="020B0503020204020204" pitchFamily="34" charset="-122"/>
                <a:ea typeface="微软雅黑" panose="020B0503020204020204" pitchFamily="34" charset="-122"/>
              </a:rPr>
              <a:t>/</a:t>
            </a:r>
            <a:r>
              <a:rPr lang="zh-CN" altLang="en-US" sz="2400" b="0" dirty="0">
                <a:solidFill>
                  <a:srgbClr val="FF0000"/>
                </a:solidFill>
                <a:latin typeface="微软雅黑" panose="020B0503020204020204" pitchFamily="34" charset="-122"/>
                <a:ea typeface="微软雅黑" panose="020B0503020204020204" pitchFamily="34" charset="-122"/>
              </a:rPr>
              <a:t>万卡</a:t>
            </a:r>
            <a:r>
              <a:rPr lang="zh-CN" altLang="en-US" sz="2400" b="0" dirty="0">
                <a:solidFill>
                  <a:schemeClr val="tx1"/>
                </a:solidFill>
                <a:latin typeface="微软雅黑" panose="020B0503020204020204" pitchFamily="34" charset="-122"/>
                <a:ea typeface="微软雅黑" panose="020B0503020204020204" pitchFamily="34" charset="-122"/>
              </a:rPr>
              <a:t>为规模，</a:t>
            </a:r>
            <a:endParaRPr lang="en-US" altLang="zh-CN" sz="2400" b="0" dirty="0">
              <a:solidFill>
                <a:schemeClr val="tx1"/>
              </a:solidFill>
              <a:latin typeface="微软雅黑" panose="020B0503020204020204" pitchFamily="34" charset="-122"/>
              <a:ea typeface="微软雅黑" panose="020B0503020204020204" pitchFamily="34" charset="-122"/>
            </a:endParaRPr>
          </a:p>
          <a:p>
            <a:pPr>
              <a:lnSpc>
                <a:spcPct val="150000"/>
              </a:lnSpc>
            </a:pPr>
            <a:r>
              <a:rPr lang="zh-CN" altLang="en-US" sz="2400" dirty="0">
                <a:solidFill>
                  <a:schemeClr val="tx1"/>
                </a:solidFill>
                <a:latin typeface="微软雅黑" panose="020B0503020204020204" pitchFamily="34" charset="-122"/>
                <a:ea typeface="微软雅黑" panose="020B0503020204020204" pitchFamily="34" charset="-122"/>
              </a:rPr>
              <a:t>     </a:t>
            </a:r>
            <a:r>
              <a:rPr lang="zh-CN" altLang="en-US" sz="2400" b="0" dirty="0">
                <a:solidFill>
                  <a:schemeClr val="tx1"/>
                </a:solidFill>
                <a:latin typeface="微软雅黑" panose="020B0503020204020204" pitchFamily="34" charset="-122"/>
                <a:ea typeface="微软雅黑" panose="020B0503020204020204" pitchFamily="34" charset="-122"/>
              </a:rPr>
              <a:t>定位精度问题需要卡数量庞大</a:t>
            </a:r>
            <a:endParaRPr lang="en-US" altLang="zh-CN" sz="2400"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graphicFrame>
        <p:nvGraphicFramePr>
          <p:cNvPr id="8" name="图示 7">
            <a:extLst>
              <a:ext uri="{FF2B5EF4-FFF2-40B4-BE49-F238E27FC236}">
                <a16:creationId xmlns:a16="http://schemas.microsoft.com/office/drawing/2014/main" id="{19B3880E-0607-7F29-DD3D-8B4015DB2525}"/>
              </a:ext>
            </a:extLst>
          </p:cNvPr>
          <p:cNvGraphicFramePr/>
          <p:nvPr>
            <p:extLst>
              <p:ext uri="{D42A27DB-BD31-4B8C-83A1-F6EECF244321}">
                <p14:modId xmlns:p14="http://schemas.microsoft.com/office/powerpoint/2010/main" val="1200649949"/>
              </p:ext>
            </p:extLst>
          </p:nvPr>
        </p:nvGraphicFramePr>
        <p:xfrm>
          <a:off x="4661517" y="3395945"/>
          <a:ext cx="12676205" cy="8553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圆角矩形标注 8">
            <a:extLst>
              <a:ext uri="{FF2B5EF4-FFF2-40B4-BE49-F238E27FC236}">
                <a16:creationId xmlns:a16="http://schemas.microsoft.com/office/drawing/2014/main" id="{692C8B67-6EC5-B418-38B8-C6C36AB0CB7C}"/>
              </a:ext>
            </a:extLst>
          </p:cNvPr>
          <p:cNvSpPr/>
          <p:nvPr/>
        </p:nvSpPr>
        <p:spPr>
          <a:xfrm>
            <a:off x="14494502" y="4260671"/>
            <a:ext cx="5227981" cy="1066959"/>
          </a:xfrm>
          <a:prstGeom prst="wedgeRoundRectCallout">
            <a:avLst>
              <a:gd name="adj1" fmla="val -61676"/>
              <a:gd name="adj2" fmla="val 27450"/>
              <a:gd name="adj3" fmla="val 16667"/>
            </a:avLst>
          </a:prstGeom>
          <a:solidFill>
            <a:srgbClr val="FFAE23"/>
          </a:solidFill>
          <a:ln w="25400" cap="flat">
            <a:noFill/>
            <a:prstDash val="solid"/>
            <a:round/>
          </a:ln>
          <a:effectLst>
            <a:outerShdw sx="1000" sy="1000" rotWithShape="0">
              <a:srgbClr val="000000"/>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pPr>
            <a:r>
              <a:rPr lang="en-US" altLang="zh-CN" sz="2800" dirty="0">
                <a:solidFill>
                  <a:schemeClr val="tx1"/>
                </a:solidFill>
                <a:latin typeface="Alibaba PuHuiTi R" pitchFamily="18" charset="-122"/>
                <a:ea typeface="Alibaba PuHuiTi R" pitchFamily="18" charset="-122"/>
                <a:cs typeface="Alibaba PuHuiTi R" pitchFamily="18" charset="-122"/>
              </a:rPr>
              <a:t>100+</a:t>
            </a:r>
            <a:r>
              <a:rPr lang="zh-CN" altLang="en-US" sz="2800" dirty="0">
                <a:solidFill>
                  <a:schemeClr val="tx1"/>
                </a:solidFill>
                <a:latin typeface="Alibaba PuHuiTi R" pitchFamily="18" charset="-122"/>
                <a:ea typeface="Alibaba PuHuiTi R" pitchFamily="18" charset="-122"/>
                <a:cs typeface="Alibaba PuHuiTi R" pitchFamily="18" charset="-122"/>
              </a:rPr>
              <a:t> 模型训练、推理 </a:t>
            </a:r>
            <a:r>
              <a:rPr lang="en-US" altLang="zh-CN" sz="2800" dirty="0">
                <a:solidFill>
                  <a:schemeClr val="tx1"/>
                </a:solidFill>
                <a:latin typeface="Alibaba PuHuiTi R" pitchFamily="18" charset="-122"/>
                <a:ea typeface="Alibaba PuHuiTi R" pitchFamily="18" charset="-122"/>
                <a:cs typeface="Alibaba PuHuiTi R" pitchFamily="18" charset="-122"/>
              </a:rPr>
              <a:t>E2E</a:t>
            </a:r>
            <a:r>
              <a:rPr lang="zh-CN" altLang="en-US" sz="2800" dirty="0">
                <a:solidFill>
                  <a:schemeClr val="tx1"/>
                </a:solidFill>
                <a:latin typeface="Alibaba PuHuiTi R" pitchFamily="18" charset="-122"/>
                <a:ea typeface="Alibaba PuHuiTi R" pitchFamily="18" charset="-122"/>
                <a:cs typeface="Alibaba PuHuiTi R" pitchFamily="18" charset="-122"/>
              </a:rPr>
              <a:t> 场景来做相应的补充测试。</a:t>
            </a:r>
            <a:endPar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Light"/>
            </a:endParaRPr>
          </a:p>
        </p:txBody>
      </p:sp>
      <p:sp>
        <p:nvSpPr>
          <p:cNvPr id="10" name="圆角矩形标注 9">
            <a:extLst>
              <a:ext uri="{FF2B5EF4-FFF2-40B4-BE49-F238E27FC236}">
                <a16:creationId xmlns:a16="http://schemas.microsoft.com/office/drawing/2014/main" id="{954FC705-995C-60D3-AA02-DFB0C66C3ED8}"/>
              </a:ext>
            </a:extLst>
          </p:cNvPr>
          <p:cNvSpPr/>
          <p:nvPr/>
        </p:nvSpPr>
        <p:spPr>
          <a:xfrm>
            <a:off x="16566387" y="6900668"/>
            <a:ext cx="5473147" cy="1543685"/>
          </a:xfrm>
          <a:prstGeom prst="wedgeRoundRectCallout">
            <a:avLst>
              <a:gd name="adj1" fmla="val -61676"/>
              <a:gd name="adj2" fmla="val 27450"/>
              <a:gd name="adj3" fmla="val 16667"/>
            </a:avLst>
          </a:prstGeom>
          <a:solidFill>
            <a:srgbClr val="FFAE23"/>
          </a:solidFill>
          <a:ln w="25400" cap="flat">
            <a:noFill/>
            <a:prstDash val="solid"/>
            <a:round/>
          </a:ln>
          <a:effectLst>
            <a:outerShdw sx="1000" sy="1000" rotWithShape="0">
              <a:srgbClr val="000000"/>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pPr>
            <a:r>
              <a:rPr lang="en-US" altLang="zh-CN" sz="2800" dirty="0" err="1">
                <a:solidFill>
                  <a:schemeClr val="tx1"/>
                </a:solidFill>
                <a:effectLst/>
                <a:latin typeface="Alibaba PuHuiTi R" pitchFamily="18" charset="-122"/>
                <a:ea typeface="Alibaba PuHuiTi R" pitchFamily="18" charset="-122"/>
                <a:cs typeface="Alibaba PuHuiTi R" pitchFamily="18" charset="-122"/>
              </a:rPr>
              <a:t>Pytorch</a:t>
            </a:r>
            <a:r>
              <a:rPr lang="zh-CN" altLang="en-US" sz="2800" dirty="0">
                <a:solidFill>
                  <a:schemeClr val="tx1"/>
                </a:solidFill>
                <a:effectLst/>
                <a:latin typeface="Alibaba PuHuiTi R" pitchFamily="18" charset="-122"/>
                <a:ea typeface="Alibaba PuHuiTi R" pitchFamily="18" charset="-122"/>
                <a:cs typeface="Alibaba PuHuiTi R" pitchFamily="18" charset="-122"/>
              </a:rPr>
              <a:t>、</a:t>
            </a:r>
            <a:r>
              <a:rPr lang="en-US" altLang="zh-CN" sz="2800" dirty="0" err="1">
                <a:solidFill>
                  <a:schemeClr val="tx1"/>
                </a:solidFill>
                <a:effectLst/>
                <a:latin typeface="Alibaba PuHuiTi R" pitchFamily="18" charset="-122"/>
                <a:ea typeface="Alibaba PuHuiTi R" pitchFamily="18" charset="-122"/>
                <a:cs typeface="Alibaba PuHuiTi R" pitchFamily="18" charset="-122"/>
              </a:rPr>
              <a:t>Tensorflow</a:t>
            </a:r>
            <a:r>
              <a:rPr lang="zh-CN" altLang="en-US" sz="2800" dirty="0">
                <a:solidFill>
                  <a:schemeClr val="tx1"/>
                </a:solidFill>
                <a:effectLst/>
                <a:latin typeface="Alibaba PuHuiTi R" pitchFamily="18" charset="-122"/>
                <a:ea typeface="Alibaba PuHuiTi R" pitchFamily="18" charset="-122"/>
                <a:cs typeface="Alibaba PuHuiTi R" pitchFamily="18" charset="-122"/>
              </a:rPr>
              <a:t> 等框架亦有非常全面的 </a:t>
            </a:r>
            <a:r>
              <a:rPr lang="en-US" altLang="zh-CN" sz="2800" dirty="0">
                <a:solidFill>
                  <a:schemeClr val="tx1"/>
                </a:solidFill>
                <a:effectLst/>
                <a:latin typeface="Alibaba PuHuiTi R" pitchFamily="18" charset="-122"/>
                <a:ea typeface="Alibaba PuHuiTi R" pitchFamily="18" charset="-122"/>
                <a:cs typeface="Alibaba PuHuiTi R" pitchFamily="18" charset="-122"/>
              </a:rPr>
              <a:t>Unit</a:t>
            </a:r>
            <a:r>
              <a:rPr lang="zh-CN" altLang="en-US" sz="2800" dirty="0">
                <a:solidFill>
                  <a:schemeClr val="tx1"/>
                </a:solidFill>
                <a:effectLst/>
                <a:latin typeface="Alibaba PuHuiTi R" pitchFamily="18" charset="-122"/>
                <a:ea typeface="Alibaba PuHuiTi R" pitchFamily="18" charset="-122"/>
                <a:cs typeface="Alibaba PuHuiTi R" pitchFamily="18" charset="-122"/>
              </a:rPr>
              <a:t> </a:t>
            </a:r>
            <a:r>
              <a:rPr lang="en-US" altLang="zh-CN" sz="2800" dirty="0">
                <a:solidFill>
                  <a:schemeClr val="tx1"/>
                </a:solidFill>
                <a:effectLst/>
                <a:latin typeface="Alibaba PuHuiTi R" pitchFamily="18" charset="-122"/>
                <a:ea typeface="Alibaba PuHuiTi R" pitchFamily="18" charset="-122"/>
                <a:cs typeface="Alibaba PuHuiTi R" pitchFamily="18" charset="-122"/>
              </a:rPr>
              <a:t>Test</a:t>
            </a:r>
            <a:r>
              <a:rPr lang="zh-CN" altLang="en-US" sz="2800" dirty="0">
                <a:solidFill>
                  <a:schemeClr val="tx1"/>
                </a:solidFill>
                <a:effectLst/>
                <a:latin typeface="Alibaba PuHuiTi R" pitchFamily="18" charset="-122"/>
                <a:ea typeface="Alibaba PuHuiTi R" pitchFamily="18" charset="-122"/>
                <a:cs typeface="Alibaba PuHuiTi R" pitchFamily="18" charset="-122"/>
              </a:rPr>
              <a:t> 来覆盖算子精度。</a:t>
            </a:r>
            <a:endPar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Light"/>
            </a:endParaRPr>
          </a:p>
        </p:txBody>
      </p:sp>
      <p:sp>
        <p:nvSpPr>
          <p:cNvPr id="11" name="圆角矩形标注 10">
            <a:extLst>
              <a:ext uri="{FF2B5EF4-FFF2-40B4-BE49-F238E27FC236}">
                <a16:creationId xmlns:a16="http://schemas.microsoft.com/office/drawing/2014/main" id="{C92E524F-6500-22E4-6D49-77B98E4F553A}"/>
              </a:ext>
            </a:extLst>
          </p:cNvPr>
          <p:cNvSpPr/>
          <p:nvPr/>
        </p:nvSpPr>
        <p:spPr>
          <a:xfrm>
            <a:off x="18456602" y="9765798"/>
            <a:ext cx="5332830" cy="1543685"/>
          </a:xfrm>
          <a:prstGeom prst="wedgeRoundRectCallout">
            <a:avLst>
              <a:gd name="adj1" fmla="val -61676"/>
              <a:gd name="adj2" fmla="val 27450"/>
              <a:gd name="adj3" fmla="val 16667"/>
            </a:avLst>
          </a:prstGeom>
          <a:solidFill>
            <a:srgbClr val="FFAE23"/>
          </a:solidFill>
          <a:ln w="25400" cap="flat">
            <a:noFill/>
            <a:prstDash val="solid"/>
            <a:round/>
          </a:ln>
          <a:effectLst>
            <a:outerShdw sx="1000" sy="1000" rotWithShape="0">
              <a:srgbClr val="000000"/>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pPr>
            <a:r>
              <a:rPr lang="en-US" altLang="zh-CN" sz="2800" dirty="0">
                <a:solidFill>
                  <a:schemeClr val="tx1"/>
                </a:solidFill>
                <a:latin typeface="Alibaba PuHuiTi R" pitchFamily="18" charset="-122"/>
                <a:ea typeface="Alibaba PuHuiTi R" pitchFamily="18" charset="-122"/>
                <a:cs typeface="Alibaba PuHuiTi R" pitchFamily="18" charset="-122"/>
              </a:rPr>
              <a:t>PPU</a:t>
            </a:r>
            <a:r>
              <a:rPr lang="zh-CN" altLang="en-US" sz="2800" dirty="0">
                <a:solidFill>
                  <a:schemeClr val="tx1"/>
                </a:solidFill>
                <a:latin typeface="Alibaba PuHuiTi R" pitchFamily="18" charset="-122"/>
                <a:ea typeface="Alibaba PuHuiTi R" pitchFamily="18" charset="-122"/>
                <a:cs typeface="Alibaba PuHuiTi R" pitchFamily="18" charset="-122"/>
              </a:rPr>
              <a:t> 各软件模型（计算库、编译器、驱动、互联库）均有覆盖全面的 </a:t>
            </a:r>
            <a:r>
              <a:rPr lang="en-US" altLang="zh-CN" sz="2800" dirty="0">
                <a:solidFill>
                  <a:schemeClr val="tx1"/>
                </a:solidFill>
                <a:latin typeface="Alibaba PuHuiTi R" pitchFamily="18" charset="-122"/>
                <a:ea typeface="Alibaba PuHuiTi R" pitchFamily="18" charset="-122"/>
                <a:cs typeface="Alibaba PuHuiTi R" pitchFamily="18" charset="-122"/>
              </a:rPr>
              <a:t>Unit</a:t>
            </a:r>
            <a:r>
              <a:rPr lang="zh-CN" altLang="en-US" sz="2800" dirty="0">
                <a:solidFill>
                  <a:schemeClr val="tx1"/>
                </a:solidFill>
                <a:latin typeface="Alibaba PuHuiTi R" pitchFamily="18" charset="-122"/>
                <a:ea typeface="Alibaba PuHuiTi R" pitchFamily="18" charset="-122"/>
                <a:cs typeface="Alibaba PuHuiTi R" pitchFamily="18" charset="-122"/>
              </a:rPr>
              <a:t> </a:t>
            </a:r>
            <a:r>
              <a:rPr lang="en-US" altLang="zh-CN" sz="2800" dirty="0">
                <a:solidFill>
                  <a:schemeClr val="tx1"/>
                </a:solidFill>
                <a:latin typeface="Alibaba PuHuiTi R" pitchFamily="18" charset="-122"/>
                <a:ea typeface="Alibaba PuHuiTi R" pitchFamily="18" charset="-122"/>
                <a:cs typeface="Alibaba PuHuiTi R" pitchFamily="18" charset="-122"/>
              </a:rPr>
              <a:t>Test</a:t>
            </a:r>
            <a:r>
              <a:rPr lang="zh-CN" altLang="en-US" sz="2800" dirty="0">
                <a:solidFill>
                  <a:schemeClr val="tx1"/>
                </a:solidFill>
                <a:latin typeface="Alibaba PuHuiTi R" pitchFamily="18" charset="-122"/>
                <a:ea typeface="Alibaba PuHuiTi R" pitchFamily="18" charset="-122"/>
                <a:cs typeface="Alibaba PuHuiTi R" pitchFamily="18" charset="-122"/>
              </a:rPr>
              <a:t>。</a:t>
            </a:r>
            <a:endPar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Light"/>
            </a:endParaRPr>
          </a:p>
        </p:txBody>
      </p:sp>
      <p:sp>
        <p:nvSpPr>
          <p:cNvPr id="12" name="纯文字大标题">
            <a:extLst>
              <a:ext uri="{FF2B5EF4-FFF2-40B4-BE49-F238E27FC236}">
                <a16:creationId xmlns:a16="http://schemas.microsoft.com/office/drawing/2014/main" id="{BF97EB11-683E-EB08-06BB-5973566CC02E}"/>
              </a:ext>
            </a:extLst>
          </p:cNvPr>
          <p:cNvSpPr txBox="1"/>
          <p:nvPr/>
        </p:nvSpPr>
        <p:spPr>
          <a:xfrm>
            <a:off x="8486110" y="1907011"/>
            <a:ext cx="5027017" cy="841256"/>
          </a:xfrm>
          <a:prstGeom prst="rect">
            <a:avLst/>
          </a:prstGeom>
          <a:ln w="12700">
            <a:miter lim="400000"/>
          </a:ln>
        </p:spPr>
        <p:txBody>
          <a:bodyPr wrap="none" lIns="50800" tIns="50800" rIns="50800" bIns="50800" anchor="ctr">
            <a:spAutoFit/>
          </a:bodyPr>
          <a:lstStyle>
            <a:lvl1pPr algn="l" defTabSz="825500">
              <a:defRPr sz="6000" b="0">
                <a:solidFill>
                  <a:srgbClr val="35343A"/>
                </a:solidFill>
                <a:latin typeface="微软雅黑"/>
                <a:ea typeface="微软雅黑"/>
                <a:cs typeface="微软雅黑"/>
                <a:sym typeface="微软雅黑"/>
              </a:defRPr>
            </a:lvl1pPr>
          </a:lstStyle>
          <a:p>
            <a:pPr algn="ctr"/>
            <a:r>
              <a:rPr lang="zh-CN" altLang="en-US" sz="4800" b="1" dirty="0">
                <a:solidFill>
                  <a:schemeClr val="tx1">
                    <a:lumMod val="95000"/>
                    <a:lumOff val="5000"/>
                  </a:schemeClr>
                </a:solidFill>
                <a:latin typeface="Alibaba PuHuiTi R" pitchFamily="18" charset="-122"/>
                <a:ea typeface="Alibaba PuHuiTi R" pitchFamily="18" charset="-122"/>
                <a:cs typeface="Alibaba PuHuiTi R" pitchFamily="18" charset="-122"/>
              </a:rPr>
              <a:t>精度是一切的基础</a:t>
            </a:r>
            <a:endParaRPr lang="en-US" altLang="zh-CN" sz="4800" b="1" dirty="0">
              <a:solidFill>
                <a:schemeClr val="tx1">
                  <a:lumMod val="95000"/>
                  <a:lumOff val="5000"/>
                </a:schemeClr>
              </a:solidFill>
              <a:latin typeface="Alibaba PuHuiTi R" pitchFamily="18" charset="-122"/>
              <a:ea typeface="Alibaba PuHuiTi R" pitchFamily="18" charset="-122"/>
              <a:cs typeface="Alibaba PuHuiTi R" pitchFamily="18" charset="-122"/>
            </a:endParaRPr>
          </a:p>
        </p:txBody>
      </p:sp>
    </p:spTree>
    <p:extLst>
      <p:ext uri="{BB962C8B-B14F-4D97-AF65-F5344CB8AC3E}">
        <p14:creationId xmlns:p14="http://schemas.microsoft.com/office/powerpoint/2010/main" val="2967984108"/>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EE3A4-195E-65D9-5AA0-5472D2345F88}"/>
            </a:ext>
          </a:extLst>
        </p:cNvPr>
        <p:cNvGrpSpPr/>
        <p:nvPr/>
      </p:nvGrpSpPr>
      <p:grpSpPr>
        <a:xfrm>
          <a:off x="0" y="0"/>
          <a:ext cx="0" cy="0"/>
          <a:chOff x="0" y="0"/>
          <a:chExt cx="0" cy="0"/>
        </a:xfrm>
      </p:grpSpPr>
      <p:sp>
        <p:nvSpPr>
          <p:cNvPr id="84" name="矩形 83">
            <a:extLst>
              <a:ext uri="{FF2B5EF4-FFF2-40B4-BE49-F238E27FC236}">
                <a16:creationId xmlns:a16="http://schemas.microsoft.com/office/drawing/2014/main" id="{464FC7B7-5348-0A40-DCC7-12B895126954}"/>
              </a:ext>
            </a:extLst>
          </p:cNvPr>
          <p:cNvSpPr/>
          <p:nvPr/>
        </p:nvSpPr>
        <p:spPr>
          <a:xfrm>
            <a:off x="14445303" y="1880290"/>
            <a:ext cx="8550611" cy="11375712"/>
          </a:xfrm>
          <a:prstGeom prst="rect">
            <a:avLst/>
          </a:prstGeom>
          <a:solidFill>
            <a:srgbClr val="FFFFFF"/>
          </a:solidFill>
          <a:ln w="1905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37" name="矩形 36">
            <a:extLst>
              <a:ext uri="{FF2B5EF4-FFF2-40B4-BE49-F238E27FC236}">
                <a16:creationId xmlns:a16="http://schemas.microsoft.com/office/drawing/2014/main" id="{C396B9F6-5D66-5771-1C48-B82DFCB67E9F}"/>
              </a:ext>
            </a:extLst>
          </p:cNvPr>
          <p:cNvSpPr/>
          <p:nvPr/>
        </p:nvSpPr>
        <p:spPr>
          <a:xfrm>
            <a:off x="1449422" y="1879725"/>
            <a:ext cx="8840906" cy="11375712"/>
          </a:xfrm>
          <a:prstGeom prst="rect">
            <a:avLst/>
          </a:prstGeom>
          <a:noFill/>
          <a:ln w="1905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endParaRPr kumimoji="0" lang="zh-CN" altLang="en-US" sz="2400" b="0" i="0" u="none" strike="noStrike" cap="none" spc="0" normalizeH="0" baseline="0" dirty="0">
              <a:ln>
                <a:noFill/>
              </a:ln>
              <a:solidFill>
                <a:srgbClr val="000000"/>
              </a:solidFill>
              <a:effectLst/>
              <a:uFillTx/>
              <a:latin typeface="+mn-lt"/>
              <a:ea typeface="+mn-ea"/>
              <a:cs typeface="+mn-cs"/>
              <a:sym typeface="Helvetica"/>
            </a:endParaRPr>
          </a:p>
        </p:txBody>
      </p:sp>
      <p:sp>
        <p:nvSpPr>
          <p:cNvPr id="4" name="例:这一页的标题标题标题">
            <a:extLst>
              <a:ext uri="{FF2B5EF4-FFF2-40B4-BE49-F238E27FC236}">
                <a16:creationId xmlns:a16="http://schemas.microsoft.com/office/drawing/2014/main" id="{0C9B9481-E1F9-B1A5-0B36-A5A3838E2F44}"/>
              </a:ext>
            </a:extLst>
          </p:cNvPr>
          <p:cNvSpPr txBox="1"/>
          <p:nvPr/>
        </p:nvSpPr>
        <p:spPr>
          <a:xfrm>
            <a:off x="489726" y="439308"/>
            <a:ext cx="21278410" cy="876590"/>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hangingPunct="1"/>
            <a:r>
              <a:rPr kumimoji="1" lang="en-US" altLang="zh-CN" b="1" dirty="0">
                <a:latin typeface="Alibaba PuHuiTi B" pitchFamily="18" charset="-122"/>
                <a:ea typeface="Alibaba PuHuiTi B" pitchFamily="18" charset="-122"/>
                <a:cs typeface="Alibaba PuHuiTi B" pitchFamily="18" charset="-122"/>
              </a:rPr>
              <a:t>PPU</a:t>
            </a:r>
            <a:r>
              <a:rPr kumimoji="1" lang="zh-CN" altLang="en-US" b="1" dirty="0">
                <a:latin typeface="Alibaba PuHuiTi B" pitchFamily="18" charset="-122"/>
                <a:ea typeface="Alibaba PuHuiTi B" pitchFamily="18" charset="-122"/>
                <a:cs typeface="Alibaba PuHuiTi B" pitchFamily="18" charset="-122"/>
              </a:rPr>
              <a:t> </a:t>
            </a:r>
            <a:r>
              <a:rPr kumimoji="1" lang="en-US" altLang="zh-CN" b="1" dirty="0">
                <a:latin typeface="Alibaba PuHuiTi B" pitchFamily="18" charset="-122"/>
                <a:ea typeface="Alibaba PuHuiTi B" pitchFamily="18" charset="-122"/>
                <a:cs typeface="Alibaba PuHuiTi B" pitchFamily="18" charset="-122"/>
              </a:rPr>
              <a:t>CUDA</a:t>
            </a:r>
            <a:r>
              <a:rPr kumimoji="1" lang="zh-CN" altLang="en-US" b="1" dirty="0">
                <a:latin typeface="Alibaba PuHuiTi B" pitchFamily="18" charset="-122"/>
                <a:ea typeface="Alibaba PuHuiTi B" pitchFamily="18" charset="-122"/>
                <a:cs typeface="Alibaba PuHuiTi B" pitchFamily="18" charset="-122"/>
              </a:rPr>
              <a:t>兼容优势 </a:t>
            </a:r>
            <a:r>
              <a:rPr kumimoji="1" lang="en-US" altLang="zh-CN" b="1" dirty="0">
                <a:latin typeface="Alibaba PuHuiTi B" pitchFamily="18" charset="-122"/>
                <a:ea typeface="Alibaba PuHuiTi B" pitchFamily="18" charset="-122"/>
                <a:cs typeface="Alibaba PuHuiTi B" pitchFamily="18" charset="-122"/>
              </a:rPr>
              <a:t>–</a:t>
            </a:r>
            <a:r>
              <a:rPr kumimoji="1" lang="zh-CN" altLang="en-US" b="1" dirty="0">
                <a:latin typeface="Alibaba PuHuiTi B" pitchFamily="18" charset="-122"/>
                <a:ea typeface="Alibaba PuHuiTi B" pitchFamily="18" charset="-122"/>
                <a:cs typeface="Alibaba PuHuiTi B" pitchFamily="18" charset="-122"/>
              </a:rPr>
              <a:t> 生态全</a:t>
            </a:r>
          </a:p>
        </p:txBody>
      </p:sp>
      <p:sp>
        <p:nvSpPr>
          <p:cNvPr id="13" name="矩形 12">
            <a:extLst>
              <a:ext uri="{FF2B5EF4-FFF2-40B4-BE49-F238E27FC236}">
                <a16:creationId xmlns:a16="http://schemas.microsoft.com/office/drawing/2014/main" id="{E125E47E-0614-855B-F3A8-CBD667EAC5C5}"/>
              </a:ext>
            </a:extLst>
          </p:cNvPr>
          <p:cNvSpPr/>
          <p:nvPr/>
        </p:nvSpPr>
        <p:spPr>
          <a:xfrm>
            <a:off x="3709480" y="4532749"/>
            <a:ext cx="3443592"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Nvidia GCDM</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4" name="矩形 13">
            <a:extLst>
              <a:ext uri="{FF2B5EF4-FFF2-40B4-BE49-F238E27FC236}">
                <a16:creationId xmlns:a16="http://schemas.microsoft.com/office/drawing/2014/main" id="{3B3690FF-6080-1069-5E53-B7D170E33731}"/>
              </a:ext>
            </a:extLst>
          </p:cNvPr>
          <p:cNvSpPr/>
          <p:nvPr/>
        </p:nvSpPr>
        <p:spPr>
          <a:xfrm>
            <a:off x="3709480" y="5233664"/>
            <a:ext cx="3443592"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Nvidia Nsight</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5" name="矩形 14">
            <a:extLst>
              <a:ext uri="{FF2B5EF4-FFF2-40B4-BE49-F238E27FC236}">
                <a16:creationId xmlns:a16="http://schemas.microsoft.com/office/drawing/2014/main" id="{D26BAA3D-BA06-110A-B7AC-B6C1D8A7B133}"/>
              </a:ext>
            </a:extLst>
          </p:cNvPr>
          <p:cNvSpPr/>
          <p:nvPr/>
        </p:nvSpPr>
        <p:spPr>
          <a:xfrm>
            <a:off x="1926076" y="6577687"/>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cuBlas</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6" name="矩形 15">
            <a:extLst>
              <a:ext uri="{FF2B5EF4-FFF2-40B4-BE49-F238E27FC236}">
                <a16:creationId xmlns:a16="http://schemas.microsoft.com/office/drawing/2014/main" id="{52857196-5477-4881-A34F-2349C19D9A6E}"/>
              </a:ext>
            </a:extLst>
          </p:cNvPr>
          <p:cNvSpPr/>
          <p:nvPr/>
        </p:nvSpPr>
        <p:spPr>
          <a:xfrm>
            <a:off x="3926732" y="6577687"/>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cuBlas</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7" name="矩形 16">
            <a:extLst>
              <a:ext uri="{FF2B5EF4-FFF2-40B4-BE49-F238E27FC236}">
                <a16:creationId xmlns:a16="http://schemas.microsoft.com/office/drawing/2014/main" id="{A4088230-125D-2FE4-4AE8-D2DECC7633C0}"/>
              </a:ext>
            </a:extLst>
          </p:cNvPr>
          <p:cNvSpPr/>
          <p:nvPr/>
        </p:nvSpPr>
        <p:spPr>
          <a:xfrm>
            <a:off x="5865781" y="6585109"/>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nvJPEG</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8" name="矩形 17">
            <a:extLst>
              <a:ext uri="{FF2B5EF4-FFF2-40B4-BE49-F238E27FC236}">
                <a16:creationId xmlns:a16="http://schemas.microsoft.com/office/drawing/2014/main" id="{C7876B64-56F0-BBF2-6F61-A1EE6DCA0681}"/>
              </a:ext>
            </a:extLst>
          </p:cNvPr>
          <p:cNvSpPr/>
          <p:nvPr/>
        </p:nvSpPr>
        <p:spPr>
          <a:xfrm>
            <a:off x="7866437" y="6585109"/>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NVSHEM</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9" name="矩形 18">
            <a:extLst>
              <a:ext uri="{FF2B5EF4-FFF2-40B4-BE49-F238E27FC236}">
                <a16:creationId xmlns:a16="http://schemas.microsoft.com/office/drawing/2014/main" id="{63EEAD6A-756D-9FB9-D945-43930DFFB8D5}"/>
              </a:ext>
            </a:extLst>
          </p:cNvPr>
          <p:cNvSpPr/>
          <p:nvPr/>
        </p:nvSpPr>
        <p:spPr>
          <a:xfrm>
            <a:off x="1926076" y="7278603"/>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cuFFT</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0" name="矩形 19">
            <a:extLst>
              <a:ext uri="{FF2B5EF4-FFF2-40B4-BE49-F238E27FC236}">
                <a16:creationId xmlns:a16="http://schemas.microsoft.com/office/drawing/2014/main" id="{09953D53-2023-69DC-9B4B-816FAAED32CE}"/>
              </a:ext>
            </a:extLst>
          </p:cNvPr>
          <p:cNvSpPr/>
          <p:nvPr/>
        </p:nvSpPr>
        <p:spPr>
          <a:xfrm>
            <a:off x="3926732" y="7278603"/>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DeepStream</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1" name="矩形 20">
            <a:extLst>
              <a:ext uri="{FF2B5EF4-FFF2-40B4-BE49-F238E27FC236}">
                <a16:creationId xmlns:a16="http://schemas.microsoft.com/office/drawing/2014/main" id="{FEC6D1C1-3F01-50C2-F9E2-67CD016D4EFC}"/>
              </a:ext>
            </a:extLst>
          </p:cNvPr>
          <p:cNvSpPr/>
          <p:nvPr/>
        </p:nvSpPr>
        <p:spPr>
          <a:xfrm>
            <a:off x="5865781" y="7286025"/>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Codec SDK</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2" name="矩形 21">
            <a:extLst>
              <a:ext uri="{FF2B5EF4-FFF2-40B4-BE49-F238E27FC236}">
                <a16:creationId xmlns:a16="http://schemas.microsoft.com/office/drawing/2014/main" id="{0374DCD7-3F26-9F80-360E-C29615974C1D}"/>
              </a:ext>
            </a:extLst>
          </p:cNvPr>
          <p:cNvSpPr/>
          <p:nvPr/>
        </p:nvSpPr>
        <p:spPr>
          <a:xfrm>
            <a:off x="7866437" y="7286025"/>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NCCL</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3" name="矩形 22">
            <a:extLst>
              <a:ext uri="{FF2B5EF4-FFF2-40B4-BE49-F238E27FC236}">
                <a16:creationId xmlns:a16="http://schemas.microsoft.com/office/drawing/2014/main" id="{60CE44F1-A89A-3AD6-AFDE-B6233590F3DE}"/>
              </a:ext>
            </a:extLst>
          </p:cNvPr>
          <p:cNvSpPr/>
          <p:nvPr/>
        </p:nvSpPr>
        <p:spPr>
          <a:xfrm>
            <a:off x="1926076" y="8029977"/>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cuRAND</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4" name="矩形 23">
            <a:extLst>
              <a:ext uri="{FF2B5EF4-FFF2-40B4-BE49-F238E27FC236}">
                <a16:creationId xmlns:a16="http://schemas.microsoft.com/office/drawing/2014/main" id="{C668E3A4-D92D-3E8C-98C1-528497306F45}"/>
              </a:ext>
            </a:extLst>
          </p:cNvPr>
          <p:cNvSpPr/>
          <p:nvPr/>
        </p:nvSpPr>
        <p:spPr>
          <a:xfrm>
            <a:off x="3926732" y="8029977"/>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DALI</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5" name="矩形 24">
            <a:extLst>
              <a:ext uri="{FF2B5EF4-FFF2-40B4-BE49-F238E27FC236}">
                <a16:creationId xmlns:a16="http://schemas.microsoft.com/office/drawing/2014/main" id="{923268C6-1227-D255-CF8F-740C203E09B8}"/>
              </a:ext>
            </a:extLst>
          </p:cNvPr>
          <p:cNvSpPr/>
          <p:nvPr/>
        </p:nvSpPr>
        <p:spPr>
          <a:xfrm>
            <a:off x="5865781" y="8037399"/>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Parallel</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6" name="矩形 25">
            <a:extLst>
              <a:ext uri="{FF2B5EF4-FFF2-40B4-BE49-F238E27FC236}">
                <a16:creationId xmlns:a16="http://schemas.microsoft.com/office/drawing/2014/main" id="{76CA6A75-4A55-5FF7-4686-1FD406965F19}"/>
              </a:ext>
            </a:extLst>
          </p:cNvPr>
          <p:cNvSpPr/>
          <p:nvPr/>
        </p:nvSpPr>
        <p:spPr>
          <a:xfrm>
            <a:off x="1926076" y="8788073"/>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cuSolver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8" name="矩形 27">
            <a:extLst>
              <a:ext uri="{FF2B5EF4-FFF2-40B4-BE49-F238E27FC236}">
                <a16:creationId xmlns:a16="http://schemas.microsoft.com/office/drawing/2014/main" id="{418E3CBD-4C16-A9CA-8DBF-A39C3E914E30}"/>
              </a:ext>
            </a:extLst>
          </p:cNvPr>
          <p:cNvSpPr/>
          <p:nvPr/>
        </p:nvSpPr>
        <p:spPr>
          <a:xfrm>
            <a:off x="5865781" y="8795495"/>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Thrust</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29" name="矩形 28">
            <a:extLst>
              <a:ext uri="{FF2B5EF4-FFF2-40B4-BE49-F238E27FC236}">
                <a16:creationId xmlns:a16="http://schemas.microsoft.com/office/drawing/2014/main" id="{0D275324-8836-C4B8-F55C-E7AB504A6535}"/>
              </a:ext>
            </a:extLst>
          </p:cNvPr>
          <p:cNvSpPr/>
          <p:nvPr/>
        </p:nvSpPr>
        <p:spPr>
          <a:xfrm>
            <a:off x="1926076" y="9874990"/>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Compiler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0" name="矩形 29">
            <a:extLst>
              <a:ext uri="{FF2B5EF4-FFF2-40B4-BE49-F238E27FC236}">
                <a16:creationId xmlns:a16="http://schemas.microsoft.com/office/drawing/2014/main" id="{E2771BE4-D65E-C823-4583-354834C924A8}"/>
              </a:ext>
            </a:extLst>
          </p:cNvPr>
          <p:cNvSpPr/>
          <p:nvPr/>
        </p:nvSpPr>
        <p:spPr>
          <a:xfrm>
            <a:off x="3926732" y="9874990"/>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Profiler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1" name="矩形 30">
            <a:extLst>
              <a:ext uri="{FF2B5EF4-FFF2-40B4-BE49-F238E27FC236}">
                <a16:creationId xmlns:a16="http://schemas.microsoft.com/office/drawing/2014/main" id="{CF970955-C25C-C38A-248E-097BE4807838}"/>
              </a:ext>
            </a:extLst>
          </p:cNvPr>
          <p:cNvSpPr/>
          <p:nvPr/>
        </p:nvSpPr>
        <p:spPr>
          <a:xfrm>
            <a:off x="5865781" y="9882412"/>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Debugger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2" name="矩形 31">
            <a:extLst>
              <a:ext uri="{FF2B5EF4-FFF2-40B4-BE49-F238E27FC236}">
                <a16:creationId xmlns:a16="http://schemas.microsoft.com/office/drawing/2014/main" id="{A145E320-6782-2F13-9B67-C8A1D51203ED}"/>
              </a:ext>
            </a:extLst>
          </p:cNvPr>
          <p:cNvSpPr/>
          <p:nvPr/>
        </p:nvSpPr>
        <p:spPr>
          <a:xfrm>
            <a:off x="1926076" y="10859124"/>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CUDA</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3" name="矩形 32">
            <a:extLst>
              <a:ext uri="{FF2B5EF4-FFF2-40B4-BE49-F238E27FC236}">
                <a16:creationId xmlns:a16="http://schemas.microsoft.com/office/drawing/2014/main" id="{A1BE61DD-BE1F-ACFF-FF0A-5E978C45E12A}"/>
              </a:ext>
            </a:extLst>
          </p:cNvPr>
          <p:cNvSpPr/>
          <p:nvPr/>
        </p:nvSpPr>
        <p:spPr>
          <a:xfrm>
            <a:off x="3926732" y="10859124"/>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OpenCL</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4" name="矩形 33">
            <a:extLst>
              <a:ext uri="{FF2B5EF4-FFF2-40B4-BE49-F238E27FC236}">
                <a16:creationId xmlns:a16="http://schemas.microsoft.com/office/drawing/2014/main" id="{D4227021-874F-5F5D-09F8-A867083CD98F}"/>
              </a:ext>
            </a:extLst>
          </p:cNvPr>
          <p:cNvSpPr/>
          <p:nvPr/>
        </p:nvSpPr>
        <p:spPr>
          <a:xfrm>
            <a:off x="5865781" y="10866546"/>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OpenACC</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5" name="矩形 34">
            <a:extLst>
              <a:ext uri="{FF2B5EF4-FFF2-40B4-BE49-F238E27FC236}">
                <a16:creationId xmlns:a16="http://schemas.microsoft.com/office/drawing/2014/main" id="{9C3B9831-10FA-D2AF-E008-86E2B707C612}"/>
              </a:ext>
            </a:extLst>
          </p:cNvPr>
          <p:cNvSpPr/>
          <p:nvPr/>
        </p:nvSpPr>
        <p:spPr>
          <a:xfrm>
            <a:off x="1926076" y="11653935"/>
            <a:ext cx="7412476"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Nvidia Driver &amp; CUDA Runtime</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6" name="矩形 35">
            <a:extLst>
              <a:ext uri="{FF2B5EF4-FFF2-40B4-BE49-F238E27FC236}">
                <a16:creationId xmlns:a16="http://schemas.microsoft.com/office/drawing/2014/main" id="{983A292E-989C-AF9A-09D5-B215D7702810}"/>
              </a:ext>
            </a:extLst>
          </p:cNvPr>
          <p:cNvSpPr/>
          <p:nvPr/>
        </p:nvSpPr>
        <p:spPr>
          <a:xfrm>
            <a:off x="1926076" y="12529483"/>
            <a:ext cx="7412476"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Nvidia GPU</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38" name="文本框 37">
            <a:extLst>
              <a:ext uri="{FF2B5EF4-FFF2-40B4-BE49-F238E27FC236}">
                <a16:creationId xmlns:a16="http://schemas.microsoft.com/office/drawing/2014/main" id="{89B60E08-AD4C-D505-44A1-3EF59C916155}"/>
              </a:ext>
            </a:extLst>
          </p:cNvPr>
          <p:cNvSpPr txBox="1"/>
          <p:nvPr/>
        </p:nvSpPr>
        <p:spPr>
          <a:xfrm>
            <a:off x="3051708" y="6036480"/>
            <a:ext cx="5628144"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Math       AI             Video           </a:t>
            </a:r>
            <a:r>
              <a:rPr kumimoji="0" lang="en-US" altLang="zh-CN" sz="24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Commu</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2" name="矩形 41">
            <a:extLst>
              <a:ext uri="{FF2B5EF4-FFF2-40B4-BE49-F238E27FC236}">
                <a16:creationId xmlns:a16="http://schemas.microsoft.com/office/drawing/2014/main" id="{F630F63D-3831-1EDF-F401-2885C83FD216}"/>
              </a:ext>
            </a:extLst>
          </p:cNvPr>
          <p:cNvSpPr/>
          <p:nvPr/>
        </p:nvSpPr>
        <p:spPr>
          <a:xfrm>
            <a:off x="16702680" y="4532748"/>
            <a:ext cx="3443592"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b="1" dirty="0">
                <a:latin typeface="Alibaba PuHuiTi R" pitchFamily="18" charset="-122"/>
                <a:ea typeface="Alibaba PuHuiTi R" pitchFamily="18" charset="-122"/>
                <a:cs typeface="Alibaba PuHuiTi R" pitchFamily="18" charset="-122"/>
              </a:rPr>
              <a:t>PPU</a:t>
            </a:r>
            <a:r>
              <a:rPr lang="zh-CN" altLang="en-US" sz="2400" b="1" dirty="0">
                <a:latin typeface="Alibaba PuHuiTi R" pitchFamily="18" charset="-122"/>
                <a:ea typeface="Alibaba PuHuiTi R" pitchFamily="18" charset="-122"/>
                <a:cs typeface="Alibaba PuHuiTi R" pitchFamily="18" charset="-122"/>
              </a:rPr>
              <a:t> </a:t>
            </a: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GCDM</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3" name="矩形 42">
            <a:extLst>
              <a:ext uri="{FF2B5EF4-FFF2-40B4-BE49-F238E27FC236}">
                <a16:creationId xmlns:a16="http://schemas.microsoft.com/office/drawing/2014/main" id="{9612EC07-63FA-74C0-44B2-6201620D587F}"/>
              </a:ext>
            </a:extLst>
          </p:cNvPr>
          <p:cNvSpPr/>
          <p:nvPr/>
        </p:nvSpPr>
        <p:spPr>
          <a:xfrm>
            <a:off x="16702680" y="5233663"/>
            <a:ext cx="3443592"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PPU </a:t>
            </a:r>
            <a:r>
              <a:rPr kumimoji="0" lang="en-US" altLang="zh-CN" sz="24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Asight</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4" name="矩形 43">
            <a:extLst>
              <a:ext uri="{FF2B5EF4-FFF2-40B4-BE49-F238E27FC236}">
                <a16:creationId xmlns:a16="http://schemas.microsoft.com/office/drawing/2014/main" id="{7C48E83A-4EA7-36E8-75ED-4BBF03F29A0F}"/>
              </a:ext>
            </a:extLst>
          </p:cNvPr>
          <p:cNvSpPr/>
          <p:nvPr/>
        </p:nvSpPr>
        <p:spPr>
          <a:xfrm>
            <a:off x="14932247" y="7257420"/>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acBlas</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5" name="矩形 44">
            <a:extLst>
              <a:ext uri="{FF2B5EF4-FFF2-40B4-BE49-F238E27FC236}">
                <a16:creationId xmlns:a16="http://schemas.microsoft.com/office/drawing/2014/main" id="{D8B550C4-1B8E-D7F0-6B88-05CF62C10478}"/>
              </a:ext>
            </a:extLst>
          </p:cNvPr>
          <p:cNvSpPr/>
          <p:nvPr/>
        </p:nvSpPr>
        <p:spPr>
          <a:xfrm>
            <a:off x="16932903" y="7257420"/>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cuBlas</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8" name="矩形 47">
            <a:extLst>
              <a:ext uri="{FF2B5EF4-FFF2-40B4-BE49-F238E27FC236}">
                <a16:creationId xmlns:a16="http://schemas.microsoft.com/office/drawing/2014/main" id="{154AF364-291E-9C99-143C-280C82453866}"/>
              </a:ext>
            </a:extLst>
          </p:cNvPr>
          <p:cNvSpPr/>
          <p:nvPr/>
        </p:nvSpPr>
        <p:spPr>
          <a:xfrm>
            <a:off x="14932247" y="7958336"/>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acFFT</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49" name="矩形 48">
            <a:extLst>
              <a:ext uri="{FF2B5EF4-FFF2-40B4-BE49-F238E27FC236}">
                <a16:creationId xmlns:a16="http://schemas.microsoft.com/office/drawing/2014/main" id="{96D97A37-C3A4-9FC9-8E86-B67AEF252F4E}"/>
              </a:ext>
            </a:extLst>
          </p:cNvPr>
          <p:cNvSpPr/>
          <p:nvPr/>
        </p:nvSpPr>
        <p:spPr>
          <a:xfrm>
            <a:off x="16932903" y="7958336"/>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000" b="1" dirty="0" err="1">
                <a:latin typeface="Alibaba PuHuiTi R" pitchFamily="18" charset="-122"/>
                <a:ea typeface="Alibaba PuHuiTi R" pitchFamily="18" charset="-122"/>
                <a:cs typeface="Alibaba PuHuiTi R" pitchFamily="18" charset="-122"/>
              </a:rPr>
              <a:t>acEncode</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0" name="矩形 49">
            <a:extLst>
              <a:ext uri="{FF2B5EF4-FFF2-40B4-BE49-F238E27FC236}">
                <a16:creationId xmlns:a16="http://schemas.microsoft.com/office/drawing/2014/main" id="{59B3908D-9262-EA16-5F7F-B2B11932A43A}"/>
              </a:ext>
            </a:extLst>
          </p:cNvPr>
          <p:cNvSpPr/>
          <p:nvPr/>
        </p:nvSpPr>
        <p:spPr>
          <a:xfrm>
            <a:off x="18871952" y="7965758"/>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000" b="1" dirty="0" err="1">
                <a:latin typeface="Alibaba PuHuiTi R" pitchFamily="18" charset="-122"/>
                <a:ea typeface="Alibaba PuHuiTi R" pitchFamily="18" charset="-122"/>
                <a:cs typeface="Alibaba PuHuiTi R" pitchFamily="18" charset="-122"/>
              </a:rPr>
              <a:t>acDecode</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1" name="矩形 50">
            <a:extLst>
              <a:ext uri="{FF2B5EF4-FFF2-40B4-BE49-F238E27FC236}">
                <a16:creationId xmlns:a16="http://schemas.microsoft.com/office/drawing/2014/main" id="{75FBA1FE-303F-1DBB-5981-0D9CFBDA8D70}"/>
              </a:ext>
            </a:extLst>
          </p:cNvPr>
          <p:cNvSpPr/>
          <p:nvPr/>
        </p:nvSpPr>
        <p:spPr>
          <a:xfrm>
            <a:off x="20867811" y="7288403"/>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000" b="1" dirty="0">
                <a:latin typeface="Alibaba PuHuiTi R" pitchFamily="18" charset="-122"/>
                <a:ea typeface="Alibaba PuHuiTi R" pitchFamily="18" charset="-122"/>
                <a:cs typeface="Alibaba PuHuiTi R" pitchFamily="18" charset="-122"/>
              </a:rPr>
              <a:t>P</a:t>
            </a: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CCL</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2" name="矩形 51">
            <a:extLst>
              <a:ext uri="{FF2B5EF4-FFF2-40B4-BE49-F238E27FC236}">
                <a16:creationId xmlns:a16="http://schemas.microsoft.com/office/drawing/2014/main" id="{9A0EECC7-BBFD-C5E5-552A-F0F27A55B298}"/>
              </a:ext>
            </a:extLst>
          </p:cNvPr>
          <p:cNvSpPr/>
          <p:nvPr/>
        </p:nvSpPr>
        <p:spPr>
          <a:xfrm>
            <a:off x="14932247" y="8709710"/>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acRAND</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4" name="矩形 53">
            <a:extLst>
              <a:ext uri="{FF2B5EF4-FFF2-40B4-BE49-F238E27FC236}">
                <a16:creationId xmlns:a16="http://schemas.microsoft.com/office/drawing/2014/main" id="{27637800-5BA1-CDB9-29C2-3F55BE910F7D}"/>
              </a:ext>
            </a:extLst>
          </p:cNvPr>
          <p:cNvSpPr/>
          <p:nvPr/>
        </p:nvSpPr>
        <p:spPr>
          <a:xfrm>
            <a:off x="18871952" y="8717132"/>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Parallel</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5" name="矩形 54">
            <a:extLst>
              <a:ext uri="{FF2B5EF4-FFF2-40B4-BE49-F238E27FC236}">
                <a16:creationId xmlns:a16="http://schemas.microsoft.com/office/drawing/2014/main" id="{62451CB6-2449-3F5C-02D0-BD83449C0CAD}"/>
              </a:ext>
            </a:extLst>
          </p:cNvPr>
          <p:cNvSpPr/>
          <p:nvPr/>
        </p:nvSpPr>
        <p:spPr>
          <a:xfrm>
            <a:off x="20872607" y="8748204"/>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000" b="1" dirty="0" err="1">
                <a:latin typeface="Alibaba PuHuiTi R" pitchFamily="18" charset="-122"/>
                <a:ea typeface="Alibaba PuHuiTi R" pitchFamily="18" charset="-122"/>
                <a:cs typeface="Alibaba PuHuiTi R" pitchFamily="18" charset="-122"/>
              </a:rPr>
              <a:t>ac</a:t>
            </a: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Solver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6" name="矩形 55">
            <a:extLst>
              <a:ext uri="{FF2B5EF4-FFF2-40B4-BE49-F238E27FC236}">
                <a16:creationId xmlns:a16="http://schemas.microsoft.com/office/drawing/2014/main" id="{8C83B105-120F-5C84-1DAF-BFE21ECA79B9}"/>
              </a:ext>
            </a:extLst>
          </p:cNvPr>
          <p:cNvSpPr/>
          <p:nvPr/>
        </p:nvSpPr>
        <p:spPr>
          <a:xfrm>
            <a:off x="16932902" y="8757972"/>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Thrust</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7" name="矩形 56">
            <a:extLst>
              <a:ext uri="{FF2B5EF4-FFF2-40B4-BE49-F238E27FC236}">
                <a16:creationId xmlns:a16="http://schemas.microsoft.com/office/drawing/2014/main" id="{6DCE615D-03FA-5646-A88A-0EE297463ECF}"/>
              </a:ext>
            </a:extLst>
          </p:cNvPr>
          <p:cNvSpPr/>
          <p:nvPr/>
        </p:nvSpPr>
        <p:spPr>
          <a:xfrm>
            <a:off x="14919276" y="9874989"/>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Compiler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8" name="矩形 57">
            <a:extLst>
              <a:ext uri="{FF2B5EF4-FFF2-40B4-BE49-F238E27FC236}">
                <a16:creationId xmlns:a16="http://schemas.microsoft.com/office/drawing/2014/main" id="{6ACBD52A-1C68-F809-44C3-A4B786C04FF8}"/>
              </a:ext>
            </a:extLst>
          </p:cNvPr>
          <p:cNvSpPr/>
          <p:nvPr/>
        </p:nvSpPr>
        <p:spPr>
          <a:xfrm>
            <a:off x="16919932" y="9874989"/>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Profiler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59" name="矩形 58">
            <a:extLst>
              <a:ext uri="{FF2B5EF4-FFF2-40B4-BE49-F238E27FC236}">
                <a16:creationId xmlns:a16="http://schemas.microsoft.com/office/drawing/2014/main" id="{31472470-ED2C-173B-9EC1-3EE5F1F30E08}"/>
              </a:ext>
            </a:extLst>
          </p:cNvPr>
          <p:cNvSpPr/>
          <p:nvPr/>
        </p:nvSpPr>
        <p:spPr>
          <a:xfrm>
            <a:off x="18858981" y="9882411"/>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Debugger</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0" name="矩形 59">
            <a:extLst>
              <a:ext uri="{FF2B5EF4-FFF2-40B4-BE49-F238E27FC236}">
                <a16:creationId xmlns:a16="http://schemas.microsoft.com/office/drawing/2014/main" id="{EE3B8FAC-7F01-F3B9-F1BA-4C39C5F67338}"/>
              </a:ext>
            </a:extLst>
          </p:cNvPr>
          <p:cNvSpPr/>
          <p:nvPr/>
        </p:nvSpPr>
        <p:spPr>
          <a:xfrm>
            <a:off x="16589482" y="10859123"/>
            <a:ext cx="3556790" cy="508508"/>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CUDA</a:t>
            </a:r>
            <a:r>
              <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兼容 </a:t>
            </a:r>
            <a:r>
              <a:rPr kumimoji="0" lang="en-US" altLang="zh-CN"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(C/C++/Python)</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3" name="矩形 62">
            <a:extLst>
              <a:ext uri="{FF2B5EF4-FFF2-40B4-BE49-F238E27FC236}">
                <a16:creationId xmlns:a16="http://schemas.microsoft.com/office/drawing/2014/main" id="{02AD7AE2-7C40-0056-C8E5-E7D7F112F227}"/>
              </a:ext>
            </a:extLst>
          </p:cNvPr>
          <p:cNvSpPr/>
          <p:nvPr/>
        </p:nvSpPr>
        <p:spPr>
          <a:xfrm>
            <a:off x="14919276" y="11653934"/>
            <a:ext cx="7412476"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PPU Driver &amp; PPU Runtime</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4" name="矩形 63">
            <a:extLst>
              <a:ext uri="{FF2B5EF4-FFF2-40B4-BE49-F238E27FC236}">
                <a16:creationId xmlns:a16="http://schemas.microsoft.com/office/drawing/2014/main" id="{29DC0438-5636-31B4-9EA4-D1939875C115}"/>
              </a:ext>
            </a:extLst>
          </p:cNvPr>
          <p:cNvSpPr/>
          <p:nvPr/>
        </p:nvSpPr>
        <p:spPr>
          <a:xfrm>
            <a:off x="14919276" y="12529482"/>
            <a:ext cx="7412476"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PTG PPU</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65" name="文本框 64">
            <a:extLst>
              <a:ext uri="{FF2B5EF4-FFF2-40B4-BE49-F238E27FC236}">
                <a16:creationId xmlns:a16="http://schemas.microsoft.com/office/drawing/2014/main" id="{07B25737-8CD8-6468-1A01-95D1072024F2}"/>
              </a:ext>
            </a:extLst>
          </p:cNvPr>
          <p:cNvSpPr txBox="1"/>
          <p:nvPr/>
        </p:nvSpPr>
        <p:spPr>
          <a:xfrm>
            <a:off x="15452088" y="6094808"/>
            <a:ext cx="5944776"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Math       AI             Video           </a:t>
            </a:r>
            <a:r>
              <a:rPr kumimoji="0" lang="en-US" altLang="zh-CN" sz="24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Commu</a:t>
            </a:r>
            <a:endParaRPr kumimoji="0" lang="zh-CN" altLang="en-US" sz="24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pic>
        <p:nvPicPr>
          <p:cNvPr id="66" name="图片 65">
            <a:extLst>
              <a:ext uri="{FF2B5EF4-FFF2-40B4-BE49-F238E27FC236}">
                <a16:creationId xmlns:a16="http://schemas.microsoft.com/office/drawing/2014/main" id="{CE65EE73-0B96-011A-4692-E15EC5F8CBCA}"/>
              </a:ext>
            </a:extLst>
          </p:cNvPr>
          <p:cNvPicPr>
            <a:picLocks noChangeAspect="1"/>
          </p:cNvPicPr>
          <p:nvPr/>
        </p:nvPicPr>
        <p:blipFill>
          <a:blip r:embed="rId3"/>
          <a:stretch>
            <a:fillRect/>
          </a:stretch>
        </p:blipFill>
        <p:spPr>
          <a:xfrm>
            <a:off x="4020765" y="1969723"/>
            <a:ext cx="2221149" cy="1257562"/>
          </a:xfrm>
          <a:prstGeom prst="rect">
            <a:avLst/>
          </a:prstGeom>
        </p:spPr>
      </p:pic>
      <p:cxnSp>
        <p:nvCxnSpPr>
          <p:cNvPr id="69" name="直线连接符 68">
            <a:extLst>
              <a:ext uri="{FF2B5EF4-FFF2-40B4-BE49-F238E27FC236}">
                <a16:creationId xmlns:a16="http://schemas.microsoft.com/office/drawing/2014/main" id="{47AF9A81-8E5A-7393-EC69-ACBEFB8B433F}"/>
              </a:ext>
            </a:extLst>
          </p:cNvPr>
          <p:cNvCxnSpPr/>
          <p:nvPr/>
        </p:nvCxnSpPr>
        <p:spPr>
          <a:xfrm>
            <a:off x="1449422" y="4443197"/>
            <a:ext cx="21485156" cy="0"/>
          </a:xfrm>
          <a:prstGeom prst="line">
            <a:avLst/>
          </a:prstGeom>
          <a:ln/>
        </p:spPr>
        <p:style>
          <a:lnRef idx="1">
            <a:schemeClr val="dk1"/>
          </a:lnRef>
          <a:fillRef idx="0">
            <a:schemeClr val="dk1"/>
          </a:fillRef>
          <a:effectRef idx="0">
            <a:schemeClr val="dk1"/>
          </a:effectRef>
          <a:fontRef idx="minor">
            <a:schemeClr val="tx1"/>
          </a:fontRef>
        </p:style>
      </p:cxnSp>
      <p:cxnSp>
        <p:nvCxnSpPr>
          <p:cNvPr id="70" name="直线连接符 69">
            <a:extLst>
              <a:ext uri="{FF2B5EF4-FFF2-40B4-BE49-F238E27FC236}">
                <a16:creationId xmlns:a16="http://schemas.microsoft.com/office/drawing/2014/main" id="{C0585D35-8336-D6CE-53FE-E20A4E3291F7}"/>
              </a:ext>
            </a:extLst>
          </p:cNvPr>
          <p:cNvCxnSpPr/>
          <p:nvPr/>
        </p:nvCxnSpPr>
        <p:spPr>
          <a:xfrm>
            <a:off x="1449422" y="5899626"/>
            <a:ext cx="21485156" cy="0"/>
          </a:xfrm>
          <a:prstGeom prst="line">
            <a:avLst/>
          </a:prstGeom>
          <a:ln/>
        </p:spPr>
        <p:style>
          <a:lnRef idx="1">
            <a:schemeClr val="dk1"/>
          </a:lnRef>
          <a:fillRef idx="0">
            <a:schemeClr val="dk1"/>
          </a:fillRef>
          <a:effectRef idx="0">
            <a:schemeClr val="dk1"/>
          </a:effectRef>
          <a:fontRef idx="minor">
            <a:schemeClr val="tx1"/>
          </a:fontRef>
        </p:style>
      </p:cxnSp>
      <p:cxnSp>
        <p:nvCxnSpPr>
          <p:cNvPr id="71" name="直线连接符 70">
            <a:extLst>
              <a:ext uri="{FF2B5EF4-FFF2-40B4-BE49-F238E27FC236}">
                <a16:creationId xmlns:a16="http://schemas.microsoft.com/office/drawing/2014/main" id="{92450183-27D7-76DA-507B-4DE449D51B20}"/>
              </a:ext>
            </a:extLst>
          </p:cNvPr>
          <p:cNvCxnSpPr/>
          <p:nvPr/>
        </p:nvCxnSpPr>
        <p:spPr>
          <a:xfrm>
            <a:off x="1508077" y="9651260"/>
            <a:ext cx="21485156" cy="0"/>
          </a:xfrm>
          <a:prstGeom prst="line">
            <a:avLst/>
          </a:prstGeom>
          <a:ln/>
        </p:spPr>
        <p:style>
          <a:lnRef idx="1">
            <a:schemeClr val="dk1"/>
          </a:lnRef>
          <a:fillRef idx="0">
            <a:schemeClr val="dk1"/>
          </a:fillRef>
          <a:effectRef idx="0">
            <a:schemeClr val="dk1"/>
          </a:effectRef>
          <a:fontRef idx="minor">
            <a:schemeClr val="tx1"/>
          </a:fontRef>
        </p:style>
      </p:cxnSp>
      <p:cxnSp>
        <p:nvCxnSpPr>
          <p:cNvPr id="72" name="直线连接符 71">
            <a:extLst>
              <a:ext uri="{FF2B5EF4-FFF2-40B4-BE49-F238E27FC236}">
                <a16:creationId xmlns:a16="http://schemas.microsoft.com/office/drawing/2014/main" id="{E436349A-1F95-6F25-EB2B-58B9FF2E3CA9}"/>
              </a:ext>
            </a:extLst>
          </p:cNvPr>
          <p:cNvCxnSpPr/>
          <p:nvPr/>
        </p:nvCxnSpPr>
        <p:spPr>
          <a:xfrm>
            <a:off x="1508077" y="10620784"/>
            <a:ext cx="21485156" cy="0"/>
          </a:xfrm>
          <a:prstGeom prst="line">
            <a:avLst/>
          </a:prstGeom>
          <a:ln/>
        </p:spPr>
        <p:style>
          <a:lnRef idx="1">
            <a:schemeClr val="dk1"/>
          </a:lnRef>
          <a:fillRef idx="0">
            <a:schemeClr val="dk1"/>
          </a:fillRef>
          <a:effectRef idx="0">
            <a:schemeClr val="dk1"/>
          </a:effectRef>
          <a:fontRef idx="minor">
            <a:schemeClr val="tx1"/>
          </a:fontRef>
        </p:style>
      </p:cxnSp>
      <p:cxnSp>
        <p:nvCxnSpPr>
          <p:cNvPr id="73" name="直线连接符 72">
            <a:extLst>
              <a:ext uri="{FF2B5EF4-FFF2-40B4-BE49-F238E27FC236}">
                <a16:creationId xmlns:a16="http://schemas.microsoft.com/office/drawing/2014/main" id="{5C770157-7BA8-2F15-6F98-E0F58D2BE6C5}"/>
              </a:ext>
            </a:extLst>
          </p:cNvPr>
          <p:cNvCxnSpPr/>
          <p:nvPr/>
        </p:nvCxnSpPr>
        <p:spPr>
          <a:xfrm>
            <a:off x="1508077" y="11537204"/>
            <a:ext cx="21485156" cy="0"/>
          </a:xfrm>
          <a:prstGeom prst="line">
            <a:avLst/>
          </a:prstGeom>
          <a:ln/>
        </p:spPr>
        <p:style>
          <a:lnRef idx="1">
            <a:schemeClr val="dk1"/>
          </a:lnRef>
          <a:fillRef idx="0">
            <a:schemeClr val="dk1"/>
          </a:fillRef>
          <a:effectRef idx="0">
            <a:schemeClr val="dk1"/>
          </a:effectRef>
          <a:fontRef idx="minor">
            <a:schemeClr val="tx1"/>
          </a:fontRef>
        </p:style>
      </p:cxnSp>
      <p:cxnSp>
        <p:nvCxnSpPr>
          <p:cNvPr id="74" name="直线连接符 73">
            <a:extLst>
              <a:ext uri="{FF2B5EF4-FFF2-40B4-BE49-F238E27FC236}">
                <a16:creationId xmlns:a16="http://schemas.microsoft.com/office/drawing/2014/main" id="{3C24B516-8DE4-C817-5493-124E5B9487DE}"/>
              </a:ext>
            </a:extLst>
          </p:cNvPr>
          <p:cNvCxnSpPr/>
          <p:nvPr/>
        </p:nvCxnSpPr>
        <p:spPr>
          <a:xfrm>
            <a:off x="1488622" y="12393297"/>
            <a:ext cx="21485156" cy="0"/>
          </a:xfrm>
          <a:prstGeom prst="line">
            <a:avLst/>
          </a:prstGeom>
          <a:ln/>
        </p:spPr>
        <p:style>
          <a:lnRef idx="1">
            <a:schemeClr val="dk1"/>
          </a:lnRef>
          <a:fillRef idx="0">
            <a:schemeClr val="dk1"/>
          </a:fillRef>
          <a:effectRef idx="0">
            <a:schemeClr val="dk1"/>
          </a:effectRef>
          <a:fontRef idx="minor">
            <a:schemeClr val="tx1"/>
          </a:fontRef>
        </p:style>
      </p:cxnSp>
      <p:sp>
        <p:nvSpPr>
          <p:cNvPr id="75" name="文本框 74">
            <a:extLst>
              <a:ext uri="{FF2B5EF4-FFF2-40B4-BE49-F238E27FC236}">
                <a16:creationId xmlns:a16="http://schemas.microsoft.com/office/drawing/2014/main" id="{26E49C08-626D-AB63-F283-1A27C79389D2}"/>
              </a:ext>
            </a:extLst>
          </p:cNvPr>
          <p:cNvSpPr txBox="1"/>
          <p:nvPr/>
        </p:nvSpPr>
        <p:spPr>
          <a:xfrm>
            <a:off x="11042376" y="3782898"/>
            <a:ext cx="2452594"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lang="zh-CN" altLang="en-US" sz="2800" b="1" dirty="0">
                <a:latin typeface="Alibaba PuHuiTi R" pitchFamily="18" charset="-122"/>
                <a:ea typeface="Alibaba PuHuiTi R" pitchFamily="18" charset="-122"/>
                <a:cs typeface="Alibaba PuHuiTi R" pitchFamily="18" charset="-122"/>
              </a:rPr>
              <a:t>应用程序</a:t>
            </a:r>
            <a:r>
              <a:rPr lang="en-US" altLang="zh-CN" sz="2800" b="1" dirty="0">
                <a:latin typeface="Alibaba PuHuiTi R" pitchFamily="18" charset="-122"/>
                <a:ea typeface="Alibaba PuHuiTi R" pitchFamily="18" charset="-122"/>
                <a:cs typeface="Alibaba PuHuiTi R" pitchFamily="18" charset="-122"/>
              </a:rPr>
              <a:t>/</a:t>
            </a:r>
            <a:r>
              <a:rPr lang="zh-CN" altLang="en-US" sz="2800" b="1" dirty="0">
                <a:latin typeface="Alibaba PuHuiTi R" pitchFamily="18" charset="-122"/>
                <a:ea typeface="Alibaba PuHuiTi R" pitchFamily="18" charset="-122"/>
                <a:cs typeface="Alibaba PuHuiTi R" pitchFamily="18" charset="-122"/>
              </a:rPr>
              <a:t>框架</a:t>
            </a:r>
            <a:endPar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76" name="文本框 75">
            <a:extLst>
              <a:ext uri="{FF2B5EF4-FFF2-40B4-BE49-F238E27FC236}">
                <a16:creationId xmlns:a16="http://schemas.microsoft.com/office/drawing/2014/main" id="{6C4B1866-4CFF-66B2-1972-BB6CD46781A9}"/>
              </a:ext>
            </a:extLst>
          </p:cNvPr>
          <p:cNvSpPr txBox="1"/>
          <p:nvPr/>
        </p:nvSpPr>
        <p:spPr>
          <a:xfrm>
            <a:off x="11496024" y="5122054"/>
            <a:ext cx="1545296"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开发工具</a:t>
            </a:r>
          </a:p>
        </p:txBody>
      </p:sp>
      <p:sp>
        <p:nvSpPr>
          <p:cNvPr id="77" name="文本框 76">
            <a:extLst>
              <a:ext uri="{FF2B5EF4-FFF2-40B4-BE49-F238E27FC236}">
                <a16:creationId xmlns:a16="http://schemas.microsoft.com/office/drawing/2014/main" id="{E7CD93E8-ED54-55FA-A707-371F7FC97E5F}"/>
              </a:ext>
            </a:extLst>
          </p:cNvPr>
          <p:cNvSpPr txBox="1"/>
          <p:nvPr/>
        </p:nvSpPr>
        <p:spPr>
          <a:xfrm>
            <a:off x="11676360" y="7232444"/>
            <a:ext cx="1184620"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计算库</a:t>
            </a:r>
          </a:p>
        </p:txBody>
      </p:sp>
      <p:sp>
        <p:nvSpPr>
          <p:cNvPr id="78" name="文本框 77">
            <a:extLst>
              <a:ext uri="{FF2B5EF4-FFF2-40B4-BE49-F238E27FC236}">
                <a16:creationId xmlns:a16="http://schemas.microsoft.com/office/drawing/2014/main" id="{25636577-094A-C200-107B-0818B2F67D62}"/>
              </a:ext>
            </a:extLst>
          </p:cNvPr>
          <p:cNvSpPr txBox="1"/>
          <p:nvPr/>
        </p:nvSpPr>
        <p:spPr>
          <a:xfrm>
            <a:off x="11496024" y="9954366"/>
            <a:ext cx="1545296"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编译工具</a:t>
            </a:r>
          </a:p>
        </p:txBody>
      </p:sp>
      <p:sp>
        <p:nvSpPr>
          <p:cNvPr id="79" name="文本框 78">
            <a:extLst>
              <a:ext uri="{FF2B5EF4-FFF2-40B4-BE49-F238E27FC236}">
                <a16:creationId xmlns:a16="http://schemas.microsoft.com/office/drawing/2014/main" id="{20C68F1A-5A81-E1FC-27EE-FE9A003733A3}"/>
              </a:ext>
            </a:extLst>
          </p:cNvPr>
          <p:cNvSpPr txBox="1"/>
          <p:nvPr/>
        </p:nvSpPr>
        <p:spPr>
          <a:xfrm>
            <a:off x="11496026" y="10864930"/>
            <a:ext cx="1545296"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编程语言</a:t>
            </a:r>
          </a:p>
        </p:txBody>
      </p:sp>
      <p:sp>
        <p:nvSpPr>
          <p:cNvPr id="80" name="文本框 79">
            <a:extLst>
              <a:ext uri="{FF2B5EF4-FFF2-40B4-BE49-F238E27FC236}">
                <a16:creationId xmlns:a16="http://schemas.microsoft.com/office/drawing/2014/main" id="{EA884429-B51E-5762-A543-8DB46E50C3DB}"/>
              </a:ext>
            </a:extLst>
          </p:cNvPr>
          <p:cNvSpPr txBox="1"/>
          <p:nvPr/>
        </p:nvSpPr>
        <p:spPr>
          <a:xfrm>
            <a:off x="10923756" y="11701815"/>
            <a:ext cx="2689840"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驱动</a:t>
            </a:r>
            <a:r>
              <a:rPr lang="zh-CN" altLang="en-US" sz="2800" b="1" dirty="0">
                <a:latin typeface="Alibaba PuHuiTi R" pitchFamily="18" charset="-122"/>
                <a:ea typeface="Alibaba PuHuiTi R" pitchFamily="18" charset="-122"/>
                <a:cs typeface="Alibaba PuHuiTi R" pitchFamily="18" charset="-122"/>
              </a:rPr>
              <a:t> </a:t>
            </a:r>
            <a:r>
              <a:rPr lang="en-US" altLang="zh-CN" sz="2800" b="1" dirty="0">
                <a:latin typeface="Alibaba PuHuiTi R" pitchFamily="18" charset="-122"/>
                <a:ea typeface="Alibaba PuHuiTi R" pitchFamily="18" charset="-122"/>
                <a:cs typeface="Alibaba PuHuiTi R" pitchFamily="18" charset="-122"/>
              </a:rPr>
              <a:t>&amp;</a:t>
            </a:r>
            <a:r>
              <a:rPr lang="zh-CN" altLang="en-US" sz="2800" b="1" dirty="0">
                <a:latin typeface="Alibaba PuHuiTi R" pitchFamily="18" charset="-122"/>
                <a:ea typeface="Alibaba PuHuiTi R" pitchFamily="18" charset="-122"/>
                <a:cs typeface="Alibaba PuHuiTi R" pitchFamily="18" charset="-122"/>
              </a:rPr>
              <a:t> 运行时库</a:t>
            </a:r>
            <a:endPar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81" name="文本框 80">
            <a:extLst>
              <a:ext uri="{FF2B5EF4-FFF2-40B4-BE49-F238E27FC236}">
                <a16:creationId xmlns:a16="http://schemas.microsoft.com/office/drawing/2014/main" id="{E962EA50-9E2A-9A76-7C89-F20B38A80826}"/>
              </a:ext>
            </a:extLst>
          </p:cNvPr>
          <p:cNvSpPr txBox="1"/>
          <p:nvPr/>
        </p:nvSpPr>
        <p:spPr>
          <a:xfrm>
            <a:off x="11856699" y="12513100"/>
            <a:ext cx="823945" cy="533479"/>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r>
              <a:rPr lang="zh-CN" altLang="en-US" sz="2800" b="1" dirty="0">
                <a:latin typeface="Alibaba PuHuiTi R" pitchFamily="18" charset="-122"/>
                <a:ea typeface="Alibaba PuHuiTi R" pitchFamily="18" charset="-122"/>
                <a:cs typeface="Alibaba PuHuiTi R" pitchFamily="18" charset="-122"/>
              </a:rPr>
              <a:t>硬件</a:t>
            </a:r>
            <a:endParaRPr kumimoji="0" lang="zh-CN" altLang="en-US" sz="28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82" name="矩形 81">
            <a:extLst>
              <a:ext uri="{FF2B5EF4-FFF2-40B4-BE49-F238E27FC236}">
                <a16:creationId xmlns:a16="http://schemas.microsoft.com/office/drawing/2014/main" id="{74A8E55D-5356-4B2E-EF75-8C21E471A679}"/>
              </a:ext>
            </a:extLst>
          </p:cNvPr>
          <p:cNvSpPr/>
          <p:nvPr/>
        </p:nvSpPr>
        <p:spPr>
          <a:xfrm>
            <a:off x="18900357" y="7261617"/>
            <a:ext cx="1770433" cy="545093"/>
          </a:xfrm>
          <a:prstGeom prst="rect">
            <a:avLst/>
          </a:prstGeom>
          <a:noFill/>
          <a:ln w="25400" cap="flat">
            <a:solidFill>
              <a:schemeClr val="accent1">
                <a:shade val="15000"/>
              </a:schemeClr>
            </a:solid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000" b="1"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acJPEG</a:t>
            </a:r>
            <a:endParaRPr kumimoji="0" lang="zh-CN" altLang="en-US" sz="2000" b="1"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83" name="矩形 82">
            <a:extLst>
              <a:ext uri="{FF2B5EF4-FFF2-40B4-BE49-F238E27FC236}">
                <a16:creationId xmlns:a16="http://schemas.microsoft.com/office/drawing/2014/main" id="{55EAD75A-70F8-F32B-198C-82083F9767C0}"/>
              </a:ext>
            </a:extLst>
          </p:cNvPr>
          <p:cNvSpPr/>
          <p:nvPr/>
        </p:nvSpPr>
        <p:spPr>
          <a:xfrm>
            <a:off x="14919275" y="6564990"/>
            <a:ext cx="7718969" cy="545093"/>
          </a:xfrm>
          <a:prstGeom prst="rect">
            <a:avLst/>
          </a:prstGeom>
          <a:solidFill>
            <a:srgbClr val="FFAE23"/>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000" b="1" dirty="0">
                <a:latin typeface="Alibaba PuHuiTi R" pitchFamily="18" charset="-122"/>
                <a:ea typeface="Alibaba PuHuiTi R" pitchFamily="18" charset="-122"/>
                <a:cs typeface="Alibaba PuHuiTi R" pitchFamily="18" charset="-122"/>
              </a:rPr>
              <a:t>PPU</a:t>
            </a:r>
            <a:r>
              <a:rPr lang="zh-CN" altLang="en-US" sz="2000" b="1" dirty="0">
                <a:latin typeface="Alibaba PuHuiTi R" pitchFamily="18" charset="-122"/>
                <a:ea typeface="Alibaba PuHuiTi R" pitchFamily="18" charset="-122"/>
                <a:cs typeface="Alibaba PuHuiTi R" pitchFamily="18" charset="-122"/>
              </a:rPr>
              <a:t> </a:t>
            </a:r>
            <a:r>
              <a:rPr lang="en-US" altLang="zh-CN" sz="2000" b="1" dirty="0">
                <a:latin typeface="Alibaba PuHuiTi R" pitchFamily="18" charset="-122"/>
                <a:ea typeface="Alibaba PuHuiTi R" pitchFamily="18" charset="-122"/>
                <a:cs typeface="Alibaba PuHuiTi R" pitchFamily="18" charset="-122"/>
              </a:rPr>
              <a:t>CUDA</a:t>
            </a:r>
            <a:r>
              <a:rPr lang="zh-CN" altLang="en-US" sz="2000" b="1" dirty="0">
                <a:latin typeface="Alibaba PuHuiTi R" pitchFamily="18" charset="-122"/>
                <a:ea typeface="Alibaba PuHuiTi R" pitchFamily="18" charset="-122"/>
                <a:cs typeface="Alibaba PuHuiTi R" pitchFamily="18" charset="-122"/>
              </a:rPr>
              <a:t> </a:t>
            </a:r>
            <a:r>
              <a:rPr lang="en-US" altLang="zh-CN" sz="2000" b="1" dirty="0">
                <a:latin typeface="Alibaba PuHuiTi R" pitchFamily="18" charset="-122"/>
                <a:ea typeface="Alibaba PuHuiTi R" pitchFamily="18" charset="-122"/>
                <a:cs typeface="Alibaba PuHuiTi R" pitchFamily="18" charset="-122"/>
              </a:rPr>
              <a:t>Wrapper</a:t>
            </a:r>
          </a:p>
        </p:txBody>
      </p:sp>
      <p:pic>
        <p:nvPicPr>
          <p:cNvPr id="87" name="图片 86">
            <a:extLst>
              <a:ext uri="{FF2B5EF4-FFF2-40B4-BE49-F238E27FC236}">
                <a16:creationId xmlns:a16="http://schemas.microsoft.com/office/drawing/2014/main" id="{E4A6C73A-1D45-1F96-28A8-2EC66F9B1D6C}"/>
              </a:ext>
            </a:extLst>
          </p:cNvPr>
          <p:cNvPicPr>
            <a:picLocks noChangeAspect="1"/>
          </p:cNvPicPr>
          <p:nvPr/>
        </p:nvPicPr>
        <p:blipFill>
          <a:blip r:embed="rId4"/>
          <a:stretch>
            <a:fillRect/>
          </a:stretch>
        </p:blipFill>
        <p:spPr>
          <a:xfrm>
            <a:off x="14851420" y="3163335"/>
            <a:ext cx="7465665" cy="588639"/>
          </a:xfrm>
          <a:prstGeom prst="rect">
            <a:avLst/>
          </a:prstGeom>
        </p:spPr>
      </p:pic>
      <p:pic>
        <p:nvPicPr>
          <p:cNvPr id="88" name="图片 87">
            <a:extLst>
              <a:ext uri="{FF2B5EF4-FFF2-40B4-BE49-F238E27FC236}">
                <a16:creationId xmlns:a16="http://schemas.microsoft.com/office/drawing/2014/main" id="{FC4D0410-A1BE-7AE6-4E9B-600F845E867E}"/>
              </a:ext>
            </a:extLst>
          </p:cNvPr>
          <p:cNvPicPr>
            <a:picLocks noChangeAspect="1"/>
          </p:cNvPicPr>
          <p:nvPr/>
        </p:nvPicPr>
        <p:blipFill>
          <a:blip r:embed="rId5"/>
          <a:stretch>
            <a:fillRect/>
          </a:stretch>
        </p:blipFill>
        <p:spPr>
          <a:xfrm>
            <a:off x="14659082" y="3871027"/>
            <a:ext cx="3860800" cy="546100"/>
          </a:xfrm>
          <a:prstGeom prst="rect">
            <a:avLst/>
          </a:prstGeom>
        </p:spPr>
      </p:pic>
      <p:pic>
        <p:nvPicPr>
          <p:cNvPr id="89" name="图片 88">
            <a:extLst>
              <a:ext uri="{FF2B5EF4-FFF2-40B4-BE49-F238E27FC236}">
                <a16:creationId xmlns:a16="http://schemas.microsoft.com/office/drawing/2014/main" id="{6B2AF236-9DCE-2891-6650-F60427B7ABBD}"/>
              </a:ext>
            </a:extLst>
          </p:cNvPr>
          <p:cNvPicPr>
            <a:picLocks noChangeAspect="1"/>
          </p:cNvPicPr>
          <p:nvPr/>
        </p:nvPicPr>
        <p:blipFill>
          <a:blip r:embed="rId4"/>
          <a:stretch>
            <a:fillRect/>
          </a:stretch>
        </p:blipFill>
        <p:spPr>
          <a:xfrm>
            <a:off x="2403098" y="3230530"/>
            <a:ext cx="6935454" cy="546834"/>
          </a:xfrm>
          <a:prstGeom prst="rect">
            <a:avLst/>
          </a:prstGeom>
        </p:spPr>
      </p:pic>
      <p:pic>
        <p:nvPicPr>
          <p:cNvPr id="90" name="图片 89">
            <a:extLst>
              <a:ext uri="{FF2B5EF4-FFF2-40B4-BE49-F238E27FC236}">
                <a16:creationId xmlns:a16="http://schemas.microsoft.com/office/drawing/2014/main" id="{2FAFF08D-F5CD-4902-6743-549E9A3CE9A0}"/>
              </a:ext>
            </a:extLst>
          </p:cNvPr>
          <p:cNvPicPr>
            <a:picLocks noChangeAspect="1"/>
          </p:cNvPicPr>
          <p:nvPr/>
        </p:nvPicPr>
        <p:blipFill>
          <a:blip r:embed="rId5"/>
          <a:stretch>
            <a:fillRect/>
          </a:stretch>
        </p:blipFill>
        <p:spPr>
          <a:xfrm>
            <a:off x="1950762" y="3848366"/>
            <a:ext cx="3860800" cy="546100"/>
          </a:xfrm>
          <a:prstGeom prst="rect">
            <a:avLst/>
          </a:prstGeom>
        </p:spPr>
      </p:pic>
      <p:pic>
        <p:nvPicPr>
          <p:cNvPr id="1026" name="Picture 2">
            <a:extLst>
              <a:ext uri="{FF2B5EF4-FFF2-40B4-BE49-F238E27FC236}">
                <a16:creationId xmlns:a16="http://schemas.microsoft.com/office/drawing/2014/main" id="{F0DB423F-26A6-ECE6-9867-B101E4F119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V="1">
            <a:off x="5948944" y="3801200"/>
            <a:ext cx="579947" cy="57994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7EAB66E1-3C45-545F-C14D-ED0D6B7A98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V="1">
            <a:off x="20420189" y="3780496"/>
            <a:ext cx="601590" cy="6015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3E89266-D9FC-6635-85D9-CD8B830B163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66273" y="3950603"/>
            <a:ext cx="1555827" cy="4156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ACE52335-9D18-7BF9-97F9-40836D19F9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V="1">
            <a:off x="28269243" y="1245293"/>
            <a:ext cx="271172" cy="27117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7816FA1B-158C-0DFA-D0B7-A829607710B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716602" y="3915803"/>
            <a:ext cx="1555827" cy="415679"/>
          </a:xfrm>
          <a:prstGeom prst="rect">
            <a:avLst/>
          </a:prstGeom>
          <a:noFill/>
          <a:extLst>
            <a:ext uri="{909E8E84-426E-40DD-AFC4-6F175D3DCCD1}">
              <a14:hiddenFill xmlns:a14="http://schemas.microsoft.com/office/drawing/2010/main">
                <a:solidFill>
                  <a:srgbClr val="FFFFFF"/>
                </a:solidFill>
              </a14:hiddenFill>
            </a:ext>
          </a:extLst>
        </p:spPr>
      </p:pic>
      <p:pic>
        <p:nvPicPr>
          <p:cNvPr id="7" name="图片 6">
            <a:extLst>
              <a:ext uri="{FF2B5EF4-FFF2-40B4-BE49-F238E27FC236}">
                <a16:creationId xmlns:a16="http://schemas.microsoft.com/office/drawing/2014/main" id="{6CA62FA8-DEE0-AAC5-A77F-1E14C8907899}"/>
              </a:ext>
            </a:extLst>
          </p:cNvPr>
          <p:cNvPicPr>
            <a:picLocks noChangeAspect="1"/>
          </p:cNvPicPr>
          <p:nvPr/>
        </p:nvPicPr>
        <p:blipFill>
          <a:blip r:embed="rId8"/>
          <a:stretch>
            <a:fillRect/>
          </a:stretch>
        </p:blipFill>
        <p:spPr>
          <a:xfrm>
            <a:off x="21169539" y="3778494"/>
            <a:ext cx="1740740" cy="599588"/>
          </a:xfrm>
          <a:prstGeom prst="rect">
            <a:avLst/>
          </a:prstGeom>
        </p:spPr>
      </p:pic>
      <p:pic>
        <p:nvPicPr>
          <p:cNvPr id="8" name="图片 7">
            <a:extLst>
              <a:ext uri="{FF2B5EF4-FFF2-40B4-BE49-F238E27FC236}">
                <a16:creationId xmlns:a16="http://schemas.microsoft.com/office/drawing/2014/main" id="{990124C5-22EF-FF4A-88E2-911FD28439C8}"/>
              </a:ext>
            </a:extLst>
          </p:cNvPr>
          <p:cNvPicPr>
            <a:picLocks noChangeAspect="1"/>
          </p:cNvPicPr>
          <p:nvPr/>
        </p:nvPicPr>
        <p:blipFill>
          <a:blip r:embed="rId8"/>
          <a:stretch>
            <a:fillRect/>
          </a:stretch>
        </p:blipFill>
        <p:spPr>
          <a:xfrm>
            <a:off x="8374581" y="3847266"/>
            <a:ext cx="1644985" cy="566606"/>
          </a:xfrm>
          <a:prstGeom prst="rect">
            <a:avLst/>
          </a:prstGeom>
        </p:spPr>
      </p:pic>
      <p:pic>
        <p:nvPicPr>
          <p:cNvPr id="1034" name="Picture 10" descr="ali-logo">
            <a:extLst>
              <a:ext uri="{FF2B5EF4-FFF2-40B4-BE49-F238E27FC236}">
                <a16:creationId xmlns:a16="http://schemas.microsoft.com/office/drawing/2014/main" id="{68E6AEA5-7976-F2BF-2AA0-407630F172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21290" t="1" r="23805" b="-14984"/>
          <a:stretch/>
        </p:blipFill>
        <p:spPr bwMode="auto">
          <a:xfrm>
            <a:off x="17059827" y="2115345"/>
            <a:ext cx="2920109" cy="753411"/>
          </a:xfrm>
          <a:prstGeom prst="rect">
            <a:avLst/>
          </a:prstGeom>
          <a:solidFill>
            <a:schemeClr val="tx1"/>
          </a:solidFill>
        </p:spPr>
      </p:pic>
    </p:spTree>
    <p:extLst>
      <p:ext uri="{BB962C8B-B14F-4D97-AF65-F5344CB8AC3E}">
        <p14:creationId xmlns:p14="http://schemas.microsoft.com/office/powerpoint/2010/main" val="2861290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3"/>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8"/>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66"/>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89"/>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9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026"/>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028"/>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3" presetClass="entr" presetSubtype="10" fill="hold" grpId="0" nodeType="clickEffect">
                                  <p:stCondLst>
                                    <p:cond delay="0"/>
                                  </p:stCondLst>
                                  <p:childTnLst>
                                    <p:set>
                                      <p:cBhvr>
                                        <p:cTn id="70" dur="1" fill="hold">
                                          <p:stCondLst>
                                            <p:cond delay="0"/>
                                          </p:stCondLst>
                                        </p:cTn>
                                        <p:tgtEl>
                                          <p:spTgt spid="75"/>
                                        </p:tgtEl>
                                        <p:attrNameLst>
                                          <p:attrName>style.visibility</p:attrName>
                                        </p:attrNameLst>
                                      </p:cBhvr>
                                      <p:to>
                                        <p:strVal val="visible"/>
                                      </p:to>
                                    </p:set>
                                    <p:animEffect transition="in" filter="blinds(horizontal)">
                                      <p:cBhvr>
                                        <p:cTn id="71" dur="500"/>
                                        <p:tgtEl>
                                          <p:spTgt spid="75"/>
                                        </p:tgtEl>
                                      </p:cBhvr>
                                    </p:animEffect>
                                  </p:childTnLst>
                                </p:cTn>
                              </p:par>
                              <p:par>
                                <p:cTn id="72" presetID="3" presetClass="entr" presetSubtype="10" fill="hold" grpId="0" nodeType="withEffect">
                                  <p:stCondLst>
                                    <p:cond delay="0"/>
                                  </p:stCondLst>
                                  <p:childTnLst>
                                    <p:set>
                                      <p:cBhvr>
                                        <p:cTn id="73" dur="1" fill="hold">
                                          <p:stCondLst>
                                            <p:cond delay="0"/>
                                          </p:stCondLst>
                                        </p:cTn>
                                        <p:tgtEl>
                                          <p:spTgt spid="76"/>
                                        </p:tgtEl>
                                        <p:attrNameLst>
                                          <p:attrName>style.visibility</p:attrName>
                                        </p:attrNameLst>
                                      </p:cBhvr>
                                      <p:to>
                                        <p:strVal val="visible"/>
                                      </p:to>
                                    </p:set>
                                    <p:animEffect transition="in" filter="blinds(horizontal)">
                                      <p:cBhvr>
                                        <p:cTn id="74" dur="500"/>
                                        <p:tgtEl>
                                          <p:spTgt spid="76"/>
                                        </p:tgtEl>
                                      </p:cBhvr>
                                    </p:animEffect>
                                  </p:childTnLst>
                                </p:cTn>
                              </p:par>
                              <p:par>
                                <p:cTn id="75" presetID="3" presetClass="entr" presetSubtype="10" fill="hold" grpId="0" nodeType="withEffect">
                                  <p:stCondLst>
                                    <p:cond delay="0"/>
                                  </p:stCondLst>
                                  <p:childTnLst>
                                    <p:set>
                                      <p:cBhvr>
                                        <p:cTn id="76" dur="1" fill="hold">
                                          <p:stCondLst>
                                            <p:cond delay="0"/>
                                          </p:stCondLst>
                                        </p:cTn>
                                        <p:tgtEl>
                                          <p:spTgt spid="77"/>
                                        </p:tgtEl>
                                        <p:attrNameLst>
                                          <p:attrName>style.visibility</p:attrName>
                                        </p:attrNameLst>
                                      </p:cBhvr>
                                      <p:to>
                                        <p:strVal val="visible"/>
                                      </p:to>
                                    </p:set>
                                    <p:animEffect transition="in" filter="blinds(horizontal)">
                                      <p:cBhvr>
                                        <p:cTn id="77" dur="500"/>
                                        <p:tgtEl>
                                          <p:spTgt spid="77"/>
                                        </p:tgtEl>
                                      </p:cBhvr>
                                    </p:animEffect>
                                  </p:childTnLst>
                                </p:cTn>
                              </p:par>
                              <p:par>
                                <p:cTn id="78" presetID="3" presetClass="entr" presetSubtype="10" fill="hold" grpId="0" nodeType="withEffect">
                                  <p:stCondLst>
                                    <p:cond delay="0"/>
                                  </p:stCondLst>
                                  <p:childTnLst>
                                    <p:set>
                                      <p:cBhvr>
                                        <p:cTn id="79" dur="1" fill="hold">
                                          <p:stCondLst>
                                            <p:cond delay="0"/>
                                          </p:stCondLst>
                                        </p:cTn>
                                        <p:tgtEl>
                                          <p:spTgt spid="78"/>
                                        </p:tgtEl>
                                        <p:attrNameLst>
                                          <p:attrName>style.visibility</p:attrName>
                                        </p:attrNameLst>
                                      </p:cBhvr>
                                      <p:to>
                                        <p:strVal val="visible"/>
                                      </p:to>
                                    </p:set>
                                    <p:animEffect transition="in" filter="blinds(horizontal)">
                                      <p:cBhvr>
                                        <p:cTn id="80" dur="500"/>
                                        <p:tgtEl>
                                          <p:spTgt spid="78"/>
                                        </p:tgtEl>
                                      </p:cBhvr>
                                    </p:animEffect>
                                  </p:childTnLst>
                                </p:cTn>
                              </p:par>
                              <p:par>
                                <p:cTn id="81" presetID="3" presetClass="entr" presetSubtype="10" fill="hold" grpId="0" nodeType="withEffect">
                                  <p:stCondLst>
                                    <p:cond delay="0"/>
                                  </p:stCondLst>
                                  <p:childTnLst>
                                    <p:set>
                                      <p:cBhvr>
                                        <p:cTn id="82" dur="1" fill="hold">
                                          <p:stCondLst>
                                            <p:cond delay="0"/>
                                          </p:stCondLst>
                                        </p:cTn>
                                        <p:tgtEl>
                                          <p:spTgt spid="79"/>
                                        </p:tgtEl>
                                        <p:attrNameLst>
                                          <p:attrName>style.visibility</p:attrName>
                                        </p:attrNameLst>
                                      </p:cBhvr>
                                      <p:to>
                                        <p:strVal val="visible"/>
                                      </p:to>
                                    </p:set>
                                    <p:animEffect transition="in" filter="blinds(horizontal)">
                                      <p:cBhvr>
                                        <p:cTn id="83" dur="500"/>
                                        <p:tgtEl>
                                          <p:spTgt spid="79"/>
                                        </p:tgtEl>
                                      </p:cBhvr>
                                    </p:animEffect>
                                  </p:childTnLst>
                                </p:cTn>
                              </p:par>
                              <p:par>
                                <p:cTn id="84" presetID="3" presetClass="entr" presetSubtype="10" fill="hold" grpId="0" nodeType="withEffect">
                                  <p:stCondLst>
                                    <p:cond delay="0"/>
                                  </p:stCondLst>
                                  <p:childTnLst>
                                    <p:set>
                                      <p:cBhvr>
                                        <p:cTn id="85" dur="1" fill="hold">
                                          <p:stCondLst>
                                            <p:cond delay="0"/>
                                          </p:stCondLst>
                                        </p:cTn>
                                        <p:tgtEl>
                                          <p:spTgt spid="80"/>
                                        </p:tgtEl>
                                        <p:attrNameLst>
                                          <p:attrName>style.visibility</p:attrName>
                                        </p:attrNameLst>
                                      </p:cBhvr>
                                      <p:to>
                                        <p:strVal val="visible"/>
                                      </p:to>
                                    </p:set>
                                    <p:animEffect transition="in" filter="blinds(horizontal)">
                                      <p:cBhvr>
                                        <p:cTn id="86" dur="500"/>
                                        <p:tgtEl>
                                          <p:spTgt spid="80"/>
                                        </p:tgtEl>
                                      </p:cBhvr>
                                    </p:animEffect>
                                  </p:childTnLst>
                                </p:cTn>
                              </p:par>
                              <p:par>
                                <p:cTn id="87" presetID="3" presetClass="entr" presetSubtype="10" fill="hold" grpId="0" nodeType="withEffect">
                                  <p:stCondLst>
                                    <p:cond delay="0"/>
                                  </p:stCondLst>
                                  <p:childTnLst>
                                    <p:set>
                                      <p:cBhvr>
                                        <p:cTn id="88" dur="1" fill="hold">
                                          <p:stCondLst>
                                            <p:cond delay="0"/>
                                          </p:stCondLst>
                                        </p:cTn>
                                        <p:tgtEl>
                                          <p:spTgt spid="81"/>
                                        </p:tgtEl>
                                        <p:attrNameLst>
                                          <p:attrName>style.visibility</p:attrName>
                                        </p:attrNameLst>
                                      </p:cBhvr>
                                      <p:to>
                                        <p:strVal val="visible"/>
                                      </p:to>
                                    </p:set>
                                    <p:animEffect transition="in" filter="blinds(horizontal)">
                                      <p:cBhvr>
                                        <p:cTn id="89" dur="500"/>
                                        <p:tgtEl>
                                          <p:spTgt spid="81"/>
                                        </p:tgtEl>
                                      </p:cBhvr>
                                    </p:animEffect>
                                  </p:childTnLst>
                                </p:cTn>
                              </p:par>
                              <p:par>
                                <p:cTn id="90" presetID="3" presetClass="entr" presetSubtype="10" fill="hold" nodeType="withEffect">
                                  <p:stCondLst>
                                    <p:cond delay="0"/>
                                  </p:stCondLst>
                                  <p:childTnLst>
                                    <p:set>
                                      <p:cBhvr>
                                        <p:cTn id="91" dur="1" fill="hold">
                                          <p:stCondLst>
                                            <p:cond delay="0"/>
                                          </p:stCondLst>
                                        </p:cTn>
                                        <p:tgtEl>
                                          <p:spTgt spid="69"/>
                                        </p:tgtEl>
                                        <p:attrNameLst>
                                          <p:attrName>style.visibility</p:attrName>
                                        </p:attrNameLst>
                                      </p:cBhvr>
                                      <p:to>
                                        <p:strVal val="visible"/>
                                      </p:to>
                                    </p:set>
                                    <p:animEffect transition="in" filter="blinds(horizontal)">
                                      <p:cBhvr>
                                        <p:cTn id="92" dur="500"/>
                                        <p:tgtEl>
                                          <p:spTgt spid="69"/>
                                        </p:tgtEl>
                                      </p:cBhvr>
                                    </p:animEffect>
                                  </p:childTnLst>
                                </p:cTn>
                              </p:par>
                              <p:par>
                                <p:cTn id="93" presetID="3" presetClass="entr" presetSubtype="10" fill="hold" nodeType="withEffect">
                                  <p:stCondLst>
                                    <p:cond delay="0"/>
                                  </p:stCondLst>
                                  <p:childTnLst>
                                    <p:set>
                                      <p:cBhvr>
                                        <p:cTn id="94" dur="1" fill="hold">
                                          <p:stCondLst>
                                            <p:cond delay="0"/>
                                          </p:stCondLst>
                                        </p:cTn>
                                        <p:tgtEl>
                                          <p:spTgt spid="70"/>
                                        </p:tgtEl>
                                        <p:attrNameLst>
                                          <p:attrName>style.visibility</p:attrName>
                                        </p:attrNameLst>
                                      </p:cBhvr>
                                      <p:to>
                                        <p:strVal val="visible"/>
                                      </p:to>
                                    </p:set>
                                    <p:animEffect transition="in" filter="blinds(horizontal)">
                                      <p:cBhvr>
                                        <p:cTn id="95" dur="500"/>
                                        <p:tgtEl>
                                          <p:spTgt spid="70"/>
                                        </p:tgtEl>
                                      </p:cBhvr>
                                    </p:animEffect>
                                  </p:childTnLst>
                                </p:cTn>
                              </p:par>
                              <p:par>
                                <p:cTn id="96" presetID="3" presetClass="entr" presetSubtype="10" fill="hold" nodeType="withEffect">
                                  <p:stCondLst>
                                    <p:cond delay="0"/>
                                  </p:stCondLst>
                                  <p:childTnLst>
                                    <p:set>
                                      <p:cBhvr>
                                        <p:cTn id="97" dur="1" fill="hold">
                                          <p:stCondLst>
                                            <p:cond delay="0"/>
                                          </p:stCondLst>
                                        </p:cTn>
                                        <p:tgtEl>
                                          <p:spTgt spid="71"/>
                                        </p:tgtEl>
                                        <p:attrNameLst>
                                          <p:attrName>style.visibility</p:attrName>
                                        </p:attrNameLst>
                                      </p:cBhvr>
                                      <p:to>
                                        <p:strVal val="visible"/>
                                      </p:to>
                                    </p:set>
                                    <p:animEffect transition="in" filter="blinds(horizontal)">
                                      <p:cBhvr>
                                        <p:cTn id="98" dur="500"/>
                                        <p:tgtEl>
                                          <p:spTgt spid="71"/>
                                        </p:tgtEl>
                                      </p:cBhvr>
                                    </p:animEffect>
                                  </p:childTnLst>
                                </p:cTn>
                              </p:par>
                              <p:par>
                                <p:cTn id="99" presetID="3" presetClass="entr" presetSubtype="10" fill="hold" nodeType="withEffect">
                                  <p:stCondLst>
                                    <p:cond delay="0"/>
                                  </p:stCondLst>
                                  <p:childTnLst>
                                    <p:set>
                                      <p:cBhvr>
                                        <p:cTn id="100" dur="1" fill="hold">
                                          <p:stCondLst>
                                            <p:cond delay="0"/>
                                          </p:stCondLst>
                                        </p:cTn>
                                        <p:tgtEl>
                                          <p:spTgt spid="72"/>
                                        </p:tgtEl>
                                        <p:attrNameLst>
                                          <p:attrName>style.visibility</p:attrName>
                                        </p:attrNameLst>
                                      </p:cBhvr>
                                      <p:to>
                                        <p:strVal val="visible"/>
                                      </p:to>
                                    </p:set>
                                    <p:animEffect transition="in" filter="blinds(horizontal)">
                                      <p:cBhvr>
                                        <p:cTn id="101" dur="500"/>
                                        <p:tgtEl>
                                          <p:spTgt spid="72"/>
                                        </p:tgtEl>
                                      </p:cBhvr>
                                    </p:animEffect>
                                  </p:childTnLst>
                                </p:cTn>
                              </p:par>
                              <p:par>
                                <p:cTn id="102" presetID="3" presetClass="entr" presetSubtype="10" fill="hold" nodeType="withEffect">
                                  <p:stCondLst>
                                    <p:cond delay="0"/>
                                  </p:stCondLst>
                                  <p:childTnLst>
                                    <p:set>
                                      <p:cBhvr>
                                        <p:cTn id="103" dur="1" fill="hold">
                                          <p:stCondLst>
                                            <p:cond delay="0"/>
                                          </p:stCondLst>
                                        </p:cTn>
                                        <p:tgtEl>
                                          <p:spTgt spid="73"/>
                                        </p:tgtEl>
                                        <p:attrNameLst>
                                          <p:attrName>style.visibility</p:attrName>
                                        </p:attrNameLst>
                                      </p:cBhvr>
                                      <p:to>
                                        <p:strVal val="visible"/>
                                      </p:to>
                                    </p:set>
                                    <p:animEffect transition="in" filter="blinds(horizontal)">
                                      <p:cBhvr>
                                        <p:cTn id="104" dur="500"/>
                                        <p:tgtEl>
                                          <p:spTgt spid="73"/>
                                        </p:tgtEl>
                                      </p:cBhvr>
                                    </p:animEffect>
                                  </p:childTnLst>
                                </p:cTn>
                              </p:par>
                              <p:par>
                                <p:cTn id="105" presetID="3" presetClass="entr" presetSubtype="10" fill="hold" nodeType="withEffect">
                                  <p:stCondLst>
                                    <p:cond delay="0"/>
                                  </p:stCondLst>
                                  <p:childTnLst>
                                    <p:set>
                                      <p:cBhvr>
                                        <p:cTn id="106" dur="1" fill="hold">
                                          <p:stCondLst>
                                            <p:cond delay="0"/>
                                          </p:stCondLst>
                                        </p:cTn>
                                        <p:tgtEl>
                                          <p:spTgt spid="74"/>
                                        </p:tgtEl>
                                        <p:attrNameLst>
                                          <p:attrName>style.visibility</p:attrName>
                                        </p:attrNameLst>
                                      </p:cBhvr>
                                      <p:to>
                                        <p:strVal val="visible"/>
                                      </p:to>
                                    </p:set>
                                    <p:animEffect transition="in" filter="blinds(horizontal)">
                                      <p:cBhvr>
                                        <p:cTn id="107" dur="500"/>
                                        <p:tgtEl>
                                          <p:spTgt spid="74"/>
                                        </p:tgtEl>
                                      </p:cBhvr>
                                    </p:animEffect>
                                  </p:childTnLst>
                                </p:cTn>
                              </p:par>
                            </p:childTnLst>
                          </p:cTn>
                        </p:par>
                      </p:childTnLst>
                    </p:cTn>
                  </p:par>
                  <p:par>
                    <p:cTn id="108" fill="hold">
                      <p:stCondLst>
                        <p:cond delay="indefinite"/>
                      </p:stCondLst>
                      <p:childTnLst>
                        <p:par>
                          <p:cTn id="109" fill="hold">
                            <p:stCondLst>
                              <p:cond delay="0"/>
                            </p:stCondLst>
                            <p:childTnLst>
                              <p:par>
                                <p:cTn id="110" presetID="3" presetClass="entr" presetSubtype="10" fill="hold" grpId="0" nodeType="clickEffect">
                                  <p:stCondLst>
                                    <p:cond delay="0"/>
                                  </p:stCondLst>
                                  <p:childTnLst>
                                    <p:set>
                                      <p:cBhvr>
                                        <p:cTn id="111" dur="1" fill="hold">
                                          <p:stCondLst>
                                            <p:cond delay="0"/>
                                          </p:stCondLst>
                                        </p:cTn>
                                        <p:tgtEl>
                                          <p:spTgt spid="84"/>
                                        </p:tgtEl>
                                        <p:attrNameLst>
                                          <p:attrName>style.visibility</p:attrName>
                                        </p:attrNameLst>
                                      </p:cBhvr>
                                      <p:to>
                                        <p:strVal val="visible"/>
                                      </p:to>
                                    </p:set>
                                    <p:animEffect transition="in" filter="blinds(horizontal)">
                                      <p:cBhvr>
                                        <p:cTn id="112" dur="500"/>
                                        <p:tgtEl>
                                          <p:spTgt spid="84"/>
                                        </p:tgtEl>
                                      </p:cBhvr>
                                    </p:animEffect>
                                  </p:childTnLst>
                                </p:cTn>
                              </p:par>
                              <p:par>
                                <p:cTn id="113" presetID="3" presetClass="entr" presetSubtype="10" fill="hold" grpId="0"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blinds(horizontal)">
                                      <p:cBhvr>
                                        <p:cTn id="115" dur="500"/>
                                        <p:tgtEl>
                                          <p:spTgt spid="42"/>
                                        </p:tgtEl>
                                      </p:cBhvr>
                                    </p:animEffect>
                                  </p:childTnLst>
                                </p:cTn>
                              </p:par>
                              <p:par>
                                <p:cTn id="116" presetID="3" presetClass="entr" presetSubtype="10" fill="hold" grpId="0" nodeType="withEffect">
                                  <p:stCondLst>
                                    <p:cond delay="0"/>
                                  </p:stCondLst>
                                  <p:childTnLst>
                                    <p:set>
                                      <p:cBhvr>
                                        <p:cTn id="117" dur="1" fill="hold">
                                          <p:stCondLst>
                                            <p:cond delay="0"/>
                                          </p:stCondLst>
                                        </p:cTn>
                                        <p:tgtEl>
                                          <p:spTgt spid="43"/>
                                        </p:tgtEl>
                                        <p:attrNameLst>
                                          <p:attrName>style.visibility</p:attrName>
                                        </p:attrNameLst>
                                      </p:cBhvr>
                                      <p:to>
                                        <p:strVal val="visible"/>
                                      </p:to>
                                    </p:set>
                                    <p:animEffect transition="in" filter="blinds(horizontal)">
                                      <p:cBhvr>
                                        <p:cTn id="118" dur="500"/>
                                        <p:tgtEl>
                                          <p:spTgt spid="43"/>
                                        </p:tgtEl>
                                      </p:cBhvr>
                                    </p:animEffect>
                                  </p:childTnLst>
                                </p:cTn>
                              </p:par>
                              <p:par>
                                <p:cTn id="119" presetID="3" presetClass="entr" presetSubtype="10" fill="hold" grpId="0" nodeType="withEffect">
                                  <p:stCondLst>
                                    <p:cond delay="0"/>
                                  </p:stCondLst>
                                  <p:childTnLst>
                                    <p:set>
                                      <p:cBhvr>
                                        <p:cTn id="120" dur="1" fill="hold">
                                          <p:stCondLst>
                                            <p:cond delay="0"/>
                                          </p:stCondLst>
                                        </p:cTn>
                                        <p:tgtEl>
                                          <p:spTgt spid="44"/>
                                        </p:tgtEl>
                                        <p:attrNameLst>
                                          <p:attrName>style.visibility</p:attrName>
                                        </p:attrNameLst>
                                      </p:cBhvr>
                                      <p:to>
                                        <p:strVal val="visible"/>
                                      </p:to>
                                    </p:set>
                                    <p:animEffect transition="in" filter="blinds(horizontal)">
                                      <p:cBhvr>
                                        <p:cTn id="121" dur="500"/>
                                        <p:tgtEl>
                                          <p:spTgt spid="44"/>
                                        </p:tgtEl>
                                      </p:cBhvr>
                                    </p:animEffect>
                                  </p:childTnLst>
                                </p:cTn>
                              </p:par>
                              <p:par>
                                <p:cTn id="122" presetID="3" presetClass="entr" presetSubtype="10" fill="hold" grpId="0" nodeType="withEffect">
                                  <p:stCondLst>
                                    <p:cond delay="0"/>
                                  </p:stCondLst>
                                  <p:childTnLst>
                                    <p:set>
                                      <p:cBhvr>
                                        <p:cTn id="123" dur="1" fill="hold">
                                          <p:stCondLst>
                                            <p:cond delay="0"/>
                                          </p:stCondLst>
                                        </p:cTn>
                                        <p:tgtEl>
                                          <p:spTgt spid="45"/>
                                        </p:tgtEl>
                                        <p:attrNameLst>
                                          <p:attrName>style.visibility</p:attrName>
                                        </p:attrNameLst>
                                      </p:cBhvr>
                                      <p:to>
                                        <p:strVal val="visible"/>
                                      </p:to>
                                    </p:set>
                                    <p:animEffect transition="in" filter="blinds(horizontal)">
                                      <p:cBhvr>
                                        <p:cTn id="124" dur="500"/>
                                        <p:tgtEl>
                                          <p:spTgt spid="45"/>
                                        </p:tgtEl>
                                      </p:cBhvr>
                                    </p:animEffect>
                                  </p:childTnLst>
                                </p:cTn>
                              </p:par>
                              <p:par>
                                <p:cTn id="125" presetID="3" presetClass="entr" presetSubtype="10" fill="hold" grpId="0" nodeType="withEffect">
                                  <p:stCondLst>
                                    <p:cond delay="0"/>
                                  </p:stCondLst>
                                  <p:childTnLst>
                                    <p:set>
                                      <p:cBhvr>
                                        <p:cTn id="126" dur="1" fill="hold">
                                          <p:stCondLst>
                                            <p:cond delay="0"/>
                                          </p:stCondLst>
                                        </p:cTn>
                                        <p:tgtEl>
                                          <p:spTgt spid="48"/>
                                        </p:tgtEl>
                                        <p:attrNameLst>
                                          <p:attrName>style.visibility</p:attrName>
                                        </p:attrNameLst>
                                      </p:cBhvr>
                                      <p:to>
                                        <p:strVal val="visible"/>
                                      </p:to>
                                    </p:set>
                                    <p:animEffect transition="in" filter="blinds(horizontal)">
                                      <p:cBhvr>
                                        <p:cTn id="127" dur="500"/>
                                        <p:tgtEl>
                                          <p:spTgt spid="48"/>
                                        </p:tgtEl>
                                      </p:cBhvr>
                                    </p:animEffect>
                                  </p:childTnLst>
                                </p:cTn>
                              </p:par>
                              <p:par>
                                <p:cTn id="128" presetID="3" presetClass="entr" presetSubtype="10" fill="hold" grpId="0" nodeType="withEffect">
                                  <p:stCondLst>
                                    <p:cond delay="0"/>
                                  </p:stCondLst>
                                  <p:childTnLst>
                                    <p:set>
                                      <p:cBhvr>
                                        <p:cTn id="129" dur="1" fill="hold">
                                          <p:stCondLst>
                                            <p:cond delay="0"/>
                                          </p:stCondLst>
                                        </p:cTn>
                                        <p:tgtEl>
                                          <p:spTgt spid="49"/>
                                        </p:tgtEl>
                                        <p:attrNameLst>
                                          <p:attrName>style.visibility</p:attrName>
                                        </p:attrNameLst>
                                      </p:cBhvr>
                                      <p:to>
                                        <p:strVal val="visible"/>
                                      </p:to>
                                    </p:set>
                                    <p:animEffect transition="in" filter="blinds(horizontal)">
                                      <p:cBhvr>
                                        <p:cTn id="130" dur="500"/>
                                        <p:tgtEl>
                                          <p:spTgt spid="49"/>
                                        </p:tgtEl>
                                      </p:cBhvr>
                                    </p:animEffect>
                                  </p:childTnLst>
                                </p:cTn>
                              </p:par>
                              <p:par>
                                <p:cTn id="131" presetID="3" presetClass="entr" presetSubtype="10" fill="hold" grpId="0" nodeType="withEffect">
                                  <p:stCondLst>
                                    <p:cond delay="0"/>
                                  </p:stCondLst>
                                  <p:childTnLst>
                                    <p:set>
                                      <p:cBhvr>
                                        <p:cTn id="132" dur="1" fill="hold">
                                          <p:stCondLst>
                                            <p:cond delay="0"/>
                                          </p:stCondLst>
                                        </p:cTn>
                                        <p:tgtEl>
                                          <p:spTgt spid="50"/>
                                        </p:tgtEl>
                                        <p:attrNameLst>
                                          <p:attrName>style.visibility</p:attrName>
                                        </p:attrNameLst>
                                      </p:cBhvr>
                                      <p:to>
                                        <p:strVal val="visible"/>
                                      </p:to>
                                    </p:set>
                                    <p:animEffect transition="in" filter="blinds(horizontal)">
                                      <p:cBhvr>
                                        <p:cTn id="133" dur="500"/>
                                        <p:tgtEl>
                                          <p:spTgt spid="50"/>
                                        </p:tgtEl>
                                      </p:cBhvr>
                                    </p:animEffect>
                                  </p:childTnLst>
                                </p:cTn>
                              </p:par>
                              <p:par>
                                <p:cTn id="134" presetID="3" presetClass="entr" presetSubtype="10" fill="hold" grpId="0" nodeType="withEffect">
                                  <p:stCondLst>
                                    <p:cond delay="0"/>
                                  </p:stCondLst>
                                  <p:childTnLst>
                                    <p:set>
                                      <p:cBhvr>
                                        <p:cTn id="135" dur="1" fill="hold">
                                          <p:stCondLst>
                                            <p:cond delay="0"/>
                                          </p:stCondLst>
                                        </p:cTn>
                                        <p:tgtEl>
                                          <p:spTgt spid="51"/>
                                        </p:tgtEl>
                                        <p:attrNameLst>
                                          <p:attrName>style.visibility</p:attrName>
                                        </p:attrNameLst>
                                      </p:cBhvr>
                                      <p:to>
                                        <p:strVal val="visible"/>
                                      </p:to>
                                    </p:set>
                                    <p:animEffect transition="in" filter="blinds(horizontal)">
                                      <p:cBhvr>
                                        <p:cTn id="136" dur="500"/>
                                        <p:tgtEl>
                                          <p:spTgt spid="51"/>
                                        </p:tgtEl>
                                      </p:cBhvr>
                                    </p:animEffect>
                                  </p:childTnLst>
                                </p:cTn>
                              </p:par>
                              <p:par>
                                <p:cTn id="137" presetID="3" presetClass="entr" presetSubtype="10" fill="hold" grpId="0" nodeType="withEffect">
                                  <p:stCondLst>
                                    <p:cond delay="0"/>
                                  </p:stCondLst>
                                  <p:childTnLst>
                                    <p:set>
                                      <p:cBhvr>
                                        <p:cTn id="138" dur="1" fill="hold">
                                          <p:stCondLst>
                                            <p:cond delay="0"/>
                                          </p:stCondLst>
                                        </p:cTn>
                                        <p:tgtEl>
                                          <p:spTgt spid="52"/>
                                        </p:tgtEl>
                                        <p:attrNameLst>
                                          <p:attrName>style.visibility</p:attrName>
                                        </p:attrNameLst>
                                      </p:cBhvr>
                                      <p:to>
                                        <p:strVal val="visible"/>
                                      </p:to>
                                    </p:set>
                                    <p:animEffect transition="in" filter="blinds(horizontal)">
                                      <p:cBhvr>
                                        <p:cTn id="139" dur="500"/>
                                        <p:tgtEl>
                                          <p:spTgt spid="52"/>
                                        </p:tgtEl>
                                      </p:cBhvr>
                                    </p:animEffect>
                                  </p:childTnLst>
                                </p:cTn>
                              </p:par>
                              <p:par>
                                <p:cTn id="140" presetID="3" presetClass="entr" presetSubtype="10" fill="hold" grpId="0" nodeType="withEffect">
                                  <p:stCondLst>
                                    <p:cond delay="0"/>
                                  </p:stCondLst>
                                  <p:childTnLst>
                                    <p:set>
                                      <p:cBhvr>
                                        <p:cTn id="141" dur="1" fill="hold">
                                          <p:stCondLst>
                                            <p:cond delay="0"/>
                                          </p:stCondLst>
                                        </p:cTn>
                                        <p:tgtEl>
                                          <p:spTgt spid="54"/>
                                        </p:tgtEl>
                                        <p:attrNameLst>
                                          <p:attrName>style.visibility</p:attrName>
                                        </p:attrNameLst>
                                      </p:cBhvr>
                                      <p:to>
                                        <p:strVal val="visible"/>
                                      </p:to>
                                    </p:set>
                                    <p:animEffect transition="in" filter="blinds(horizontal)">
                                      <p:cBhvr>
                                        <p:cTn id="142" dur="500"/>
                                        <p:tgtEl>
                                          <p:spTgt spid="54"/>
                                        </p:tgtEl>
                                      </p:cBhvr>
                                    </p:animEffect>
                                  </p:childTnLst>
                                </p:cTn>
                              </p:par>
                              <p:par>
                                <p:cTn id="143" presetID="3" presetClass="entr" presetSubtype="10" fill="hold" grpId="0" nodeType="withEffect">
                                  <p:stCondLst>
                                    <p:cond delay="0"/>
                                  </p:stCondLst>
                                  <p:childTnLst>
                                    <p:set>
                                      <p:cBhvr>
                                        <p:cTn id="144" dur="1" fill="hold">
                                          <p:stCondLst>
                                            <p:cond delay="0"/>
                                          </p:stCondLst>
                                        </p:cTn>
                                        <p:tgtEl>
                                          <p:spTgt spid="55"/>
                                        </p:tgtEl>
                                        <p:attrNameLst>
                                          <p:attrName>style.visibility</p:attrName>
                                        </p:attrNameLst>
                                      </p:cBhvr>
                                      <p:to>
                                        <p:strVal val="visible"/>
                                      </p:to>
                                    </p:set>
                                    <p:animEffect transition="in" filter="blinds(horizontal)">
                                      <p:cBhvr>
                                        <p:cTn id="145" dur="500"/>
                                        <p:tgtEl>
                                          <p:spTgt spid="55"/>
                                        </p:tgtEl>
                                      </p:cBhvr>
                                    </p:animEffect>
                                  </p:childTnLst>
                                </p:cTn>
                              </p:par>
                              <p:par>
                                <p:cTn id="146" presetID="3" presetClass="entr" presetSubtype="10" fill="hold" grpId="0" nodeType="withEffect">
                                  <p:stCondLst>
                                    <p:cond delay="0"/>
                                  </p:stCondLst>
                                  <p:childTnLst>
                                    <p:set>
                                      <p:cBhvr>
                                        <p:cTn id="147" dur="1" fill="hold">
                                          <p:stCondLst>
                                            <p:cond delay="0"/>
                                          </p:stCondLst>
                                        </p:cTn>
                                        <p:tgtEl>
                                          <p:spTgt spid="56"/>
                                        </p:tgtEl>
                                        <p:attrNameLst>
                                          <p:attrName>style.visibility</p:attrName>
                                        </p:attrNameLst>
                                      </p:cBhvr>
                                      <p:to>
                                        <p:strVal val="visible"/>
                                      </p:to>
                                    </p:set>
                                    <p:animEffect transition="in" filter="blinds(horizontal)">
                                      <p:cBhvr>
                                        <p:cTn id="148" dur="500"/>
                                        <p:tgtEl>
                                          <p:spTgt spid="56"/>
                                        </p:tgtEl>
                                      </p:cBhvr>
                                    </p:animEffect>
                                  </p:childTnLst>
                                </p:cTn>
                              </p:par>
                              <p:par>
                                <p:cTn id="149" presetID="3" presetClass="entr" presetSubtype="10" fill="hold" grpId="0" nodeType="withEffect">
                                  <p:stCondLst>
                                    <p:cond delay="0"/>
                                  </p:stCondLst>
                                  <p:childTnLst>
                                    <p:set>
                                      <p:cBhvr>
                                        <p:cTn id="150" dur="1" fill="hold">
                                          <p:stCondLst>
                                            <p:cond delay="0"/>
                                          </p:stCondLst>
                                        </p:cTn>
                                        <p:tgtEl>
                                          <p:spTgt spid="57"/>
                                        </p:tgtEl>
                                        <p:attrNameLst>
                                          <p:attrName>style.visibility</p:attrName>
                                        </p:attrNameLst>
                                      </p:cBhvr>
                                      <p:to>
                                        <p:strVal val="visible"/>
                                      </p:to>
                                    </p:set>
                                    <p:animEffect transition="in" filter="blinds(horizontal)">
                                      <p:cBhvr>
                                        <p:cTn id="151" dur="500"/>
                                        <p:tgtEl>
                                          <p:spTgt spid="57"/>
                                        </p:tgtEl>
                                      </p:cBhvr>
                                    </p:animEffect>
                                  </p:childTnLst>
                                </p:cTn>
                              </p:par>
                              <p:par>
                                <p:cTn id="152" presetID="3" presetClass="entr" presetSubtype="10" fill="hold" grpId="0" nodeType="withEffect">
                                  <p:stCondLst>
                                    <p:cond delay="0"/>
                                  </p:stCondLst>
                                  <p:childTnLst>
                                    <p:set>
                                      <p:cBhvr>
                                        <p:cTn id="153" dur="1" fill="hold">
                                          <p:stCondLst>
                                            <p:cond delay="0"/>
                                          </p:stCondLst>
                                        </p:cTn>
                                        <p:tgtEl>
                                          <p:spTgt spid="58"/>
                                        </p:tgtEl>
                                        <p:attrNameLst>
                                          <p:attrName>style.visibility</p:attrName>
                                        </p:attrNameLst>
                                      </p:cBhvr>
                                      <p:to>
                                        <p:strVal val="visible"/>
                                      </p:to>
                                    </p:set>
                                    <p:animEffect transition="in" filter="blinds(horizontal)">
                                      <p:cBhvr>
                                        <p:cTn id="154" dur="500"/>
                                        <p:tgtEl>
                                          <p:spTgt spid="58"/>
                                        </p:tgtEl>
                                      </p:cBhvr>
                                    </p:animEffect>
                                  </p:childTnLst>
                                </p:cTn>
                              </p:par>
                              <p:par>
                                <p:cTn id="155" presetID="3" presetClass="entr" presetSubtype="10" fill="hold" grpId="0" nodeType="withEffect">
                                  <p:stCondLst>
                                    <p:cond delay="0"/>
                                  </p:stCondLst>
                                  <p:childTnLst>
                                    <p:set>
                                      <p:cBhvr>
                                        <p:cTn id="156" dur="1" fill="hold">
                                          <p:stCondLst>
                                            <p:cond delay="0"/>
                                          </p:stCondLst>
                                        </p:cTn>
                                        <p:tgtEl>
                                          <p:spTgt spid="59"/>
                                        </p:tgtEl>
                                        <p:attrNameLst>
                                          <p:attrName>style.visibility</p:attrName>
                                        </p:attrNameLst>
                                      </p:cBhvr>
                                      <p:to>
                                        <p:strVal val="visible"/>
                                      </p:to>
                                    </p:set>
                                    <p:animEffect transition="in" filter="blinds(horizontal)">
                                      <p:cBhvr>
                                        <p:cTn id="157" dur="500"/>
                                        <p:tgtEl>
                                          <p:spTgt spid="59"/>
                                        </p:tgtEl>
                                      </p:cBhvr>
                                    </p:animEffect>
                                  </p:childTnLst>
                                </p:cTn>
                              </p:par>
                              <p:par>
                                <p:cTn id="158" presetID="3" presetClass="entr" presetSubtype="10" fill="hold" grpId="0" nodeType="withEffect">
                                  <p:stCondLst>
                                    <p:cond delay="0"/>
                                  </p:stCondLst>
                                  <p:childTnLst>
                                    <p:set>
                                      <p:cBhvr>
                                        <p:cTn id="159" dur="1" fill="hold">
                                          <p:stCondLst>
                                            <p:cond delay="0"/>
                                          </p:stCondLst>
                                        </p:cTn>
                                        <p:tgtEl>
                                          <p:spTgt spid="60"/>
                                        </p:tgtEl>
                                        <p:attrNameLst>
                                          <p:attrName>style.visibility</p:attrName>
                                        </p:attrNameLst>
                                      </p:cBhvr>
                                      <p:to>
                                        <p:strVal val="visible"/>
                                      </p:to>
                                    </p:set>
                                    <p:animEffect transition="in" filter="blinds(horizontal)">
                                      <p:cBhvr>
                                        <p:cTn id="160" dur="500"/>
                                        <p:tgtEl>
                                          <p:spTgt spid="60"/>
                                        </p:tgtEl>
                                      </p:cBhvr>
                                    </p:animEffect>
                                  </p:childTnLst>
                                </p:cTn>
                              </p:par>
                              <p:par>
                                <p:cTn id="161" presetID="3" presetClass="entr" presetSubtype="10" fill="hold" grpId="0" nodeType="withEffect">
                                  <p:stCondLst>
                                    <p:cond delay="0"/>
                                  </p:stCondLst>
                                  <p:childTnLst>
                                    <p:set>
                                      <p:cBhvr>
                                        <p:cTn id="162" dur="1" fill="hold">
                                          <p:stCondLst>
                                            <p:cond delay="0"/>
                                          </p:stCondLst>
                                        </p:cTn>
                                        <p:tgtEl>
                                          <p:spTgt spid="63"/>
                                        </p:tgtEl>
                                        <p:attrNameLst>
                                          <p:attrName>style.visibility</p:attrName>
                                        </p:attrNameLst>
                                      </p:cBhvr>
                                      <p:to>
                                        <p:strVal val="visible"/>
                                      </p:to>
                                    </p:set>
                                    <p:animEffect transition="in" filter="blinds(horizontal)">
                                      <p:cBhvr>
                                        <p:cTn id="163" dur="500"/>
                                        <p:tgtEl>
                                          <p:spTgt spid="63"/>
                                        </p:tgtEl>
                                      </p:cBhvr>
                                    </p:animEffect>
                                  </p:childTnLst>
                                </p:cTn>
                              </p:par>
                              <p:par>
                                <p:cTn id="164" presetID="3" presetClass="entr" presetSubtype="10" fill="hold" grpId="0" nodeType="withEffect">
                                  <p:stCondLst>
                                    <p:cond delay="0"/>
                                  </p:stCondLst>
                                  <p:childTnLst>
                                    <p:set>
                                      <p:cBhvr>
                                        <p:cTn id="165" dur="1" fill="hold">
                                          <p:stCondLst>
                                            <p:cond delay="0"/>
                                          </p:stCondLst>
                                        </p:cTn>
                                        <p:tgtEl>
                                          <p:spTgt spid="64"/>
                                        </p:tgtEl>
                                        <p:attrNameLst>
                                          <p:attrName>style.visibility</p:attrName>
                                        </p:attrNameLst>
                                      </p:cBhvr>
                                      <p:to>
                                        <p:strVal val="visible"/>
                                      </p:to>
                                    </p:set>
                                    <p:animEffect transition="in" filter="blinds(horizontal)">
                                      <p:cBhvr>
                                        <p:cTn id="166" dur="500"/>
                                        <p:tgtEl>
                                          <p:spTgt spid="64"/>
                                        </p:tgtEl>
                                      </p:cBhvr>
                                    </p:animEffect>
                                  </p:childTnLst>
                                </p:cTn>
                              </p:par>
                              <p:par>
                                <p:cTn id="167" presetID="3" presetClass="entr" presetSubtype="10" fill="hold" grpId="0" nodeType="withEffect">
                                  <p:stCondLst>
                                    <p:cond delay="0"/>
                                  </p:stCondLst>
                                  <p:childTnLst>
                                    <p:set>
                                      <p:cBhvr>
                                        <p:cTn id="168" dur="1" fill="hold">
                                          <p:stCondLst>
                                            <p:cond delay="0"/>
                                          </p:stCondLst>
                                        </p:cTn>
                                        <p:tgtEl>
                                          <p:spTgt spid="65"/>
                                        </p:tgtEl>
                                        <p:attrNameLst>
                                          <p:attrName>style.visibility</p:attrName>
                                        </p:attrNameLst>
                                      </p:cBhvr>
                                      <p:to>
                                        <p:strVal val="visible"/>
                                      </p:to>
                                    </p:set>
                                    <p:animEffect transition="in" filter="blinds(horizontal)">
                                      <p:cBhvr>
                                        <p:cTn id="169" dur="500"/>
                                        <p:tgtEl>
                                          <p:spTgt spid="65"/>
                                        </p:tgtEl>
                                      </p:cBhvr>
                                    </p:animEffect>
                                  </p:childTnLst>
                                </p:cTn>
                              </p:par>
                              <p:par>
                                <p:cTn id="170" presetID="3" presetClass="entr" presetSubtype="10" fill="hold" grpId="0" nodeType="withEffect">
                                  <p:stCondLst>
                                    <p:cond delay="0"/>
                                  </p:stCondLst>
                                  <p:childTnLst>
                                    <p:set>
                                      <p:cBhvr>
                                        <p:cTn id="171" dur="1" fill="hold">
                                          <p:stCondLst>
                                            <p:cond delay="0"/>
                                          </p:stCondLst>
                                        </p:cTn>
                                        <p:tgtEl>
                                          <p:spTgt spid="82"/>
                                        </p:tgtEl>
                                        <p:attrNameLst>
                                          <p:attrName>style.visibility</p:attrName>
                                        </p:attrNameLst>
                                      </p:cBhvr>
                                      <p:to>
                                        <p:strVal val="visible"/>
                                      </p:to>
                                    </p:set>
                                    <p:animEffect transition="in" filter="blinds(horizontal)">
                                      <p:cBhvr>
                                        <p:cTn id="172" dur="500"/>
                                        <p:tgtEl>
                                          <p:spTgt spid="82"/>
                                        </p:tgtEl>
                                      </p:cBhvr>
                                    </p:animEffect>
                                  </p:childTnLst>
                                </p:cTn>
                              </p:par>
                              <p:par>
                                <p:cTn id="173" presetID="3" presetClass="entr" presetSubtype="10" fill="hold" grpId="0" nodeType="withEffect">
                                  <p:stCondLst>
                                    <p:cond delay="0"/>
                                  </p:stCondLst>
                                  <p:childTnLst>
                                    <p:set>
                                      <p:cBhvr>
                                        <p:cTn id="174" dur="1" fill="hold">
                                          <p:stCondLst>
                                            <p:cond delay="0"/>
                                          </p:stCondLst>
                                        </p:cTn>
                                        <p:tgtEl>
                                          <p:spTgt spid="83"/>
                                        </p:tgtEl>
                                        <p:attrNameLst>
                                          <p:attrName>style.visibility</p:attrName>
                                        </p:attrNameLst>
                                      </p:cBhvr>
                                      <p:to>
                                        <p:strVal val="visible"/>
                                      </p:to>
                                    </p:set>
                                    <p:animEffect transition="in" filter="blinds(horizontal)">
                                      <p:cBhvr>
                                        <p:cTn id="175" dur="500"/>
                                        <p:tgtEl>
                                          <p:spTgt spid="83"/>
                                        </p:tgtEl>
                                      </p:cBhvr>
                                    </p:animEffect>
                                  </p:childTnLst>
                                </p:cTn>
                              </p:par>
                              <p:par>
                                <p:cTn id="176" presetID="3" presetClass="entr" presetSubtype="10" fill="hold" nodeType="withEffect">
                                  <p:stCondLst>
                                    <p:cond delay="0"/>
                                  </p:stCondLst>
                                  <p:childTnLst>
                                    <p:set>
                                      <p:cBhvr>
                                        <p:cTn id="177" dur="1" fill="hold">
                                          <p:stCondLst>
                                            <p:cond delay="0"/>
                                          </p:stCondLst>
                                        </p:cTn>
                                        <p:tgtEl>
                                          <p:spTgt spid="87"/>
                                        </p:tgtEl>
                                        <p:attrNameLst>
                                          <p:attrName>style.visibility</p:attrName>
                                        </p:attrNameLst>
                                      </p:cBhvr>
                                      <p:to>
                                        <p:strVal val="visible"/>
                                      </p:to>
                                    </p:set>
                                    <p:animEffect transition="in" filter="blinds(horizontal)">
                                      <p:cBhvr>
                                        <p:cTn id="178" dur="500"/>
                                        <p:tgtEl>
                                          <p:spTgt spid="87"/>
                                        </p:tgtEl>
                                      </p:cBhvr>
                                    </p:animEffect>
                                  </p:childTnLst>
                                </p:cTn>
                              </p:par>
                              <p:par>
                                <p:cTn id="179" presetID="3" presetClass="entr" presetSubtype="10" fill="hold" nodeType="withEffect">
                                  <p:stCondLst>
                                    <p:cond delay="0"/>
                                  </p:stCondLst>
                                  <p:childTnLst>
                                    <p:set>
                                      <p:cBhvr>
                                        <p:cTn id="180" dur="1" fill="hold">
                                          <p:stCondLst>
                                            <p:cond delay="0"/>
                                          </p:stCondLst>
                                        </p:cTn>
                                        <p:tgtEl>
                                          <p:spTgt spid="88"/>
                                        </p:tgtEl>
                                        <p:attrNameLst>
                                          <p:attrName>style.visibility</p:attrName>
                                        </p:attrNameLst>
                                      </p:cBhvr>
                                      <p:to>
                                        <p:strVal val="visible"/>
                                      </p:to>
                                    </p:set>
                                    <p:animEffect transition="in" filter="blinds(horizontal)">
                                      <p:cBhvr>
                                        <p:cTn id="181" dur="500"/>
                                        <p:tgtEl>
                                          <p:spTgt spid="88"/>
                                        </p:tgtEl>
                                      </p:cBhvr>
                                    </p:animEffect>
                                  </p:childTnLst>
                                </p:cTn>
                              </p:par>
                              <p:par>
                                <p:cTn id="182" presetID="3" presetClass="entr" presetSubtype="10" fill="hold" nodeType="withEffect">
                                  <p:stCondLst>
                                    <p:cond delay="0"/>
                                  </p:stCondLst>
                                  <p:childTnLst>
                                    <p:set>
                                      <p:cBhvr>
                                        <p:cTn id="183" dur="1" fill="hold">
                                          <p:stCondLst>
                                            <p:cond delay="0"/>
                                          </p:stCondLst>
                                        </p:cTn>
                                        <p:tgtEl>
                                          <p:spTgt spid="2"/>
                                        </p:tgtEl>
                                        <p:attrNameLst>
                                          <p:attrName>style.visibility</p:attrName>
                                        </p:attrNameLst>
                                      </p:cBhvr>
                                      <p:to>
                                        <p:strVal val="visible"/>
                                      </p:to>
                                    </p:set>
                                    <p:animEffect transition="in" filter="blinds(horizontal)">
                                      <p:cBhvr>
                                        <p:cTn id="184" dur="500"/>
                                        <p:tgtEl>
                                          <p:spTgt spid="2"/>
                                        </p:tgtEl>
                                      </p:cBhvr>
                                    </p:animEffect>
                                  </p:childTnLst>
                                </p:cTn>
                              </p:par>
                              <p:par>
                                <p:cTn id="185" presetID="3" presetClass="entr" presetSubtype="10" fill="hold" nodeType="withEffect">
                                  <p:stCondLst>
                                    <p:cond delay="0"/>
                                  </p:stCondLst>
                                  <p:childTnLst>
                                    <p:set>
                                      <p:cBhvr>
                                        <p:cTn id="186" dur="1" fill="hold">
                                          <p:stCondLst>
                                            <p:cond delay="0"/>
                                          </p:stCondLst>
                                        </p:cTn>
                                        <p:tgtEl>
                                          <p:spTgt spid="6"/>
                                        </p:tgtEl>
                                        <p:attrNameLst>
                                          <p:attrName>style.visibility</p:attrName>
                                        </p:attrNameLst>
                                      </p:cBhvr>
                                      <p:to>
                                        <p:strVal val="visible"/>
                                      </p:to>
                                    </p:set>
                                    <p:animEffect transition="in" filter="blinds(horizontal)">
                                      <p:cBhvr>
                                        <p:cTn id="187" dur="500"/>
                                        <p:tgtEl>
                                          <p:spTgt spid="6"/>
                                        </p:tgtEl>
                                      </p:cBhvr>
                                    </p:animEffect>
                                  </p:childTnLst>
                                </p:cTn>
                              </p:par>
                              <p:par>
                                <p:cTn id="188" presetID="3" presetClass="entr" presetSubtype="10" fill="hold" nodeType="withEffect">
                                  <p:stCondLst>
                                    <p:cond delay="0"/>
                                  </p:stCondLst>
                                  <p:childTnLst>
                                    <p:set>
                                      <p:cBhvr>
                                        <p:cTn id="189" dur="1" fill="hold">
                                          <p:stCondLst>
                                            <p:cond delay="0"/>
                                          </p:stCondLst>
                                        </p:cTn>
                                        <p:tgtEl>
                                          <p:spTgt spid="7"/>
                                        </p:tgtEl>
                                        <p:attrNameLst>
                                          <p:attrName>style.visibility</p:attrName>
                                        </p:attrNameLst>
                                      </p:cBhvr>
                                      <p:to>
                                        <p:strVal val="visible"/>
                                      </p:to>
                                    </p:set>
                                    <p:animEffect transition="in" filter="blinds(horizontal)">
                                      <p:cBhvr>
                                        <p:cTn id="19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 grpId="0" animBg="1"/>
      <p:bldP spid="37"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8" grpId="0" animBg="1"/>
      <p:bldP spid="29" grpId="0" animBg="1"/>
      <p:bldP spid="30" grpId="0" animBg="1"/>
      <p:bldP spid="31" grpId="0" animBg="1"/>
      <p:bldP spid="32" grpId="0" animBg="1"/>
      <p:bldP spid="33" grpId="0" animBg="1"/>
      <p:bldP spid="34" grpId="0" animBg="1"/>
      <p:bldP spid="35" grpId="0" animBg="1"/>
      <p:bldP spid="36" grpId="0" animBg="1"/>
      <p:bldP spid="38" grpId="0"/>
      <p:bldP spid="42" grpId="0" animBg="1"/>
      <p:bldP spid="43" grpId="0" animBg="1"/>
      <p:bldP spid="44" grpId="0" animBg="1"/>
      <p:bldP spid="45" grpId="0" animBg="1"/>
      <p:bldP spid="48" grpId="0" animBg="1"/>
      <p:bldP spid="49" grpId="0" animBg="1"/>
      <p:bldP spid="50" grpId="0" animBg="1"/>
      <p:bldP spid="51" grpId="0" animBg="1"/>
      <p:bldP spid="52" grpId="0" animBg="1"/>
      <p:bldP spid="54" grpId="0" animBg="1"/>
      <p:bldP spid="55" grpId="0" animBg="1"/>
      <p:bldP spid="56" grpId="0" animBg="1"/>
      <p:bldP spid="57" grpId="0" animBg="1"/>
      <p:bldP spid="58" grpId="0" animBg="1"/>
      <p:bldP spid="59" grpId="0" animBg="1"/>
      <p:bldP spid="60" grpId="0" animBg="1"/>
      <p:bldP spid="63" grpId="0" animBg="1"/>
      <p:bldP spid="64" grpId="0" animBg="1"/>
      <p:bldP spid="65" grpId="0"/>
      <p:bldP spid="75" grpId="0"/>
      <p:bldP spid="76" grpId="0"/>
      <p:bldP spid="77" grpId="0"/>
      <p:bldP spid="78" grpId="0"/>
      <p:bldP spid="79" grpId="0"/>
      <p:bldP spid="80" grpId="0"/>
      <p:bldP spid="81" grpId="0"/>
      <p:bldP spid="82" grpId="0" animBg="1"/>
      <p:bldP spid="8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3371E-5CE7-7BDB-D4EE-FE873C85EBA0}"/>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0CD381A3-BCBF-60FD-EA00-58858F128A7A}"/>
              </a:ext>
            </a:extLst>
          </p:cNvPr>
          <p:cNvSpPr txBox="1"/>
          <p:nvPr/>
        </p:nvSpPr>
        <p:spPr>
          <a:xfrm>
            <a:off x="504716" y="377537"/>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kumimoji="1" lang="en-US" altLang="zh-CN" sz="4800" b="1" dirty="0">
                <a:latin typeface="Alibaba PuHuiTi B" pitchFamily="18" charset="-122"/>
                <a:ea typeface="Alibaba PuHuiTi B" pitchFamily="18" charset="-122"/>
                <a:cs typeface="Alibaba PuHuiTi B" pitchFamily="18" charset="-122"/>
              </a:rPr>
              <a:t>CUDA</a:t>
            </a:r>
            <a:r>
              <a:rPr kumimoji="1" lang="zh-CN" altLang="en-US" sz="4800" b="1" dirty="0">
                <a:latin typeface="Alibaba PuHuiTi B" pitchFamily="18" charset="-122"/>
                <a:ea typeface="Alibaba PuHuiTi B" pitchFamily="18" charset="-122"/>
                <a:cs typeface="Alibaba PuHuiTi B" pitchFamily="18" charset="-122"/>
              </a:rPr>
              <a:t>兼容</a:t>
            </a:r>
            <a:r>
              <a:rPr kumimoji="1" lang="zh-CN" altLang="en-US" sz="4800" b="1">
                <a:latin typeface="Alibaba PuHuiTi B" pitchFamily="18" charset="-122"/>
                <a:ea typeface="Alibaba PuHuiTi B" pitchFamily="18" charset="-122"/>
                <a:cs typeface="Alibaba PuHuiTi B" pitchFamily="18" charset="-122"/>
              </a:rPr>
              <a:t>状态 </a:t>
            </a:r>
            <a:endParaRPr lang="en-US" altLang="zh-CN" sz="2800" b="1" dirty="0">
              <a:solidFill>
                <a:srgbClr val="FF0000"/>
              </a:solidFill>
              <a:latin typeface="Alibaba PuHuiTi B" pitchFamily="18" charset="-122"/>
              <a:ea typeface="Alibaba PuHuiTi B" pitchFamily="18" charset="-122"/>
              <a:cs typeface="Alibaba PuHuiTi B" pitchFamily="18" charset="-122"/>
            </a:endParaRPr>
          </a:p>
        </p:txBody>
      </p:sp>
      <p:graphicFrame>
        <p:nvGraphicFramePr>
          <p:cNvPr id="3" name="表格 2">
            <a:extLst>
              <a:ext uri="{FF2B5EF4-FFF2-40B4-BE49-F238E27FC236}">
                <a16:creationId xmlns:a16="http://schemas.microsoft.com/office/drawing/2014/main" id="{AEA11F23-6A09-AB1D-440E-4F54B0B22256}"/>
              </a:ext>
            </a:extLst>
          </p:cNvPr>
          <p:cNvGraphicFramePr/>
          <p:nvPr>
            <p:extLst>
              <p:ext uri="{D42A27DB-BD31-4B8C-83A1-F6EECF244321}">
                <p14:modId xmlns:p14="http://schemas.microsoft.com/office/powerpoint/2010/main" val="3533085379"/>
              </p:ext>
            </p:extLst>
          </p:nvPr>
        </p:nvGraphicFramePr>
        <p:xfrm>
          <a:off x="4124378" y="1161794"/>
          <a:ext cx="16135243" cy="12202444"/>
        </p:xfrm>
        <a:graphic>
          <a:graphicData uri="http://schemas.openxmlformats.org/drawingml/2006/table">
            <a:tbl>
              <a:tblPr>
                <a:tableStyleId>{2D5ABB26-0587-4C30-8999-92F81FD0307C}</a:tableStyleId>
              </a:tblPr>
              <a:tblGrid>
                <a:gridCol w="4427988">
                  <a:extLst>
                    <a:ext uri="{9D8B030D-6E8A-4147-A177-3AD203B41FA5}">
                      <a16:colId xmlns:a16="http://schemas.microsoft.com/office/drawing/2014/main" val="20000"/>
                    </a:ext>
                  </a:extLst>
                </a:gridCol>
                <a:gridCol w="5271345">
                  <a:extLst>
                    <a:ext uri="{9D8B030D-6E8A-4147-A177-3AD203B41FA5}">
                      <a16:colId xmlns:a16="http://schemas.microsoft.com/office/drawing/2014/main" val="20001"/>
                    </a:ext>
                  </a:extLst>
                </a:gridCol>
                <a:gridCol w="6435910">
                  <a:extLst>
                    <a:ext uri="{9D8B030D-6E8A-4147-A177-3AD203B41FA5}">
                      <a16:colId xmlns:a16="http://schemas.microsoft.com/office/drawing/2014/main" val="20003"/>
                    </a:ext>
                  </a:extLst>
                </a:gridCol>
              </a:tblGrid>
              <a:tr h="889088">
                <a:tc>
                  <a:txBody>
                    <a:bodyPr/>
                    <a:lstStyle/>
                    <a:p>
                      <a:pPr algn="l">
                        <a:buNone/>
                      </a:pPr>
                      <a:r>
                        <a:rPr lang="en-US" sz="2800" b="0" dirty="0">
                          <a:solidFill>
                            <a:srgbClr val="FFFFFF"/>
                          </a:solidFill>
                          <a:latin typeface="Arial" panose="020B0604020202020204" pitchFamily="34" charset="0"/>
                          <a:ea typeface="阿里巴巴普惠体" panose="00020600040101010101" pitchFamily="18" charset="-122"/>
                          <a:cs typeface="Arial" panose="020B0604020202020204" pitchFamily="34" charset="0"/>
                        </a:rPr>
                        <a:t>SDK</a:t>
                      </a:r>
                      <a:r>
                        <a:rPr lang="zh-CN" sz="2800" b="0" dirty="0">
                          <a:solidFill>
                            <a:srgbClr val="FFFFFF"/>
                          </a:solidFill>
                          <a:latin typeface="Arial" panose="020B0604020202020204" pitchFamily="34" charset="0"/>
                          <a:ea typeface="阿里巴巴普惠体" panose="00020600040101010101" pitchFamily="18" charset="-122"/>
                          <a:cs typeface="Arial" panose="020B0604020202020204" pitchFamily="34" charset="0"/>
                        </a:rPr>
                        <a:t>中所属模块</a:t>
                      </a:r>
                      <a:endParaRPr lang="zh-CN" altLang="en-US" sz="2800" b="0" dirty="0">
                        <a:latin typeface="Arial" panose="020B0604020202020204" pitchFamily="34" charset="0"/>
                        <a:ea typeface="阿里巴巴普惠体" panose="00020600040101010101" pitchFamily="18" charset="-122"/>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AE23"/>
                    </a:solidFill>
                  </a:tcPr>
                </a:tc>
                <a:tc>
                  <a:txBody>
                    <a:bodyPr/>
                    <a:lstStyle/>
                    <a:p>
                      <a:pPr algn="l">
                        <a:buNone/>
                      </a:pPr>
                      <a:r>
                        <a:rPr lang="zh-CN" sz="2800" b="0" dirty="0">
                          <a:solidFill>
                            <a:srgbClr val="FFFFFF"/>
                          </a:solidFill>
                          <a:latin typeface="Arial" panose="020B0604020202020204" pitchFamily="34" charset="0"/>
                          <a:ea typeface="阿里巴巴普惠体" panose="00020600040101010101" pitchFamily="18" charset="-122"/>
                          <a:cs typeface="Arial" panose="020B0604020202020204" pitchFamily="34" charset="0"/>
                        </a:rPr>
                        <a:t>组件</a:t>
                      </a:r>
                      <a:endParaRPr lang="zh-CN" altLang="en-US" sz="2800" b="0" dirty="0">
                        <a:latin typeface="Arial" panose="020B0604020202020204" pitchFamily="34" charset="0"/>
                        <a:ea typeface="阿里巴巴普惠体" panose="00020600040101010101" pitchFamily="18" charset="-122"/>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AE23"/>
                    </a:solidFill>
                  </a:tcPr>
                </a:tc>
                <a:tc>
                  <a:txBody>
                    <a:bodyPr/>
                    <a:lstStyle/>
                    <a:p>
                      <a:pPr algn="l">
                        <a:buNone/>
                      </a:pPr>
                      <a:r>
                        <a:rPr lang="zh-CN" altLang="en-US" sz="2800" b="0" dirty="0">
                          <a:solidFill>
                            <a:srgbClr val="FFFFFF"/>
                          </a:solidFill>
                          <a:latin typeface="Arial" panose="020B0604020202020204" pitchFamily="34" charset="0"/>
                          <a:ea typeface="阿里巴巴普惠体" panose="00020600040101010101" pitchFamily="18" charset="-122"/>
                          <a:cs typeface="Arial" panose="020B0604020202020204" pitchFamily="34" charset="0"/>
                        </a:rPr>
                        <a:t>对标组件</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AE23"/>
                    </a:solidFill>
                  </a:tcPr>
                </a:tc>
                <a:extLst>
                  <a:ext uri="{0D108BD9-81ED-4DB2-BD59-A6C34878D82A}">
                    <a16:rowId xmlns:a16="http://schemas.microsoft.com/office/drawing/2014/main" val="10000"/>
                  </a:ext>
                </a:extLst>
              </a:tr>
              <a:tr h="499291">
                <a:tc rowSpan="5">
                  <a:txBody>
                    <a:bodyPr/>
                    <a:lstStyle/>
                    <a:p>
                      <a:pPr algn="ctr">
                        <a:buNone/>
                      </a:pPr>
                      <a:r>
                        <a:rPr lang="zh-CN" sz="2800" b="0" i="0" dirty="0">
                          <a:solidFill>
                            <a:srgbClr val="000000"/>
                          </a:solidFill>
                          <a:latin typeface="Alibaba PuHuiTi R" pitchFamily="18" charset="-122"/>
                          <a:ea typeface="Alibaba PuHuiTi R" pitchFamily="18" charset="-122"/>
                          <a:cs typeface="Alibaba PuHuiTi R" pitchFamily="18" charset="-122"/>
                        </a:rPr>
                        <a:t>编译及工具</a:t>
                      </a:r>
                      <a:endParaRPr lang="zh-CN" altLang="en-US" sz="2800" b="0" i="0" dirty="0">
                        <a:latin typeface="Alibaba PuHuiTi R" pitchFamily="18" charset="-122"/>
                        <a:ea typeface="Alibaba PuHuiTi R" pitchFamily="18" charset="-122"/>
                        <a:cs typeface="Alibaba PuHuiTi R" pitchFamily="18"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zh-CN" sz="1800" b="0" i="0" dirty="0">
                          <a:solidFill>
                            <a:srgbClr val="000000"/>
                          </a:solidFill>
                          <a:latin typeface="Alibaba PuHuiTi R" pitchFamily="18" charset="-122"/>
                          <a:ea typeface="Alibaba PuHuiTi R" pitchFamily="18" charset="-122"/>
                          <a:cs typeface="Alibaba PuHuiTi R" pitchFamily="18" charset="-122"/>
                        </a:rPr>
                        <a:t>静态编译器</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825500" rtl="0" latinLnBrk="0">
                        <a:lnSpc>
                          <a:spcPct val="100000"/>
                        </a:lnSpc>
                        <a:spcBef>
                          <a:spcPts val="0"/>
                        </a:spcBef>
                        <a:spcAft>
                          <a:spcPts val="0"/>
                        </a:spcAft>
                        <a:buSzTx/>
                        <a:buNone/>
                      </a:pPr>
                      <a:r>
                        <a:rPr lang="en-US" altLang="zh-CN" sz="1800" b="0" i="0" dirty="0">
                          <a:solidFill>
                            <a:schemeClr val="tx1"/>
                          </a:solidFill>
                          <a:uFillTx/>
                          <a:latin typeface="Alibaba PuHuiTi R" pitchFamily="18" charset="-122"/>
                          <a:ea typeface="Alibaba PuHuiTi R" pitchFamily="18" charset="-122"/>
                          <a:cs typeface="Alibaba PuHuiTi R" pitchFamily="18" charset="-122"/>
                        </a:rPr>
                        <a:t>12.6.20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6524">
                <a:tc vMerge="1">
                  <a:txBody>
                    <a:bodyPr/>
                    <a:lstStyle/>
                    <a:p>
                      <a:endParaRPr lang="zh-CN"/>
                    </a:p>
                  </a:txBody>
                  <a:tcPr>
                    <a:lnR w="12700" cap="flat" cmpd="sng">
                      <a:solidFill>
                        <a:srgbClr val="FFFFFF"/>
                      </a:solidFill>
                      <a:prstDash val="solid"/>
                      <a:headEnd type="none" w="med" len="med"/>
                      <a:tailEnd type="none" w="med" len="med"/>
                    </a:lnR>
                  </a:tcPr>
                </a:tc>
                <a:tc>
                  <a:txBody>
                    <a:bodyPr/>
                    <a:lstStyle/>
                    <a:p>
                      <a:pPr algn="l">
                        <a:buNone/>
                      </a:pPr>
                      <a:r>
                        <a:rPr lang="zh-CN" sz="1800" b="0" i="0" dirty="0">
                          <a:solidFill>
                            <a:srgbClr val="000000"/>
                          </a:solidFill>
                          <a:latin typeface="Alibaba PuHuiTi R" pitchFamily="18" charset="-122"/>
                          <a:ea typeface="Alibaba PuHuiTi R" pitchFamily="18" charset="-122"/>
                          <a:cs typeface="Alibaba PuHuiTi R" pitchFamily="18" charset="-122"/>
                        </a:rPr>
                        <a:t>动态编译库</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a:latin typeface="Alibaba PuHuiTi R" pitchFamily="18" charset="-122"/>
                          <a:ea typeface="Alibaba PuHuiTi R" pitchFamily="18" charset="-122"/>
                          <a:cs typeface="Alibaba PuHuiTi R" pitchFamily="18" charset="-122"/>
                        </a:rPr>
                        <a:t>12.6.20</a:t>
                      </a:r>
                      <a:endParaRPr lang="zh-CN" altLang="en-US" sz="1800" b="0" i="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6524">
                <a:tc vMerge="1">
                  <a:txBody>
                    <a:bodyPr/>
                    <a:lstStyle/>
                    <a:p>
                      <a:endParaRPr lang="zh-CN"/>
                    </a:p>
                  </a:txBody>
                  <a:tcPr>
                    <a:lnR w="12700" cap="flat" cmpd="sng">
                      <a:solidFill>
                        <a:srgbClr val="FFFFFF"/>
                      </a:solidFill>
                      <a:prstDash val="solid"/>
                      <a:headEnd type="none" w="med" len="med"/>
                      <a:tailEnd type="none" w="med" len="med"/>
                    </a:lnR>
                  </a:tcPr>
                </a:tc>
                <a:tc>
                  <a:txBody>
                    <a:bodyPr/>
                    <a:lstStyle/>
                    <a:p>
                      <a:pPr algn="l">
                        <a:buNone/>
                      </a:pPr>
                      <a:r>
                        <a:rPr lang="zh-CN" sz="1800" b="0" i="0" dirty="0">
                          <a:solidFill>
                            <a:srgbClr val="000000"/>
                          </a:solidFill>
                          <a:latin typeface="Alibaba PuHuiTi R" pitchFamily="18" charset="-122"/>
                          <a:ea typeface="Alibaba PuHuiTi R" pitchFamily="18" charset="-122"/>
                          <a:cs typeface="Alibaba PuHuiTi R" pitchFamily="18" charset="-122"/>
                        </a:rPr>
                        <a:t>调试器</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a:latin typeface="Alibaba PuHuiTi R" pitchFamily="18" charset="-122"/>
                          <a:ea typeface="Alibaba PuHuiTi R" pitchFamily="18" charset="-122"/>
                          <a:cs typeface="Alibaba PuHuiTi R" pitchFamily="18" charset="-122"/>
                        </a:rPr>
                        <a:t>12.6.37</a:t>
                      </a:r>
                      <a:endParaRPr lang="zh-CN" altLang="en-US" sz="1800" b="0" i="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6524">
                <a:tc vMerge="1">
                  <a:txBody>
                    <a:bodyPr/>
                    <a:lstStyle/>
                    <a:p>
                      <a:endParaRPr lang="zh-CN"/>
                    </a:p>
                  </a:txBody>
                  <a:tcPr>
                    <a:lnR w="12700" cap="flat" cmpd="sng">
                      <a:solidFill>
                        <a:srgbClr val="FFFFFF"/>
                      </a:solidFill>
                      <a:prstDash val="solid"/>
                      <a:headEnd type="none" w="med" len="med"/>
                      <a:tailEnd type="none" w="med" len="med"/>
                    </a:lnR>
                  </a:tcPr>
                </a:tc>
                <a:tc>
                  <a:txBody>
                    <a:bodyPr/>
                    <a:lstStyle/>
                    <a:p>
                      <a:pPr algn="l">
                        <a:buNone/>
                      </a:pPr>
                      <a:r>
                        <a:rPr lang="en-US" sz="1800" b="0" i="0" dirty="0">
                          <a:solidFill>
                            <a:srgbClr val="000000"/>
                          </a:solidFill>
                          <a:latin typeface="Alibaba PuHuiTi R" pitchFamily="18" charset="-122"/>
                          <a:ea typeface="Alibaba PuHuiTi R" pitchFamily="18" charset="-122"/>
                          <a:cs typeface="Alibaba PuHuiTi R" pitchFamily="18" charset="-122"/>
                        </a:rPr>
                        <a:t>Sanitizer</a:t>
                      </a:r>
                      <a:r>
                        <a:rPr lang="zh-CN" sz="1800" b="0" i="0" dirty="0">
                          <a:solidFill>
                            <a:srgbClr val="000000"/>
                          </a:solidFill>
                          <a:latin typeface="Alibaba PuHuiTi R" pitchFamily="18" charset="-122"/>
                          <a:ea typeface="Alibaba PuHuiTi R" pitchFamily="18" charset="-122"/>
                          <a:cs typeface="Alibaba PuHuiTi R" pitchFamily="18" charset="-122"/>
                        </a:rPr>
                        <a:t>检查工具</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solidFill>
                            <a:srgbClr val="000000"/>
                          </a:solidFill>
                          <a:latin typeface="Alibaba PuHuiTi R" pitchFamily="18" charset="-122"/>
                          <a:ea typeface="Alibaba PuHuiTi R" pitchFamily="18" charset="-122"/>
                          <a:cs typeface="Alibaba PuHuiTi R" pitchFamily="18" charset="-122"/>
                        </a:rPr>
                        <a:t>12.6.34</a:t>
                      </a:r>
                      <a:endParaRPr lang="en-US" altLang="en-US" sz="1800" b="0" i="0" dirty="0">
                        <a:solidFill>
                          <a:srgbClr val="000000"/>
                        </a:solidFill>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6524">
                <a:tc vMerge="1">
                  <a:txBody>
                    <a:bodyPr/>
                    <a:lstStyle/>
                    <a:p>
                      <a:endParaRPr lang="zh-CN"/>
                    </a:p>
                  </a:txBody>
                  <a:tcPr>
                    <a:lnR w="12700" cap="flat" cmpd="sng">
                      <a:solidFill>
                        <a:srgbClr val="FFFFFF"/>
                      </a:solidFill>
                      <a:prstDash val="solid"/>
                      <a:headEnd type="none" w="med" len="med"/>
                      <a:tailEnd type="none" w="med" len="med"/>
                    </a:lnR>
                    <a:lnB w="12700" cap="flat" cmpd="sng">
                      <a:solidFill>
                        <a:srgbClr val="FFFFFF"/>
                      </a:solidFill>
                      <a:prstDash val="solid"/>
                      <a:headEnd type="none" w="med" len="med"/>
                      <a:tailEnd type="none" w="med" len="med"/>
                    </a:lnB>
                  </a:tcPr>
                </a:tc>
                <a:tc>
                  <a:txBody>
                    <a:bodyPr/>
                    <a:lstStyle/>
                    <a:p>
                      <a:pPr algn="l">
                        <a:buNone/>
                      </a:pPr>
                      <a:r>
                        <a:rPr lang="zh-CN" sz="1800" b="0" i="0" dirty="0">
                          <a:solidFill>
                            <a:srgbClr val="000000"/>
                          </a:solidFill>
                          <a:latin typeface="Alibaba PuHuiTi R" pitchFamily="18" charset="-122"/>
                          <a:ea typeface="Alibaba PuHuiTi R" pitchFamily="18" charset="-122"/>
                          <a:cs typeface="Alibaba PuHuiTi R" pitchFamily="18" charset="-122"/>
                        </a:rPr>
                        <a:t>二进制工具</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12.6.20</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376524">
                <a:tc rowSpan="4">
                  <a:txBody>
                    <a:bodyPr/>
                    <a:lstStyle/>
                    <a:p>
                      <a:pPr algn="ctr">
                        <a:buNone/>
                      </a:pPr>
                      <a:r>
                        <a:rPr lang="en-US" sz="2800" b="0" i="0" dirty="0" err="1">
                          <a:solidFill>
                            <a:srgbClr val="000000"/>
                          </a:solidFill>
                          <a:latin typeface="Alibaba PuHuiTi R" pitchFamily="18" charset="-122"/>
                          <a:ea typeface="Alibaba PuHuiTi R" pitchFamily="18" charset="-122"/>
                          <a:cs typeface="Alibaba PuHuiTi R" pitchFamily="18" charset="-122"/>
                        </a:rPr>
                        <a:t>cuda</a:t>
                      </a:r>
                      <a:r>
                        <a:rPr lang="zh-CN" altLang="en-US" sz="2800" b="0" i="0" dirty="0">
                          <a:solidFill>
                            <a:srgbClr val="000000"/>
                          </a:solidFill>
                          <a:latin typeface="Alibaba PuHuiTi R" pitchFamily="18" charset="-122"/>
                          <a:ea typeface="Alibaba PuHuiTi R" pitchFamily="18" charset="-122"/>
                          <a:cs typeface="Alibaba PuHuiTi R" pitchFamily="18" charset="-122"/>
                        </a:rPr>
                        <a:t> </a:t>
                      </a:r>
                      <a:r>
                        <a:rPr lang="en-US" sz="2800" b="0" i="0" dirty="0" err="1">
                          <a:solidFill>
                            <a:srgbClr val="000000"/>
                          </a:solidFill>
                          <a:latin typeface="Alibaba PuHuiTi R" pitchFamily="18" charset="-122"/>
                          <a:ea typeface="Alibaba PuHuiTi R" pitchFamily="18" charset="-122"/>
                          <a:cs typeface="Alibaba PuHuiTi R" pitchFamily="18" charset="-122"/>
                        </a:rPr>
                        <a:t>c++</a:t>
                      </a:r>
                      <a:r>
                        <a:rPr lang="zh-CN" altLang="en-US" sz="2800" b="0" i="0" dirty="0">
                          <a:solidFill>
                            <a:srgbClr val="000000"/>
                          </a:solidFill>
                          <a:latin typeface="Alibaba PuHuiTi R" pitchFamily="18" charset="-122"/>
                          <a:ea typeface="Alibaba PuHuiTi R" pitchFamily="18" charset="-122"/>
                          <a:cs typeface="Alibaba PuHuiTi R" pitchFamily="18" charset="-122"/>
                        </a:rPr>
                        <a:t> </a:t>
                      </a:r>
                      <a:r>
                        <a:rPr lang="en-US" sz="2800" b="0" i="0" dirty="0">
                          <a:solidFill>
                            <a:srgbClr val="000000"/>
                          </a:solidFill>
                          <a:latin typeface="Alibaba PuHuiTi R" pitchFamily="18" charset="-122"/>
                          <a:ea typeface="Alibaba PuHuiTi R" pitchFamily="18" charset="-122"/>
                          <a:cs typeface="Alibaba PuHuiTi R" pitchFamily="18" charset="-122"/>
                        </a:rPr>
                        <a:t>core </a:t>
                      </a:r>
                    </a:p>
                    <a:p>
                      <a:pPr algn="ctr">
                        <a:buNone/>
                      </a:pPr>
                      <a:r>
                        <a:rPr lang="en-US" sz="2800" b="0" i="0" dirty="0">
                          <a:solidFill>
                            <a:srgbClr val="000000"/>
                          </a:solidFill>
                          <a:latin typeface="Alibaba PuHuiTi R" pitchFamily="18" charset="-122"/>
                          <a:ea typeface="Alibaba PuHuiTi R" pitchFamily="18" charset="-122"/>
                          <a:cs typeface="Alibaba PuHuiTi R" pitchFamily="18" charset="-122"/>
                        </a:rPr>
                        <a:t>compute libraries</a:t>
                      </a:r>
                      <a:endParaRPr lang="en-US" altLang="en-US" sz="2800" b="0" i="0" dirty="0">
                        <a:solidFill>
                          <a:srgbClr val="000000"/>
                        </a:solidFill>
                        <a:latin typeface="Alibaba PuHuiTi R" pitchFamily="18" charset="-122"/>
                        <a:ea typeface="Alibaba PuHuiTi R" pitchFamily="18" charset="-122"/>
                        <a:cs typeface="Alibaba PuHuiTi R" pitchFamily="18"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sz="1800" b="0" i="0" dirty="0">
                          <a:solidFill>
                            <a:srgbClr val="000000"/>
                          </a:solidFill>
                          <a:latin typeface="Alibaba PuHuiTi R" pitchFamily="18" charset="-122"/>
                          <a:ea typeface="Alibaba PuHuiTi R" pitchFamily="18" charset="-122"/>
                          <a:cs typeface="Alibaba PuHuiTi R" pitchFamily="18" charset="-122"/>
                        </a:rPr>
                        <a:t>thrust</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solidFill>
                            <a:srgbClr val="000000"/>
                          </a:solidFill>
                          <a:latin typeface="Alibaba PuHuiTi R" pitchFamily="18" charset="-122"/>
                          <a:ea typeface="Alibaba PuHuiTi R" pitchFamily="18" charset="-122"/>
                          <a:cs typeface="Alibaba PuHuiTi R" pitchFamily="18" charset="-122"/>
                          <a:sym typeface="+mn-ea"/>
                        </a:rPr>
                        <a:t>2.5.0</a:t>
                      </a:r>
                      <a:endParaRPr lang="zh-CN" altLang="en-US" sz="1800" b="0" i="0" dirty="0">
                        <a:solidFill>
                          <a:srgbClr val="000000"/>
                        </a:solidFill>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76524">
                <a:tc vMerge="1">
                  <a:txBody>
                    <a:bodyPr/>
                    <a:lstStyle/>
                    <a:p>
                      <a:endParaRPr lang="zh-CN"/>
                    </a:p>
                  </a:txBody>
                  <a:tcP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tcPr>
                </a:tc>
                <a:tc>
                  <a:txBody>
                    <a:bodyPr/>
                    <a:lstStyle/>
                    <a:p>
                      <a:pPr algn="l">
                        <a:buNone/>
                      </a:pPr>
                      <a:r>
                        <a:rPr lang="en-US" sz="1800" b="0" i="0" dirty="0">
                          <a:solidFill>
                            <a:srgbClr val="000000"/>
                          </a:solidFill>
                          <a:latin typeface="Alibaba PuHuiTi R" pitchFamily="18" charset="-122"/>
                          <a:ea typeface="Alibaba PuHuiTi R" pitchFamily="18" charset="-122"/>
                          <a:cs typeface="Alibaba PuHuiTi R" pitchFamily="18" charset="-122"/>
                        </a:rPr>
                        <a:t>cub</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2.5.0</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r h="376524">
                <a:tc vMerge="1">
                  <a:txBody>
                    <a:bodyPr/>
                    <a:lstStyle/>
                    <a:p>
                      <a:endParaRPr lang="zh-CN"/>
                    </a:p>
                  </a:txBody>
                  <a:tcP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tcPr>
                </a:tc>
                <a:tc>
                  <a:txBody>
                    <a:bodyPr/>
                    <a:lstStyle/>
                    <a:p>
                      <a:pPr algn="l">
                        <a:buNone/>
                      </a:pPr>
                      <a:r>
                        <a:rPr lang="en-US" sz="1800" b="0" i="0" dirty="0" err="1">
                          <a:solidFill>
                            <a:srgbClr val="000000"/>
                          </a:solidFill>
                          <a:latin typeface="Alibaba PuHuiTi R" pitchFamily="18" charset="-122"/>
                          <a:ea typeface="Alibaba PuHuiTi R" pitchFamily="18" charset="-122"/>
                          <a:cs typeface="Alibaba PuHuiTi R" pitchFamily="18" charset="-122"/>
                        </a:rPr>
                        <a:t>libcu</a:t>
                      </a:r>
                      <a:r>
                        <a:rPr lang="en-US" sz="1800" b="0" i="0" dirty="0">
                          <a:solidFill>
                            <a:srgbClr val="000000"/>
                          </a:solidFill>
                          <a:latin typeface="Alibaba PuHuiTi R" pitchFamily="18" charset="-122"/>
                          <a:ea typeface="Alibaba PuHuiTi R" pitchFamily="18" charset="-122"/>
                          <a:cs typeface="Alibaba PuHuiTi R" pitchFamily="18" charset="-122"/>
                        </a:rPr>
                        <a:t>++</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2.5.0</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376524">
                <a:tc vMerge="1">
                  <a:txBody>
                    <a:bodyPr/>
                    <a:lstStyle/>
                    <a:p>
                      <a:endParaRPr lang="zh-CN"/>
                    </a:p>
                  </a:txBody>
                  <a:tcP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B w="12700" cap="flat" cmpd="sng">
                      <a:solidFill>
                        <a:srgbClr val="FFFFFF"/>
                      </a:solidFill>
                      <a:prstDash val="solid"/>
                      <a:headEnd type="none" w="med" len="med"/>
                      <a:tailEnd type="none" w="med" len="med"/>
                    </a:lnB>
                  </a:tcPr>
                </a:tc>
                <a:tc>
                  <a:txBody>
                    <a:bodyPr/>
                    <a:lstStyle/>
                    <a:p>
                      <a:pPr algn="l">
                        <a:buNone/>
                      </a:pPr>
                      <a:r>
                        <a:rPr lang="en-US" sz="1800" b="0" i="0" dirty="0">
                          <a:solidFill>
                            <a:srgbClr val="000000"/>
                          </a:solidFill>
                          <a:latin typeface="Alibaba PuHuiTi R" pitchFamily="18" charset="-122"/>
                          <a:ea typeface="Alibaba PuHuiTi R" pitchFamily="18" charset="-122"/>
                          <a:cs typeface="Alibaba PuHuiTi R" pitchFamily="18" charset="-122"/>
                        </a:rPr>
                        <a:t>cooperative groups</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12.6.37</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r h="376524">
                <a:tc rowSpan="5">
                  <a:txBody>
                    <a:bodyPr/>
                    <a:lstStyle/>
                    <a:p>
                      <a:pPr algn="ctr">
                        <a:buNone/>
                      </a:pPr>
                      <a:r>
                        <a:rPr lang="zh-CN" altLang="en-US" sz="2800" b="0" i="0" dirty="0">
                          <a:latin typeface="Alibaba PuHuiTi R" pitchFamily="18" charset="-122"/>
                          <a:ea typeface="Alibaba PuHuiTi R" pitchFamily="18" charset="-122"/>
                          <a:cs typeface="Alibaba PuHuiTi R" pitchFamily="18" charset="-122"/>
                        </a:rPr>
                        <a:t>闭源计算库</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acDNN</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err="1">
                          <a:latin typeface="Alibaba PuHuiTi R" pitchFamily="18" charset="-122"/>
                          <a:ea typeface="Alibaba PuHuiTi R" pitchFamily="18" charset="-122"/>
                          <a:cs typeface="Alibaba PuHuiTi R" pitchFamily="18" charset="-122"/>
                        </a:rPr>
                        <a:t>cuDNN</a:t>
                      </a:r>
                      <a:r>
                        <a:rPr lang="en-US" altLang="zh-CN" sz="1800" b="0" i="0" dirty="0">
                          <a:latin typeface="Alibaba PuHuiTi R" pitchFamily="18" charset="-122"/>
                          <a:ea typeface="Alibaba PuHuiTi R" pitchFamily="18" charset="-122"/>
                          <a:cs typeface="Alibaba PuHuiTi R" pitchFamily="18" charset="-122"/>
                        </a:rPr>
                        <a:t> 8.9.3</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acBLAS</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a:latin typeface="Alibaba PuHuiTi R" pitchFamily="18" charset="-122"/>
                          <a:ea typeface="Alibaba PuHuiTi R" pitchFamily="18" charset="-122"/>
                          <a:cs typeface="Alibaba PuHuiTi R" pitchFamily="18" charset="-122"/>
                          <a:sym typeface="+mn-ea"/>
                        </a:rPr>
                        <a:t>cuBLAS 12.5.2.13</a:t>
                      </a:r>
                      <a:endParaRPr lang="zh-CN" altLang="en-US" sz="1800" b="0" i="0">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1"/>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acFFT</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a:latin typeface="Alibaba PuHuiTi R" pitchFamily="18" charset="-122"/>
                          <a:ea typeface="Alibaba PuHuiTi R" pitchFamily="18" charset="-122"/>
                          <a:cs typeface="Alibaba PuHuiTi R" pitchFamily="18" charset="-122"/>
                          <a:sym typeface="+mn-ea"/>
                        </a:rPr>
                        <a:t>cuFFT 11.2.3.18</a:t>
                      </a:r>
                      <a:endParaRPr lang="zh-CN" altLang="en-US" sz="1800" b="0" i="0">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2"/>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acRAND</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err="1">
                          <a:latin typeface="Alibaba PuHuiTi R" pitchFamily="18" charset="-122"/>
                          <a:ea typeface="Alibaba PuHuiTi R" pitchFamily="18" charset="-122"/>
                          <a:cs typeface="Alibaba PuHuiTi R" pitchFamily="18" charset="-122"/>
                          <a:sym typeface="+mn-ea"/>
                        </a:rPr>
                        <a:t>cuRAND</a:t>
                      </a:r>
                      <a:r>
                        <a:rPr lang="en-US" altLang="zh-CN" sz="1800" b="0" i="0" dirty="0">
                          <a:latin typeface="Alibaba PuHuiTi R" pitchFamily="18" charset="-122"/>
                          <a:ea typeface="Alibaba PuHuiTi R" pitchFamily="18" charset="-122"/>
                          <a:cs typeface="Alibaba PuHuiTi R" pitchFamily="18" charset="-122"/>
                          <a:sym typeface="+mn-ea"/>
                        </a:rPr>
                        <a:t> 10.3.6.39</a:t>
                      </a:r>
                      <a:endParaRPr lang="zh-CN" altLang="en-US" sz="1800" b="0" i="0" dirty="0">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3"/>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acSOLVER</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err="1">
                          <a:latin typeface="Alibaba PuHuiTi R" pitchFamily="18" charset="-122"/>
                          <a:ea typeface="Alibaba PuHuiTi R" pitchFamily="18" charset="-122"/>
                          <a:cs typeface="Alibaba PuHuiTi R" pitchFamily="18" charset="-122"/>
                          <a:sym typeface="+mn-ea"/>
                        </a:rPr>
                        <a:t>cuSOLVER</a:t>
                      </a:r>
                      <a:r>
                        <a:rPr lang="en-US" altLang="zh-CN" sz="1800" b="0" i="0" dirty="0">
                          <a:latin typeface="Alibaba PuHuiTi R" pitchFamily="18" charset="-122"/>
                          <a:ea typeface="Alibaba PuHuiTi R" pitchFamily="18" charset="-122"/>
                          <a:cs typeface="Alibaba PuHuiTi R" pitchFamily="18" charset="-122"/>
                          <a:sym typeface="+mn-ea"/>
                        </a:rPr>
                        <a:t> 11.6.2.40</a:t>
                      </a:r>
                      <a:endParaRPr lang="zh-CN" altLang="en-US" sz="1800" b="0" i="0" dirty="0">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4"/>
                  </a:ext>
                </a:extLst>
              </a:tr>
              <a:tr h="376524">
                <a:tc rowSpan="2">
                  <a:txBody>
                    <a:bodyPr/>
                    <a:lstStyle/>
                    <a:p>
                      <a:pPr algn="ctr">
                        <a:buNone/>
                      </a:pPr>
                      <a:r>
                        <a:rPr lang="zh-CN" altLang="en-US" sz="2800" b="0" i="0" dirty="0">
                          <a:latin typeface="Alibaba PuHuiTi R" pitchFamily="18" charset="-122"/>
                          <a:ea typeface="Alibaba PuHuiTi R" pitchFamily="18" charset="-122"/>
                          <a:cs typeface="Alibaba PuHuiTi R" pitchFamily="18" charset="-122"/>
                        </a:rPr>
                        <a:t>开源加速库</a:t>
                      </a:r>
                      <a:r>
                        <a:rPr lang="en-US" altLang="zh-CN" sz="2800" b="0" i="0" dirty="0">
                          <a:latin typeface="Alibaba PuHuiTi R" pitchFamily="18" charset="-122"/>
                          <a:ea typeface="Alibaba PuHuiTi R" pitchFamily="18" charset="-122"/>
                          <a:cs typeface="Alibaba PuHuiTi R" pitchFamily="18" charset="-122"/>
                        </a:rPr>
                        <a:t>(</a:t>
                      </a:r>
                      <a:r>
                        <a:rPr lang="zh-CN" altLang="en-US" sz="2800" b="0" i="0" dirty="0">
                          <a:latin typeface="Alibaba PuHuiTi R" pitchFamily="18" charset="-122"/>
                          <a:ea typeface="Alibaba PuHuiTi R" pitchFamily="18" charset="-122"/>
                          <a:cs typeface="Alibaba PuHuiTi R" pitchFamily="18" charset="-122"/>
                        </a:rPr>
                        <a:t>优化版</a:t>
                      </a:r>
                      <a:r>
                        <a:rPr lang="en-US" altLang="zh-CN" sz="2800" b="0" i="0" dirty="0">
                          <a:latin typeface="Alibaba PuHuiTi R" pitchFamily="18" charset="-122"/>
                          <a:ea typeface="Alibaba PuHuiTi R" pitchFamily="18" charset="-122"/>
                          <a:cs typeface="Alibaba PuHuiTi R" pitchFamily="18" charset="-122"/>
                        </a:rPr>
                        <a:t>)</a:t>
                      </a:r>
                      <a:endParaRPr lang="zh-CN" altLang="en-US" sz="2800" b="0" i="0" dirty="0">
                        <a:latin typeface="Alibaba PuHuiTi R" pitchFamily="18" charset="-122"/>
                        <a:ea typeface="Alibaba PuHuiTi R" pitchFamily="18" charset="-122"/>
                        <a:cs typeface="Alibaba PuHuiTi R" pitchFamily="18"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cutlass</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2.5.0/3.3.0/3.4.1</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5"/>
                  </a:ext>
                </a:extLst>
              </a:tr>
              <a:tr h="376524">
                <a:tc vMerge="1">
                  <a:txBody>
                    <a:bodyPr/>
                    <a:lstStyle/>
                    <a:p>
                      <a:endParaRPr lang="zh-CN"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flash</a:t>
                      </a:r>
                      <a:r>
                        <a:rPr lang="zh-CN" altLang="en-US" sz="1800" b="0" i="0" dirty="0">
                          <a:latin typeface="Alibaba PuHuiTi R" pitchFamily="18" charset="-122"/>
                          <a:ea typeface="Alibaba PuHuiTi R" pitchFamily="18" charset="-122"/>
                          <a:cs typeface="Alibaba PuHuiTi R" pitchFamily="18" charset="-122"/>
                        </a:rPr>
                        <a:t>-</a:t>
                      </a:r>
                      <a:r>
                        <a:rPr lang="en-US" altLang="zh-CN" sz="1800" b="0" i="0" dirty="0">
                          <a:latin typeface="Alibaba PuHuiTi R" pitchFamily="18" charset="-122"/>
                          <a:ea typeface="Alibaba PuHuiTi R" pitchFamily="18" charset="-122"/>
                          <a:cs typeface="Alibaba PuHuiTi R" pitchFamily="18" charset="-122"/>
                        </a:rPr>
                        <a:t>attn</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2.3.0/2.4.2/2.5.6</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6"/>
                  </a:ext>
                </a:extLst>
              </a:tr>
              <a:tr h="401421">
                <a:tc>
                  <a:txBody>
                    <a:bodyPr/>
                    <a:lstStyle/>
                    <a:p>
                      <a:pPr algn="ctr">
                        <a:buNone/>
                      </a:pPr>
                      <a:r>
                        <a:rPr lang="zh-CN" altLang="en-US" sz="2800" b="0" i="0" dirty="0">
                          <a:latin typeface="Alibaba PuHuiTi R" pitchFamily="18" charset="-122"/>
                          <a:ea typeface="Alibaba PuHuiTi R" pitchFamily="18" charset="-122"/>
                          <a:cs typeface="Alibaba PuHuiTi R" pitchFamily="18" charset="-122"/>
                        </a:rPr>
                        <a:t>通信库</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pccl</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nccl 2.22</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7"/>
                  </a:ext>
                </a:extLst>
              </a:tr>
              <a:tr h="397008">
                <a:tc rowSpan="3">
                  <a:txBody>
                    <a:bodyPr/>
                    <a:lstStyle/>
                    <a:p>
                      <a:pPr algn="ctr">
                        <a:buNone/>
                      </a:pPr>
                      <a:r>
                        <a:rPr lang="zh-CN" altLang="en-US" sz="2800" b="0" i="0" dirty="0">
                          <a:latin typeface="Alibaba PuHuiTi R" pitchFamily="18" charset="-122"/>
                          <a:ea typeface="Alibaba PuHuiTi R" pitchFamily="18" charset="-122"/>
                          <a:cs typeface="Alibaba PuHuiTi R" pitchFamily="18" charset="-122"/>
                        </a:rPr>
                        <a:t>驱动及运行时</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Runtime</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CUDA Runtime 12.6</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8"/>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Driver</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sym typeface="+mn-ea"/>
                        </a:rPr>
                        <a:t>CUDA Driver 12.6</a:t>
                      </a:r>
                      <a:endParaRPr lang="zh-CN" altLang="en-US" sz="1800" b="0" i="0" dirty="0">
                        <a:latin typeface="Alibaba PuHuiTi R" pitchFamily="18" charset="-122"/>
                        <a:ea typeface="Alibaba PuHuiTi R" pitchFamily="18" charset="-122"/>
                        <a:cs typeface="Alibaba PuHuiTi R" pitchFamily="18" charset="-122"/>
                        <a:sym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9"/>
                  </a:ext>
                </a:extLst>
              </a:tr>
              <a:tr h="392046">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HGML</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NVML</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0"/>
                  </a:ext>
                </a:extLst>
              </a:tr>
              <a:tr h="376524">
                <a:tc rowSpan="3">
                  <a:txBody>
                    <a:bodyPr/>
                    <a:lstStyle/>
                    <a:p>
                      <a:pPr algn="ctr">
                        <a:buNone/>
                      </a:pPr>
                      <a:r>
                        <a:rPr lang="en-US" altLang="zh-CN" sz="2800" b="0" i="0" dirty="0">
                          <a:latin typeface="Alibaba PuHuiTi R" pitchFamily="18" charset="-122"/>
                          <a:ea typeface="Alibaba PuHuiTi R" pitchFamily="18" charset="-122"/>
                          <a:cs typeface="Alibaba PuHuiTi R" pitchFamily="18" charset="-122"/>
                        </a:rPr>
                        <a:t>Video</a:t>
                      </a:r>
                      <a:endParaRPr lang="zh-CN" altLang="en-US" sz="2800" b="0" i="0" dirty="0">
                        <a:latin typeface="Alibaba PuHuiTi R" pitchFamily="18" charset="-122"/>
                        <a:ea typeface="Alibaba PuHuiTi R" pitchFamily="18" charset="-122"/>
                        <a:cs typeface="Alibaba PuHuiTi R" pitchFamily="18"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acvid</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sym typeface="+mn-ea"/>
                        </a:rPr>
                        <a:t>Video Codec SDK 12.2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1"/>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hgJPEG</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nvJPEG 12.3</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2"/>
                  </a:ext>
                </a:extLst>
              </a:tr>
              <a:tr h="376524">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HGpp</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Npp 12.3</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3"/>
                  </a:ext>
                </a:extLst>
              </a:tr>
              <a:tr h="392046">
                <a:tc rowSpan="6">
                  <a:txBody>
                    <a:bodyPr/>
                    <a:lstStyle/>
                    <a:p>
                      <a:pPr algn="ctr">
                        <a:buNone/>
                      </a:pPr>
                      <a:r>
                        <a:rPr lang="zh-CN" altLang="en-US" sz="2800" b="0" i="0" dirty="0">
                          <a:latin typeface="Alibaba PuHuiTi R" pitchFamily="18" charset="-122"/>
                          <a:ea typeface="Alibaba PuHuiTi R" pitchFamily="18" charset="-122"/>
                          <a:cs typeface="Alibaba PuHuiTi R" pitchFamily="18" charset="-122"/>
                        </a:rPr>
                        <a:t>工具</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PPU</a:t>
                      </a:r>
                      <a:r>
                        <a:rPr lang="zh-CN" altLang="en-US" sz="1800" b="0" i="0" dirty="0">
                          <a:latin typeface="Alibaba PuHuiTi R" pitchFamily="18" charset="-122"/>
                          <a:ea typeface="Alibaba PuHuiTi R" pitchFamily="18" charset="-122"/>
                          <a:cs typeface="Alibaba PuHuiTi R" pitchFamily="18" charset="-122"/>
                        </a:rPr>
                        <a:t>-</a:t>
                      </a:r>
                      <a:r>
                        <a:rPr lang="en-US" altLang="zh-CN" sz="1800" b="0" i="0" dirty="0">
                          <a:latin typeface="Alibaba PuHuiTi R" pitchFamily="18" charset="-122"/>
                          <a:ea typeface="Alibaba PuHuiTi R" pitchFamily="18" charset="-122"/>
                          <a:cs typeface="Alibaba PuHuiTi R" pitchFamily="18" charset="-122"/>
                        </a:rPr>
                        <a:t>SMI</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nvidia</a:t>
                      </a:r>
                      <a:r>
                        <a:rPr lang="zh-CN" altLang="en-US" sz="1800" b="0" i="0" dirty="0">
                          <a:latin typeface="Alibaba PuHuiTi R" pitchFamily="18" charset="-122"/>
                          <a:ea typeface="Alibaba PuHuiTi R" pitchFamily="18" charset="-122"/>
                          <a:cs typeface="Alibaba PuHuiTi R" pitchFamily="18" charset="-122"/>
                        </a:rPr>
                        <a:t>-</a:t>
                      </a:r>
                      <a:r>
                        <a:rPr lang="en-US" altLang="zh-CN" sz="1800" b="0" i="0" dirty="0">
                          <a:latin typeface="Alibaba PuHuiTi R" pitchFamily="18" charset="-122"/>
                          <a:ea typeface="Alibaba PuHuiTi R" pitchFamily="18" charset="-122"/>
                          <a:cs typeface="Alibaba PuHuiTi R" pitchFamily="18" charset="-122"/>
                        </a:rPr>
                        <a:t>smi v545.23.08</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4"/>
                  </a:ext>
                </a:extLst>
              </a:tr>
              <a:tr h="392665">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DCGM</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DCGM 3.3.7</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5"/>
                  </a:ext>
                </a:extLst>
              </a:tr>
              <a:tr h="392046">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Asight Systems</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Nsight Systems 2024.5.1</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6"/>
                  </a:ext>
                </a:extLst>
              </a:tr>
              <a:tr h="392046">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Asight Compute</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sym typeface="+mn-ea"/>
                        </a:rPr>
                        <a:t>Nsight Compute 2024.5.1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7"/>
                  </a:ext>
                </a:extLst>
              </a:tr>
              <a:tr h="392046">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hgpti </a:t>
                      </a:r>
                      <a:r>
                        <a:rPr lang="zh-CN" altLang="en-US" sz="1800" b="0" i="0" dirty="0">
                          <a:latin typeface="Alibaba PuHuiTi R" pitchFamily="18" charset="-122"/>
                          <a:ea typeface="Alibaba PuHuiTi R" pitchFamily="18" charset="-122"/>
                          <a:cs typeface="Alibaba PuHuiTi R" pitchFamily="18" charset="-122"/>
                        </a:rPr>
                        <a:t>&amp; </a:t>
                      </a:r>
                      <a:r>
                        <a:rPr lang="en-US" altLang="zh-CN" sz="1800" b="0" i="0" dirty="0">
                          <a:latin typeface="Alibaba PuHuiTi R" pitchFamily="18" charset="-122"/>
                          <a:ea typeface="Alibaba PuHuiTi R" pitchFamily="18" charset="-122"/>
                          <a:cs typeface="Alibaba PuHuiTi R" pitchFamily="18" charset="-122"/>
                        </a:rPr>
                        <a:t>hgtx</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CUPTI 12.6 </a:t>
                      </a:r>
                      <a:r>
                        <a:rPr lang="zh-CN" altLang="en-US" sz="1800" b="0" i="0" dirty="0">
                          <a:latin typeface="Alibaba PuHuiTi R" pitchFamily="18" charset="-122"/>
                          <a:ea typeface="Alibaba PuHuiTi R" pitchFamily="18" charset="-122"/>
                          <a:cs typeface="Alibaba PuHuiTi R" pitchFamily="18" charset="-122"/>
                        </a:rPr>
                        <a:t>&amp; </a:t>
                      </a:r>
                      <a:r>
                        <a:rPr lang="en-US" altLang="zh-CN" sz="1800" b="0" i="0" dirty="0">
                          <a:latin typeface="Alibaba PuHuiTi R" pitchFamily="18" charset="-122"/>
                          <a:ea typeface="Alibaba PuHuiTi R" pitchFamily="18" charset="-122"/>
                          <a:cs typeface="Alibaba PuHuiTi R" pitchFamily="18" charset="-122"/>
                        </a:rPr>
                        <a:t>NVTX 3.1</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8"/>
                  </a:ext>
                </a:extLst>
              </a:tr>
              <a:tr h="392046">
                <a:tc vMerge="1">
                  <a:txBody>
                    <a:bodyPr/>
                    <a:lstStyle/>
                    <a:p>
                      <a:endParaRPr lang="zh-CN"/>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Field</a:t>
                      </a:r>
                      <a:r>
                        <a:rPr lang="zh-CN" altLang="en-US" sz="1800" b="0" i="0" dirty="0">
                          <a:latin typeface="Alibaba PuHuiTi R" pitchFamily="18" charset="-122"/>
                          <a:ea typeface="Alibaba PuHuiTi R" pitchFamily="18" charset="-122"/>
                          <a:cs typeface="Alibaba PuHuiTi R" pitchFamily="18" charset="-122"/>
                        </a:rPr>
                        <a:t>-</a:t>
                      </a:r>
                      <a:r>
                        <a:rPr lang="en-US" altLang="zh-CN" sz="1800" b="0" i="0" dirty="0">
                          <a:latin typeface="Alibaba PuHuiTi R" pitchFamily="18" charset="-122"/>
                          <a:ea typeface="Alibaba PuHuiTi R" pitchFamily="18" charset="-122"/>
                          <a:cs typeface="Alibaba PuHuiTi R" pitchFamily="18" charset="-122"/>
                        </a:rPr>
                        <a:t>Diag</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buNone/>
                      </a:pPr>
                      <a:r>
                        <a:rPr lang="en-US" altLang="zh-CN" sz="1800" b="0" i="0" dirty="0">
                          <a:latin typeface="Alibaba PuHuiTi R" pitchFamily="18" charset="-122"/>
                          <a:ea typeface="Alibaba PuHuiTi R" pitchFamily="18" charset="-122"/>
                          <a:cs typeface="Alibaba PuHuiTi R" pitchFamily="18" charset="-122"/>
                        </a:rPr>
                        <a:t>NV Field</a:t>
                      </a:r>
                      <a:r>
                        <a:rPr lang="zh-CN" altLang="en-US" sz="1800" b="0" i="0" dirty="0">
                          <a:latin typeface="Alibaba PuHuiTi R" pitchFamily="18" charset="-122"/>
                          <a:ea typeface="Alibaba PuHuiTi R" pitchFamily="18" charset="-122"/>
                          <a:cs typeface="Alibaba PuHuiTi R" pitchFamily="18" charset="-122"/>
                        </a:rPr>
                        <a:t>-</a:t>
                      </a:r>
                      <a:r>
                        <a:rPr lang="en-US" altLang="zh-CN" sz="1800" b="0" i="0" dirty="0">
                          <a:latin typeface="Alibaba PuHuiTi R" pitchFamily="18" charset="-122"/>
                          <a:ea typeface="Alibaba PuHuiTi R" pitchFamily="18" charset="-122"/>
                          <a:cs typeface="Alibaba PuHuiTi R" pitchFamily="18" charset="-122"/>
                        </a:rPr>
                        <a:t>Diag</a:t>
                      </a:r>
                      <a:endParaRPr lang="zh-CN" altLang="en-US" sz="1800" b="0" i="0" dirty="0">
                        <a:latin typeface="Alibaba PuHuiTi R" pitchFamily="18" charset="-122"/>
                        <a:ea typeface="Alibaba PuHuiTi R" pitchFamily="18" charset="-122"/>
                        <a:cs typeface="Alibaba PuHuiTi R" pitchFamily="18"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9"/>
                  </a:ext>
                </a:extLst>
              </a:tr>
            </a:tbl>
          </a:graphicData>
        </a:graphic>
      </p:graphicFrame>
    </p:spTree>
    <p:extLst>
      <p:ext uri="{BB962C8B-B14F-4D97-AF65-F5344CB8AC3E}">
        <p14:creationId xmlns:p14="http://schemas.microsoft.com/office/powerpoint/2010/main" val="3467078298"/>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36F48-66DB-7CA6-9F8F-6BF451D13EAE}"/>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C0317417-4E3B-74BE-487B-9D4D347F175B}"/>
              </a:ext>
            </a:extLst>
          </p:cNvPr>
          <p:cNvSpPr txBox="1"/>
          <p:nvPr/>
        </p:nvSpPr>
        <p:spPr>
          <a:xfrm>
            <a:off x="489726" y="382744"/>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kumimoji="1" lang="en-US" altLang="zh-CN" sz="4800" b="1" dirty="0">
                <a:latin typeface="Alibaba PuHuiTi B" pitchFamily="18" charset="-122"/>
                <a:ea typeface="Alibaba PuHuiTi B" pitchFamily="18" charset="-122"/>
                <a:cs typeface="Alibaba PuHuiTi B" pitchFamily="18" charset="-122"/>
              </a:rPr>
              <a:t>CUDA</a:t>
            </a:r>
            <a:r>
              <a:rPr kumimoji="1" lang="zh-CN" altLang="en-US" sz="4800" b="1" dirty="0">
                <a:latin typeface="Alibaba PuHuiTi B" pitchFamily="18" charset="-122"/>
                <a:ea typeface="Alibaba PuHuiTi B" pitchFamily="18" charset="-122"/>
                <a:cs typeface="Alibaba PuHuiTi B" pitchFamily="18" charset="-122"/>
              </a:rPr>
              <a:t>兼容状态 </a:t>
            </a:r>
            <a:r>
              <a:rPr kumimoji="1" lang="zh-CN" altLang="en-US" sz="2800" b="1" dirty="0">
                <a:solidFill>
                  <a:srgbClr val="FF0000"/>
                </a:solidFill>
                <a:latin typeface="Alibaba PuHuiTi B" pitchFamily="18" charset="-122"/>
                <a:ea typeface="Alibaba PuHuiTi B" pitchFamily="18" charset="-122"/>
                <a:cs typeface="Alibaba PuHuiTi B" pitchFamily="18" charset="-122"/>
              </a:rPr>
              <a:t> </a:t>
            </a:r>
            <a:endParaRPr lang="en-US" altLang="zh-CN" sz="2800" b="1" dirty="0">
              <a:solidFill>
                <a:schemeClr val="tx1"/>
              </a:solidFill>
              <a:latin typeface="Alibaba PuHuiTi B" pitchFamily="18" charset="-122"/>
              <a:ea typeface="Alibaba PuHuiTi B" pitchFamily="18" charset="-122"/>
              <a:cs typeface="Alibaba PuHuiTi B" pitchFamily="18" charset="-122"/>
            </a:endParaRPr>
          </a:p>
        </p:txBody>
      </p:sp>
      <p:graphicFrame>
        <p:nvGraphicFramePr>
          <p:cNvPr id="5" name="表格 4">
            <a:extLst>
              <a:ext uri="{FF2B5EF4-FFF2-40B4-BE49-F238E27FC236}">
                <a16:creationId xmlns:a16="http://schemas.microsoft.com/office/drawing/2014/main" id="{547FBC6E-9429-1D9B-2E50-7D62E87CB5CA}"/>
              </a:ext>
            </a:extLst>
          </p:cNvPr>
          <p:cNvGraphicFramePr>
            <a:graphicFrameLocks noGrp="1"/>
          </p:cNvGraphicFramePr>
          <p:nvPr>
            <p:extLst>
              <p:ext uri="{D42A27DB-BD31-4B8C-83A1-F6EECF244321}">
                <p14:modId xmlns:p14="http://schemas.microsoft.com/office/powerpoint/2010/main" val="2241646842"/>
              </p:ext>
            </p:extLst>
          </p:nvPr>
        </p:nvGraphicFramePr>
        <p:xfrm>
          <a:off x="3716172" y="1511559"/>
          <a:ext cx="17490487" cy="10624250"/>
        </p:xfrm>
        <a:graphic>
          <a:graphicData uri="http://schemas.openxmlformats.org/drawingml/2006/table">
            <a:tbl>
              <a:tblPr>
                <a:tableStyleId>{5940675A-B579-460E-94D1-54222C63F5DA}</a:tableStyleId>
              </a:tblPr>
              <a:tblGrid>
                <a:gridCol w="3351490">
                  <a:extLst>
                    <a:ext uri="{9D8B030D-6E8A-4147-A177-3AD203B41FA5}">
                      <a16:colId xmlns:a16="http://schemas.microsoft.com/office/drawing/2014/main" val="4202838535"/>
                    </a:ext>
                  </a:extLst>
                </a:gridCol>
                <a:gridCol w="5542857">
                  <a:extLst>
                    <a:ext uri="{9D8B030D-6E8A-4147-A177-3AD203B41FA5}">
                      <a16:colId xmlns:a16="http://schemas.microsoft.com/office/drawing/2014/main" val="691736641"/>
                    </a:ext>
                  </a:extLst>
                </a:gridCol>
                <a:gridCol w="8596140">
                  <a:extLst>
                    <a:ext uri="{9D8B030D-6E8A-4147-A177-3AD203B41FA5}">
                      <a16:colId xmlns:a16="http://schemas.microsoft.com/office/drawing/2014/main" val="3514723050"/>
                    </a:ext>
                  </a:extLst>
                </a:gridCol>
              </a:tblGrid>
              <a:tr h="400418">
                <a:tc>
                  <a:txBody>
                    <a:bodyPr/>
                    <a:lstStyle/>
                    <a:p>
                      <a:pPr algn="ctr" fontAlgn="ctr"/>
                      <a:r>
                        <a:rPr lang="zh-CN" altLang="en-US" sz="3600" b="1" i="0" u="none" strike="noStrike" dirty="0">
                          <a:solidFill>
                            <a:schemeClr val="bg1"/>
                          </a:solidFill>
                          <a:effectLst/>
                          <a:latin typeface="Alibaba PuHuiTi B" pitchFamily="18" charset="-122"/>
                          <a:ea typeface="Alibaba PuHuiTi B" pitchFamily="18" charset="-122"/>
                          <a:cs typeface="Alibaba PuHuiTi B" pitchFamily="18" charset="-122"/>
                        </a:rPr>
                        <a:t>软件兼容目标</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fontAlgn="ctr"/>
                      <a:r>
                        <a:rPr lang="zh-CN" altLang="en-US" sz="3600" b="1" i="0" u="none" strike="noStrike" dirty="0">
                          <a:solidFill>
                            <a:schemeClr val="bg1"/>
                          </a:solidFill>
                          <a:effectLst/>
                          <a:latin typeface="Alibaba PuHuiTi B" pitchFamily="18" charset="-122"/>
                          <a:ea typeface="Alibaba PuHuiTi B" pitchFamily="18" charset="-122"/>
                          <a:cs typeface="Alibaba PuHuiTi B" pitchFamily="18" charset="-122"/>
                        </a:rPr>
                        <a:t>版本</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fontAlgn="ctr"/>
                      <a:r>
                        <a:rPr lang="zh-CN" altLang="en-US" sz="3600" b="1" i="0" u="none" strike="noStrike" dirty="0">
                          <a:solidFill>
                            <a:schemeClr val="bg1"/>
                          </a:solidFill>
                          <a:effectLst/>
                          <a:latin typeface="Alibaba PuHuiTi B" pitchFamily="18" charset="-122"/>
                          <a:ea typeface="Alibaba PuHuiTi B" pitchFamily="18" charset="-122"/>
                          <a:cs typeface="Alibaba PuHuiTi B" pitchFamily="18" charset="-122"/>
                        </a:rPr>
                        <a:t>说明</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3834267196"/>
                  </a:ext>
                </a:extLst>
              </a:tr>
              <a:tr h="253846">
                <a:tc rowSpan="5">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OS</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fontAlgn="ctr"/>
                      <a:r>
                        <a:rPr lang="en-US" altLang="zh-CN"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Ubuntu</a:t>
                      </a:r>
                      <a:r>
                        <a:rPr lang="zh-CN" altLang="en-US"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 </a:t>
                      </a:r>
                      <a:r>
                        <a:rPr lang="en-US" altLang="zh-CN"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16.04</a:t>
                      </a:r>
                      <a:r>
                        <a:rPr lang="zh-CN" altLang="en-US"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 </a:t>
                      </a:r>
                      <a:r>
                        <a:rPr lang="en-US" altLang="zh-CN"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18.04</a:t>
                      </a:r>
                      <a:r>
                        <a:rPr lang="zh-CN" altLang="en-US"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 </a:t>
                      </a:r>
                      <a:r>
                        <a:rPr lang="en-US" altLang="zh-CN"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20.04</a:t>
                      </a:r>
                      <a:r>
                        <a:rPr lang="zh-CN" altLang="en-US"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 </a:t>
                      </a:r>
                      <a:r>
                        <a:rPr lang="en-US" altLang="zh-CN" sz="1600" b="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rPr>
                        <a:t>22.04</a:t>
                      </a:r>
                      <a:endParaRPr lang="zh-CN" altLang="en-US" sz="1600" b="0" i="0" u="none" strike="noStrike" dirty="0">
                        <a:solidFill>
                          <a:schemeClr val="tx1">
                            <a:lumMod val="95000"/>
                            <a:lumOff val="5000"/>
                          </a:schemeClr>
                        </a:solidFill>
                        <a:effectLst/>
                        <a:latin typeface="Microsoft YaHei" panose="020B0503020204020204" pitchFamily="34" charset="-122"/>
                        <a:ea typeface="Microsoft YaHei" panose="020B0503020204020204" pitchFamily="34" charset="-122"/>
                        <a:cs typeface="Arial" panose="020B060402020202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5">
                  <a:txBody>
                    <a:bodyPr/>
                    <a:lstStyle/>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发布各个</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OS</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的</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PPU</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SDK</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安装包和驱动</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09987472"/>
                  </a:ext>
                </a:extLst>
              </a:tr>
              <a:tr h="253846">
                <a:tc vMerge="1">
                  <a:txBody>
                    <a:bodyPr/>
                    <a:lstStyle/>
                    <a:p>
                      <a:pPr algn="ctr" fontAlgn="ctr"/>
                      <a:endParaRPr lang="zh-CN" altLang="en-US" sz="1600" b="1" i="0" u="none" strike="noStrike" dirty="0">
                        <a:solidFill>
                          <a:srgbClr val="000000"/>
                        </a:solidFill>
                        <a:effectLst/>
                        <a:latin typeface="+mj-ea"/>
                        <a:ea typeface="+mj-ea"/>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CentOS</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7.9 8.2</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pPr algn="ctr" fontAlgn="ctr"/>
                      <a:endParaRPr lang="zh-CN" altLang="en-US" sz="1600" b="1" i="0" u="none" strike="noStrike" dirty="0">
                        <a:solidFill>
                          <a:srgbClr val="000000"/>
                        </a:solidFill>
                        <a:effectLst/>
                        <a:latin typeface="+mj-ea"/>
                        <a:ea typeface="+mj-ea"/>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79457682"/>
                  </a:ext>
                </a:extLst>
              </a:tr>
              <a:tr h="253846">
                <a:tc vMerge="1">
                  <a:txBody>
                    <a:bodyPr/>
                    <a:lstStyle/>
                    <a:p>
                      <a:pPr algn="ctr" fontAlgn="ctr"/>
                      <a:endParaRPr lang="zh-CN" altLang="en-US" sz="1600" b="1" i="0" u="none" strike="noStrike" dirty="0">
                        <a:solidFill>
                          <a:srgbClr val="000000"/>
                        </a:solidFill>
                        <a:effectLst/>
                        <a:latin typeface="+mj-ea"/>
                        <a:ea typeface="+mj-ea"/>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AliOS7U2</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pPr algn="ctr" fontAlgn="ctr"/>
                      <a:endParaRPr lang="zh-CN" altLang="en-US" sz="1600" b="1" i="0" u="none" strike="noStrike" dirty="0">
                        <a:solidFill>
                          <a:srgbClr val="000000"/>
                        </a:solidFill>
                        <a:effectLst/>
                        <a:latin typeface="+mj-ea"/>
                        <a:ea typeface="+mj-ea"/>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91314941"/>
                  </a:ext>
                </a:extLst>
              </a:tr>
              <a:tr h="253846">
                <a:tc vMerge="1">
                  <a:txBody>
                    <a:bodyPr/>
                    <a:lstStyle/>
                    <a:p>
                      <a:pPr algn="ctr" fontAlgn="ctr"/>
                      <a:endParaRPr lang="zh-CN" altLang="en-US" sz="1800" b="1" i="0" u="none" strike="noStrike" dirty="0">
                        <a:solidFill>
                          <a:srgbClr val="000000"/>
                        </a:solidFill>
                        <a:effectLst/>
                        <a:latin typeface="Arial" panose="020B0604020202020204" pitchFamily="34" charset="0"/>
                        <a:ea typeface="+mj-ea"/>
                        <a:cs typeface="Arial" panose="020B060402020202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828800" rtl="0" eaLnBrk="1" fontAlgn="ctr" latinLnBrk="0" hangingPunct="1">
                        <a:lnSpc>
                          <a:spcPct val="100000"/>
                        </a:lnSpc>
                        <a:spcBef>
                          <a:spcPts val="0"/>
                        </a:spcBef>
                        <a:spcAft>
                          <a:spcPts val="0"/>
                        </a:spcAft>
                        <a:buClrTx/>
                        <a:buSzTx/>
                        <a:buFontTx/>
                        <a:buNone/>
                        <a:tabLst/>
                        <a:defRPr/>
                      </a:pPr>
                      <a:r>
                        <a:rPr lang="en" altLang="zh-CN" sz="1600" b="0" i="0" dirty="0">
                          <a:solidFill>
                            <a:schemeClr val="tx1">
                              <a:lumMod val="95000"/>
                              <a:lumOff val="5000"/>
                            </a:schemeClr>
                          </a:solidFill>
                          <a:effectLst/>
                          <a:latin typeface="Alibaba PuHuiTi R" pitchFamily="18" charset="-122"/>
                          <a:ea typeface="Alibaba PuHuiTi R" pitchFamily="18" charset="-122"/>
                          <a:cs typeface="Alibaba PuHuiTi R" pitchFamily="18" charset="-122"/>
                        </a:rPr>
                        <a:t>ANOLIS8.6</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pPr algn="ctr" fontAlgn="ctr"/>
                      <a:endParaRPr lang="zh-CN" altLang="en-US" sz="1800" b="0" i="0" u="none" strike="noStrike" dirty="0">
                        <a:solidFill>
                          <a:srgbClr val="000000"/>
                        </a:solidFill>
                        <a:effectLst/>
                        <a:latin typeface="Arial" panose="020B0604020202020204" pitchFamily="34" charset="0"/>
                        <a:ea typeface="+mj-ea"/>
                        <a:cs typeface="Arial" panose="020B060402020202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95269364"/>
                  </a:ext>
                </a:extLst>
              </a:tr>
              <a:tr h="253846">
                <a:tc vMerge="1">
                  <a:txBody>
                    <a:bodyPr/>
                    <a:lstStyle/>
                    <a:p>
                      <a:pPr algn="ctr" fontAlgn="ctr"/>
                      <a:endParaRPr lang="zh-CN" altLang="en-US" sz="1800" b="1" i="0" u="none" strike="noStrike" dirty="0">
                        <a:solidFill>
                          <a:srgbClr val="000000"/>
                        </a:solidFill>
                        <a:effectLst/>
                        <a:latin typeface="Arial" panose="020B0604020202020204" pitchFamily="34" charset="0"/>
                        <a:ea typeface="+mj-ea"/>
                        <a:cs typeface="Arial" panose="020B060402020202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828800" rtl="0" eaLnBrk="1" fontAlgn="ctr" latinLnBrk="0" hangingPunct="1">
                        <a:lnSpc>
                          <a:spcPct val="100000"/>
                        </a:lnSpc>
                        <a:spcBef>
                          <a:spcPts val="0"/>
                        </a:spcBef>
                        <a:spcAft>
                          <a:spcPts val="0"/>
                        </a:spcAft>
                        <a:buClrTx/>
                        <a:buSzTx/>
                        <a:buFontTx/>
                        <a:buNone/>
                        <a:tabLst/>
                        <a:defRPr/>
                      </a:pPr>
                      <a:r>
                        <a:rPr lang="en" altLang="zh-CN" sz="1600" b="0" i="0" dirty="0">
                          <a:solidFill>
                            <a:schemeClr val="tx1">
                              <a:lumMod val="95000"/>
                              <a:lumOff val="5000"/>
                            </a:schemeClr>
                          </a:solidFill>
                          <a:effectLst/>
                          <a:latin typeface="Alibaba PuHuiTi R" pitchFamily="18" charset="-122"/>
                          <a:ea typeface="Alibaba PuHuiTi R" pitchFamily="18" charset="-122"/>
                          <a:cs typeface="Alibaba PuHuiTi R" pitchFamily="18" charset="-122"/>
                        </a:rPr>
                        <a:t>Alinux3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pPr algn="ctr" fontAlgn="ctr"/>
                      <a:endParaRPr lang="zh-CN" altLang="en-US" sz="1800" b="0" i="0" u="none" strike="noStrike" dirty="0">
                        <a:solidFill>
                          <a:srgbClr val="000000"/>
                        </a:solidFill>
                        <a:effectLst/>
                        <a:latin typeface="Arial" panose="020B0604020202020204" pitchFamily="34" charset="0"/>
                        <a:ea typeface="+mj-ea"/>
                        <a:cs typeface="Arial" panose="020B060402020202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42383072"/>
                  </a:ext>
                </a:extLst>
              </a:tr>
              <a:tr h="906180">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SDK</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版本</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11.1</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12.6</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marR="0" lvl="0" indent="-285750" algn="l" defTabSz="1828800" rtl="0" eaLnBrk="1" fontAlgn="ctr" latinLnBrk="0" hangingPunct="1">
                        <a:lnSpc>
                          <a:spcPct val="100000"/>
                        </a:lnSpc>
                        <a:spcBef>
                          <a:spcPts val="0"/>
                        </a:spcBef>
                        <a:spcAft>
                          <a:spcPts val="0"/>
                        </a:spcAft>
                        <a:buClrTx/>
                        <a:buSzTx/>
                        <a:buFont typeface="Arial" panose="020B0604020202020204" pitchFamily="34" charset="0"/>
                        <a:buChar char="•"/>
                        <a:tabLst/>
                        <a:defRPr/>
                      </a:pPr>
                      <a:r>
                        <a:rPr lang="en" altLang="zh-CN"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CUDA</a:t>
                      </a:r>
                      <a:r>
                        <a:rPr lang="zh-CN" altLang="en-US"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应用代码无需修改，支持</a:t>
                      </a:r>
                      <a:r>
                        <a:rPr lang="en" altLang="zh-CN"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CUDA</a:t>
                      </a:r>
                      <a:r>
                        <a:rPr lang="zh-CN" altLang="en-US"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 </a:t>
                      </a:r>
                      <a:r>
                        <a:rPr lang="en-US" altLang="zh-CN"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SDK</a:t>
                      </a:r>
                      <a:r>
                        <a:rPr lang="en" altLang="zh-CN"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 API </a:t>
                      </a:r>
                      <a:r>
                        <a:rPr lang="zh-CN" altLang="en-US"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和 </a:t>
                      </a:r>
                      <a:r>
                        <a:rPr lang="en" altLang="zh-CN"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NVCC </a:t>
                      </a:r>
                      <a:r>
                        <a:rPr lang="zh-CN" altLang="en-US" sz="1600" b="0" i="0" dirty="0">
                          <a:solidFill>
                            <a:schemeClr val="tx1">
                              <a:lumMod val="95000"/>
                              <a:lumOff val="5000"/>
                            </a:schemeClr>
                          </a:solidFill>
                          <a:latin typeface="Alibaba PuHuiTi R" pitchFamily="18" charset="-122"/>
                          <a:ea typeface="Alibaba PuHuiTi R" pitchFamily="18" charset="-122"/>
                          <a:cs typeface="Alibaba PuHuiTi R" pitchFamily="18" charset="-122"/>
                        </a:rPr>
                        <a:t>编译选项</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14278361"/>
                  </a:ext>
                </a:extLst>
              </a:tr>
              <a:tr h="1231060">
                <a:tc rowSpan="2">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PPU</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Model Zoo</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开源</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1xx</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个主流模型</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algn="ctr"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涵盖图像分类、图像处理、实例</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语义分割、物体检测、姿态识别、</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OCR</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文字识别、人脸识别、文字转音频、</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NLP</a:t>
                      </a:r>
                      <a:r>
                        <a:rPr lang="zh-CN" alt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AIGC</a:t>
                      </a:r>
                      <a:r>
                        <a:rPr lang="zh-CN" alt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推荐系统、图神经网络 等</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10+</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类主流模型</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精度：相同前提条件下，模型端到端训练精度跟</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GPU</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精度一致</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27423566"/>
                  </a:ext>
                </a:extLst>
              </a:tr>
              <a:tr h="742453">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NV </a:t>
                      </a: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DeepLearing</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Example </a:t>
                      </a:r>
                      <a:b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b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模型</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50</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个</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indent="0" algn="l" fontAlgn="ctr">
                        <a:buFont typeface="Arial" panose="020B0604020202020204" pitchFamily="34" charset="0"/>
                        <a:buNone/>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支持训练、推理的精度与性能对比</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NV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官方数据</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精度：相同前提条件下，模型端到端训练精度跟</a:t>
                      </a:r>
                      <a:r>
                        <a:rPr lang="en"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GPU</a:t>
                      </a:r>
                      <a:r>
                        <a:rPr lang="zh-CN" altLang="en-US" sz="1600" b="0" i="0" u="none" strike="noStrike" kern="1200">
                          <a:solidFill>
                            <a:schemeClr val="tx1">
                              <a:lumMod val="95000"/>
                              <a:lumOff val="5000"/>
                            </a:schemeClr>
                          </a:solidFill>
                          <a:effectLst/>
                          <a:latin typeface="Alibaba PuHuiTi R" pitchFamily="18" charset="-122"/>
                          <a:ea typeface="Alibaba PuHuiTi R" pitchFamily="18" charset="-122"/>
                          <a:cs typeface="Alibaba PuHuiTi R" pitchFamily="18" charset="-122"/>
                        </a:rPr>
                        <a:t>精度一致</a:t>
                      </a:r>
                      <a:endParaRPr lang="en-US"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49396947"/>
                  </a:ext>
                </a:extLst>
              </a:tr>
              <a:tr h="253846">
                <a:tc rowSpan="5">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Tensorflow</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版本</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FFAE23"/>
                      </a:solidFill>
                      <a:prstDash val="solid"/>
                      <a:round/>
                      <a:headEnd type="none" w="med" len="med"/>
                      <a:tailEnd type="none" w="med" len="med"/>
                    </a:lnB>
                    <a:solidFill>
                      <a:schemeClr val="bg1"/>
                    </a:solidFill>
                  </a:tcPr>
                </a:tc>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PAI</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 1.1</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2</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5">
                  <a:txBody>
                    <a:bodyPr/>
                    <a:lstStyle/>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支持</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NCCL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分布式训练和推理、支持</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XLA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性能加速</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发布多种业务方</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OS</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环境的独立安装包与</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Docker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运行环境</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兼容性</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UT</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Pass</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Rate &gt; 95%</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36997244"/>
                  </a:ext>
                </a:extLst>
              </a:tr>
              <a:tr h="253846">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1.1</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5</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zh-CN" alt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564257386"/>
                  </a:ext>
                </a:extLst>
              </a:tr>
              <a:tr h="253846">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2.6</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zh-CN" alt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1065015"/>
                  </a:ext>
                </a:extLst>
              </a:tr>
              <a:tr h="253846">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 2.7</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zh-CN" alt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956406351"/>
                  </a:ext>
                </a:extLst>
              </a:tr>
              <a:tr h="253846">
                <a:tc vMerge="1">
                  <a:txBody>
                    <a:bodyPr/>
                    <a:lstStyle/>
                    <a:p>
                      <a:endParaRPr lang="zh-CN" altLang="en-US"/>
                    </a:p>
                  </a:txBody>
                  <a:tcPr/>
                </a:tc>
                <a:tc>
                  <a:txBody>
                    <a:bodyPr/>
                    <a:lstStyle/>
                    <a:p>
                      <a:pPr algn="ctr" fontAlgn="ct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2.8</a:t>
                      </a:r>
                      <a:endPar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zh-CN" alt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32480884"/>
                  </a:ext>
                </a:extLst>
              </a:tr>
              <a:tr h="488804">
                <a:tc rowSpan="2">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Pytorch</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版本</a:t>
                      </a:r>
                    </a:p>
                  </a:txBody>
                  <a:tcPr marL="9525" marR="9525" marT="9525" marB="0" anchor="ctr">
                    <a:lnL w="12700" cap="flat" cmpd="sng" algn="ctr">
                      <a:solidFill>
                        <a:srgbClr val="FFAE23"/>
                      </a:solidFill>
                      <a:prstDash val="solid"/>
                      <a:round/>
                      <a:headEnd type="none" w="med" len="med"/>
                      <a:tailEnd type="none" w="med" len="med"/>
                    </a:lnL>
                    <a:lnR w="12700" cap="flat" cmpd="sng" algn="ctr">
                      <a:solidFill>
                        <a:srgbClr val="FFAE23"/>
                      </a:solidFill>
                      <a:prstDash val="solid"/>
                      <a:round/>
                      <a:headEnd type="none" w="med" len="med"/>
                      <a:tailEnd type="none" w="med" len="med"/>
                    </a:lnR>
                    <a:lnT w="12700" cap="flat" cmpd="sng" algn="ctr">
                      <a:solidFill>
                        <a:srgbClr val="FFAE23"/>
                      </a:solidFill>
                      <a:prstDash val="solid"/>
                      <a:round/>
                      <a:headEnd type="none" w="med" len="med"/>
                      <a:tailEnd type="none" w="med" len="med"/>
                    </a:lnT>
                    <a:lnB w="12700" cap="flat" cmpd="sng" algn="ctr">
                      <a:solidFill>
                        <a:srgbClr val="FFAE23"/>
                      </a:solidFill>
                      <a:prstDash val="solid"/>
                      <a:round/>
                      <a:headEnd type="none" w="med" len="med"/>
                      <a:tailEnd type="none" w="med" len="med"/>
                    </a:lnB>
                    <a:solidFill>
                      <a:schemeClr val="bg1"/>
                    </a:solidFill>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 1.</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7</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1.13</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rgbClr val="FFAE23"/>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支持</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NCCL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分布式训练和推理</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发布多种业务方</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OS</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环境的独立安装包与</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Docker </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运行环境</a:t>
                      </a:r>
                      <a:endParaRPr lang="en-US"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p>
                      <a:pPr marL="285750" indent="-285750" algn="l" fontAlgn="ctr">
                        <a:buFont typeface="Arial" panose="020B0604020202020204" pitchFamily="34" charset="0"/>
                        <a:buChar char="•"/>
                      </a:pP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兼容性</a:t>
                      </a:r>
                      <a:r>
                        <a:rPr lang="en-US"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UT</a:t>
                      </a: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Pass</a:t>
                      </a: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 </a:t>
                      </a:r>
                      <a:r>
                        <a:rPr lang="en-US"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Rate &gt; 95%</a:t>
                      </a:r>
                      <a:endPar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24106609"/>
                  </a:ext>
                </a:extLst>
              </a:tr>
              <a:tr h="253846">
                <a:tc vMerge="1">
                  <a:txBody>
                    <a:bodyPr/>
                    <a:lstStyle/>
                    <a:p>
                      <a:endParaRPr lang="zh-CN" altLang="en-US"/>
                    </a:p>
                  </a:txBody>
                  <a:tcPr/>
                </a:tc>
                <a:tc>
                  <a:txBody>
                    <a:bodyPr/>
                    <a:lstStyle/>
                    <a:p>
                      <a:pPr algn="ctr" fontAlgn="ctr"/>
                      <a:r>
                        <a:rPr lang="en-US" altLang="zh-CN" sz="1600" dirty="0"/>
                        <a:t>V</a:t>
                      </a:r>
                      <a:r>
                        <a:rPr lang="zh-CN" altLang="en-US" sz="1600" dirty="0"/>
                        <a:t> </a:t>
                      </a:r>
                      <a:r>
                        <a:rPr lang="en-US" altLang="zh-CN" sz="1600" dirty="0"/>
                        <a:t>2.0</a:t>
                      </a:r>
                      <a:r>
                        <a:rPr lang="zh-CN" altLang="en-US" sz="1600" dirty="0"/>
                        <a:t> </a:t>
                      </a:r>
                      <a:r>
                        <a:rPr lang="en-US" altLang="zh-CN" sz="1600" dirty="0"/>
                        <a:t>~</a:t>
                      </a:r>
                      <a:r>
                        <a:rPr lang="zh-CN" altLang="en-US" sz="1600" dirty="0"/>
                        <a:t> </a:t>
                      </a:r>
                      <a:r>
                        <a:rPr lang="en-US" altLang="zh-CN" sz="1600" dirty="0"/>
                        <a:t>2.4</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rgbClr val="FFAE23"/>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zh-CN" altLang="en-US"/>
                    </a:p>
                  </a:txBody>
                  <a:tcPr/>
                </a:tc>
                <a:extLst>
                  <a:ext uri="{0D108BD9-81ED-4DB2-BD59-A6C34878D82A}">
                    <a16:rowId xmlns:a16="http://schemas.microsoft.com/office/drawing/2014/main" val="1695245999"/>
                  </a:ext>
                </a:extLst>
              </a:tr>
              <a:tr h="347046">
                <a:tc rowSpan="10">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生态框架</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FFAE23"/>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Horovod</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0.23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7277709"/>
                  </a:ext>
                </a:extLst>
              </a:tr>
              <a:tr h="347046">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DeepSpeed</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1828800" rtl="0" eaLnBrk="1" fontAlgn="ctr" latinLnBrk="0" hangingPunct="1">
                        <a:lnSpc>
                          <a:spcPct val="100000"/>
                        </a:lnSpc>
                        <a:spcBef>
                          <a:spcPts val="0"/>
                        </a:spcBef>
                        <a:spcAft>
                          <a:spcPts val="0"/>
                        </a:spcAft>
                        <a:buClrTx/>
                        <a:buSzTx/>
                        <a:buFontTx/>
                        <a:buNone/>
                        <a:tabLst/>
                        <a:defRPr/>
                      </a:pP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US" altLang="zh-CN" sz="1600" b="0" i="0" dirty="0">
                          <a:solidFill>
                            <a:schemeClr val="tx1">
                              <a:lumMod val="95000"/>
                              <a:lumOff val="5000"/>
                            </a:schemeClr>
                          </a:solidFill>
                          <a:effectLst/>
                          <a:latin typeface="Alibaba PuHuiTi R" pitchFamily="18" charset="-122"/>
                          <a:ea typeface="Alibaba PuHuiTi R" pitchFamily="18" charset="-122"/>
                          <a:cs typeface="Alibaba PuHuiTi R" pitchFamily="18" charset="-122"/>
                        </a:rPr>
                        <a:t>0.8.0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4964411"/>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PaddlePaddle</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1828800" rtl="0" eaLnBrk="1" fontAlgn="ctr" latinLnBrk="0" hangingPunct="1">
                        <a:lnSpc>
                          <a:spcPct val="100000"/>
                        </a:lnSpc>
                        <a:spcBef>
                          <a:spcPts val="0"/>
                        </a:spcBef>
                        <a:spcAft>
                          <a:spcPts val="0"/>
                        </a:spcAft>
                        <a:buClrTx/>
                        <a:buSzTx/>
                        <a:buFontTx/>
                        <a:buNone/>
                        <a:tabLst/>
                        <a:defRPr/>
                      </a:pP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US" altLang="zh-CN" sz="1600" b="0" i="0" dirty="0">
                          <a:solidFill>
                            <a:schemeClr val="tx1">
                              <a:lumMod val="95000"/>
                              <a:lumOff val="5000"/>
                            </a:schemeClr>
                          </a:solidFill>
                          <a:effectLst/>
                          <a:latin typeface="Alibaba PuHuiTi R" pitchFamily="18" charset="-122"/>
                          <a:ea typeface="Alibaba PuHuiTi R" pitchFamily="18" charset="-122"/>
                          <a:cs typeface="Alibaba PuHuiTi R" pitchFamily="18" charset="-122"/>
                        </a:rPr>
                        <a:t>2.3.2</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0282541"/>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BladeDISC</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0.21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90233143"/>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TorchACC</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1828800" rtl="0" eaLnBrk="1" fontAlgn="ctr" latinLnBrk="0" hangingPunct="1">
                        <a:lnSpc>
                          <a:spcPct val="100000"/>
                        </a:lnSpc>
                        <a:spcBef>
                          <a:spcPts val="0"/>
                        </a:spcBef>
                        <a:spcAft>
                          <a:spcPts val="0"/>
                        </a:spcAft>
                        <a:buClrTx/>
                        <a:buSzTx/>
                        <a:buFontTx/>
                        <a:buNone/>
                        <a:tabLst/>
                        <a:defRPr/>
                      </a:pP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altLang="zh-C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1.12</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4855307"/>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MXNet</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不修改源码支持以</a:t>
                      </a:r>
                      <a:r>
                        <a:rPr lang="en" altLang="zh-CN"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kern="1200"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1.8</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3205819"/>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OneFlow</a:t>
                      </a:r>
                      <a:endPar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0.7.0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24427818"/>
                  </a:ext>
                </a:extLst>
              </a:tr>
              <a:tr h="342482">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TVM</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0.8</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05004525"/>
                  </a:ext>
                </a:extLst>
              </a:tr>
              <a:tr h="342482">
                <a:tc vMerge="1">
                  <a:txBody>
                    <a:bodyPr/>
                    <a:lstStyle/>
                    <a:p>
                      <a:endParaRPr lang="zh-CN" altLang="en-US"/>
                    </a:p>
                  </a:txBody>
                  <a:tcPr/>
                </a:tc>
                <a:tc>
                  <a:txBody>
                    <a:bodyPr/>
                    <a:lstStyle/>
                    <a:p>
                      <a:pPr algn="ctr" fontAlgn="ctr"/>
                      <a:r>
                        <a:rPr lang="en" sz="1600" b="0" i="0" u="none" strike="noStrike" dirty="0" err="1">
                          <a:solidFill>
                            <a:schemeClr val="tx1">
                              <a:lumMod val="95000"/>
                              <a:lumOff val="5000"/>
                            </a:schemeClr>
                          </a:solidFill>
                          <a:effectLst/>
                          <a:latin typeface="Alibaba PuHuiTi R" pitchFamily="18" charset="-122"/>
                          <a:ea typeface="Alibaba PuHuiTi R" pitchFamily="18" charset="-122"/>
                          <a:cs typeface="Alibaba PuHuiTi R" pitchFamily="18" charset="-122"/>
                        </a:rPr>
                        <a:t>trition</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-inference-server</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2.21.0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9608767"/>
                  </a:ext>
                </a:extLst>
              </a:tr>
              <a:tr h="571581">
                <a:tc vMerge="1">
                  <a:txBody>
                    <a:bodyPr/>
                    <a:lstStyle/>
                    <a:p>
                      <a:endParaRPr lang="zh-CN" altLang="en-US"/>
                    </a:p>
                  </a:txBody>
                  <a:tcPr/>
                </a:tc>
                <a:tc>
                  <a:txBody>
                    <a:bodyPr/>
                    <a:lstStyle/>
                    <a:p>
                      <a:pPr algn="ctr" fontAlgn="ct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DALI</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 不修改源码支持以</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CUDA</a:t>
                      </a:r>
                      <a:r>
                        <a:rPr lang="zh-CN" altLang="en-US"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兼容方式的编译和运行</a:t>
                      </a:r>
                      <a:r>
                        <a:rPr lang="en" sz="1600" b="0" i="0" u="none" strike="noStrike" dirty="0">
                          <a:solidFill>
                            <a:schemeClr val="tx1">
                              <a:lumMod val="95000"/>
                              <a:lumOff val="5000"/>
                            </a:schemeClr>
                          </a:solidFill>
                          <a:effectLst/>
                          <a:latin typeface="Alibaba PuHuiTi R" pitchFamily="18" charset="-122"/>
                          <a:ea typeface="Alibaba PuHuiTi R" pitchFamily="18" charset="-122"/>
                          <a:cs typeface="Alibaba PuHuiTi R" pitchFamily="18" charset="-122"/>
                        </a:rPr>
                        <a:t>version 1.13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58928179"/>
                  </a:ext>
                </a:extLst>
              </a:tr>
            </a:tbl>
          </a:graphicData>
        </a:graphic>
      </p:graphicFrame>
    </p:spTree>
    <p:extLst>
      <p:ext uri="{BB962C8B-B14F-4D97-AF65-F5344CB8AC3E}">
        <p14:creationId xmlns:p14="http://schemas.microsoft.com/office/powerpoint/2010/main" val="349541960"/>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43852-04E7-6392-EBC2-57061AFB2700}"/>
            </a:ext>
          </a:extLst>
        </p:cNvPr>
        <p:cNvGrpSpPr/>
        <p:nvPr/>
      </p:nvGrpSpPr>
      <p:grpSpPr>
        <a:xfrm>
          <a:off x="0" y="0"/>
          <a:ext cx="0" cy="0"/>
          <a:chOff x="0" y="0"/>
          <a:chExt cx="0" cy="0"/>
        </a:xfrm>
      </p:grpSpPr>
      <p:sp>
        <p:nvSpPr>
          <p:cNvPr id="2" name="例:这一页的标题标题标题">
            <a:extLst>
              <a:ext uri="{FF2B5EF4-FFF2-40B4-BE49-F238E27FC236}">
                <a16:creationId xmlns:a16="http://schemas.microsoft.com/office/drawing/2014/main" id="{AC8A8E35-4A5D-EBA5-EE0C-5308EBDA9B05}"/>
              </a:ext>
            </a:extLst>
          </p:cNvPr>
          <p:cNvSpPr txBox="1"/>
          <p:nvPr/>
        </p:nvSpPr>
        <p:spPr>
          <a:xfrm>
            <a:off x="489726" y="364890"/>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defTabSz="825500"/>
            <a:r>
              <a:rPr lang="en-US" altLang="zh-CN" sz="4800" b="1" dirty="0">
                <a:solidFill>
                  <a:schemeClr val="tx1"/>
                </a:solidFill>
                <a:latin typeface="Alibaba PuHuiTi B" pitchFamily="18" charset="-122"/>
                <a:ea typeface="Alibaba PuHuiTi B" pitchFamily="18" charset="-122"/>
                <a:cs typeface="Alibaba PuHuiTi B" pitchFamily="18" charset="-122"/>
                <a:sym typeface="阿里巴巴普惠体" panose="00020600040101010101" pitchFamily="18" charset="-122"/>
              </a:rPr>
              <a:t>CUDA</a:t>
            </a:r>
            <a:r>
              <a:rPr lang="zh-CN" altLang="en-US" sz="4800" b="1" dirty="0">
                <a:solidFill>
                  <a:schemeClr val="tx1"/>
                </a:solidFill>
                <a:latin typeface="Alibaba PuHuiTi B" pitchFamily="18" charset="-122"/>
                <a:ea typeface="Alibaba PuHuiTi B" pitchFamily="18" charset="-122"/>
                <a:cs typeface="Alibaba PuHuiTi B" pitchFamily="18" charset="-122"/>
                <a:sym typeface="阿里巴巴普惠体" panose="00020600040101010101" pitchFamily="18" charset="-122"/>
              </a:rPr>
              <a:t>及开源支持状态（</a:t>
            </a:r>
            <a:r>
              <a:rPr lang="en-US" altLang="zh-CN" sz="4800" b="1" dirty="0">
                <a:solidFill>
                  <a:schemeClr val="tx1"/>
                </a:solidFill>
                <a:latin typeface="Alibaba PuHuiTi B" pitchFamily="18" charset="-122"/>
                <a:ea typeface="Alibaba PuHuiTi B" pitchFamily="18" charset="-122"/>
                <a:cs typeface="Alibaba PuHuiTi B" pitchFamily="18" charset="-122"/>
                <a:sym typeface="阿里巴巴普惠体" panose="00020600040101010101" pitchFamily="18" charset="-122"/>
              </a:rPr>
              <a:t>2024.11</a:t>
            </a:r>
            <a:r>
              <a:rPr lang="zh-CN" altLang="en-US" sz="4800" b="1" dirty="0">
                <a:solidFill>
                  <a:schemeClr val="tx1"/>
                </a:solidFill>
                <a:latin typeface="Alibaba PuHuiTi B" pitchFamily="18" charset="-122"/>
                <a:ea typeface="Alibaba PuHuiTi B" pitchFamily="18" charset="-122"/>
                <a:cs typeface="Alibaba PuHuiTi B" pitchFamily="18" charset="-122"/>
                <a:sym typeface="阿里巴巴普惠体" panose="00020600040101010101" pitchFamily="18" charset="-122"/>
              </a:rPr>
              <a:t>）</a:t>
            </a:r>
          </a:p>
        </p:txBody>
      </p:sp>
      <p:graphicFrame>
        <p:nvGraphicFramePr>
          <p:cNvPr id="3" name="表格 2">
            <a:extLst>
              <a:ext uri="{FF2B5EF4-FFF2-40B4-BE49-F238E27FC236}">
                <a16:creationId xmlns:a16="http://schemas.microsoft.com/office/drawing/2014/main" id="{F974673F-F5E4-2AFB-55D5-815FDA4F6AED}"/>
              </a:ext>
            </a:extLst>
          </p:cNvPr>
          <p:cNvGraphicFramePr>
            <a:graphicFrameLocks noGrp="1"/>
          </p:cNvGraphicFramePr>
          <p:nvPr>
            <p:extLst>
              <p:ext uri="{D42A27DB-BD31-4B8C-83A1-F6EECF244321}">
                <p14:modId xmlns:p14="http://schemas.microsoft.com/office/powerpoint/2010/main" val="2312219422"/>
              </p:ext>
            </p:extLst>
          </p:nvPr>
        </p:nvGraphicFramePr>
        <p:xfrm>
          <a:off x="2261080" y="3878980"/>
          <a:ext cx="7702430" cy="8549392"/>
        </p:xfrm>
        <a:graphic>
          <a:graphicData uri="http://schemas.openxmlformats.org/drawingml/2006/table">
            <a:tbl>
              <a:tblPr firstRow="1" bandRow="1"/>
              <a:tblGrid>
                <a:gridCol w="3851215">
                  <a:extLst>
                    <a:ext uri="{9D8B030D-6E8A-4147-A177-3AD203B41FA5}">
                      <a16:colId xmlns:a16="http://schemas.microsoft.com/office/drawing/2014/main" val="3573409672"/>
                    </a:ext>
                  </a:extLst>
                </a:gridCol>
                <a:gridCol w="3851215">
                  <a:extLst>
                    <a:ext uri="{9D8B030D-6E8A-4147-A177-3AD203B41FA5}">
                      <a16:colId xmlns:a16="http://schemas.microsoft.com/office/drawing/2014/main" val="2703105321"/>
                    </a:ext>
                  </a:extLst>
                </a:gridCol>
              </a:tblGrid>
              <a:tr h="495914">
                <a:tc>
                  <a:txBody>
                    <a:bodyPr/>
                    <a:lstStyle/>
                    <a:p>
                      <a:r>
                        <a:rPr lang="zh-CN" altLang="en-US" dirty="0"/>
                        <a:t>开源软件</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tc>
                  <a:txBody>
                    <a:bodyPr/>
                    <a:lstStyle/>
                    <a:p>
                      <a:r>
                        <a:rPr lang="zh-CN" altLang="en-US" dirty="0"/>
                        <a:t>版本</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extLst>
                  <a:ext uri="{0D108BD9-81ED-4DB2-BD59-A6C34878D82A}">
                    <a16:rowId xmlns:a16="http://schemas.microsoft.com/office/drawing/2014/main" val="3865234517"/>
                  </a:ext>
                </a:extLst>
              </a:tr>
              <a:tr h="473734">
                <a:tc>
                  <a:txBody>
                    <a:bodyPr/>
                    <a:lstStyle/>
                    <a:p>
                      <a:r>
                        <a:rPr lang="en-US" altLang="zh-CN" sz="2000" dirty="0" err="1"/>
                        <a:t>Pytorch</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1.7-1.13,</a:t>
                      </a:r>
                      <a:r>
                        <a:rPr lang="zh-CN" altLang="en-US" sz="2000" dirty="0"/>
                        <a:t> </a:t>
                      </a:r>
                      <a:r>
                        <a:rPr lang="en-US" altLang="zh-CN" sz="2000" dirty="0"/>
                        <a:t>2.0</a:t>
                      </a:r>
                      <a:r>
                        <a:rPr lang="zh-CN" altLang="en-US" sz="2000" dirty="0"/>
                        <a:t> </a:t>
                      </a:r>
                      <a:r>
                        <a:rPr lang="en-US" altLang="zh-CN" sz="2000" dirty="0"/>
                        <a:t>~</a:t>
                      </a:r>
                      <a:r>
                        <a:rPr lang="zh-CN" altLang="en-US" sz="2000" dirty="0"/>
                        <a:t> </a:t>
                      </a:r>
                      <a:r>
                        <a:rPr lang="en-US" altLang="zh-CN" sz="2000" dirty="0"/>
                        <a:t>2.4</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645425941"/>
                  </a:ext>
                </a:extLst>
              </a:tr>
              <a:tr h="473734">
                <a:tc>
                  <a:txBody>
                    <a:bodyPr/>
                    <a:lstStyle/>
                    <a:p>
                      <a:r>
                        <a:rPr lang="en-US" altLang="zh-CN" sz="2000" dirty="0" err="1"/>
                        <a:t>Tensorflow</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2.14.1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691948108"/>
                  </a:ext>
                </a:extLst>
              </a:tr>
              <a:tr h="473734">
                <a:tc>
                  <a:txBody>
                    <a:bodyPr/>
                    <a:lstStyle/>
                    <a:p>
                      <a:r>
                        <a:rPr lang="en-US" altLang="zh-CN" sz="2000" dirty="0" err="1"/>
                        <a:t>PaddlePaddle</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2.3.2</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936915211"/>
                  </a:ext>
                </a:extLst>
              </a:tr>
              <a:tr h="473734">
                <a:tc>
                  <a:txBody>
                    <a:bodyPr/>
                    <a:lstStyle/>
                    <a:p>
                      <a:r>
                        <a:rPr lang="en-US" altLang="zh-CN" sz="2000" dirty="0" err="1"/>
                        <a:t>OneFlow</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0.7.0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186035001"/>
                  </a:ext>
                </a:extLst>
              </a:tr>
              <a:tr h="473734">
                <a:tc>
                  <a:txBody>
                    <a:bodyPr/>
                    <a:lstStyle/>
                    <a:p>
                      <a:r>
                        <a:rPr lang="en-US" altLang="zh-CN" sz="2000" dirty="0" err="1"/>
                        <a:t>MXNet</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1.8.9</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9589548"/>
                  </a:ext>
                </a:extLst>
              </a:tr>
              <a:tr h="473734">
                <a:tc>
                  <a:txBody>
                    <a:bodyPr/>
                    <a:lstStyle/>
                    <a:p>
                      <a:r>
                        <a:rPr lang="en-US" altLang="zh-CN" sz="2000" dirty="0" err="1"/>
                        <a:t>TorchACC</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1.1.2</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285679851"/>
                  </a:ext>
                </a:extLst>
              </a:tr>
              <a:tr h="473734">
                <a:tc>
                  <a:txBody>
                    <a:bodyPr/>
                    <a:lstStyle/>
                    <a:p>
                      <a:r>
                        <a:rPr lang="en-US" altLang="zh-CN" sz="2000" dirty="0"/>
                        <a:t>HIE-ALLSPARK</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1.0.0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664682789"/>
                  </a:ext>
                </a:extLst>
              </a:tr>
              <a:tr h="473734">
                <a:tc>
                  <a:txBody>
                    <a:bodyPr/>
                    <a:lstStyle/>
                    <a:p>
                      <a:r>
                        <a:rPr lang="en-US" altLang="zh-CN" sz="2000" dirty="0" err="1"/>
                        <a:t>BladeDISC</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0.21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592222991"/>
                  </a:ext>
                </a:extLst>
              </a:tr>
              <a:tr h="473734">
                <a:tc>
                  <a:txBody>
                    <a:bodyPr/>
                    <a:lstStyle/>
                    <a:p>
                      <a:r>
                        <a:rPr lang="en-US" altLang="zh-CN" sz="2000" dirty="0"/>
                        <a:t>Triton-Inference-Server</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2.21.0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217988839"/>
                  </a:ext>
                </a:extLst>
              </a:tr>
              <a:tr h="473734">
                <a:tc>
                  <a:txBody>
                    <a:bodyPr/>
                    <a:lstStyle/>
                    <a:p>
                      <a:r>
                        <a:rPr lang="en-US" altLang="zh-CN" sz="2000" dirty="0"/>
                        <a:t>Megatron-Core</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0.7.0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251915715"/>
                  </a:ext>
                </a:extLst>
              </a:tr>
              <a:tr h="473734">
                <a:tc>
                  <a:txBody>
                    <a:bodyPr/>
                    <a:lstStyle/>
                    <a:p>
                      <a:r>
                        <a:rPr lang="en-US" altLang="zh-CN" sz="2000" dirty="0" err="1"/>
                        <a:t>DeepSpeed</a:t>
                      </a:r>
                      <a:r>
                        <a:rPr lang="en-US" altLang="zh-CN" sz="2000" dirty="0"/>
                        <a:t> Megatron</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0.2.0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433195545"/>
                  </a:ext>
                </a:extLst>
              </a:tr>
              <a:tr h="473734">
                <a:tc>
                  <a:txBody>
                    <a:bodyPr/>
                    <a:lstStyle/>
                    <a:p>
                      <a:r>
                        <a:rPr lang="en-US" altLang="zh-CN" sz="2000" dirty="0" err="1"/>
                        <a:t>DeepSpeed</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0.14.4</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798113743"/>
                  </a:ext>
                </a:extLst>
              </a:tr>
              <a:tr h="473734">
                <a:tc>
                  <a:txBody>
                    <a:bodyPr/>
                    <a:lstStyle/>
                    <a:p>
                      <a:r>
                        <a:rPr lang="en-US" altLang="zh-CN" sz="2000" dirty="0" err="1"/>
                        <a:t>Horovod</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0.24.2</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311856171"/>
                  </a:ext>
                </a:extLst>
              </a:tr>
              <a:tr h="473734">
                <a:tc>
                  <a:txBody>
                    <a:bodyPr/>
                    <a:lstStyle/>
                    <a:p>
                      <a:r>
                        <a:rPr lang="en-US" altLang="zh-CN" sz="2000" dirty="0"/>
                        <a:t>VLLM</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0.6.3</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012030689"/>
                  </a:ext>
                </a:extLst>
              </a:tr>
              <a:tr h="473734">
                <a:tc>
                  <a:txBody>
                    <a:bodyPr/>
                    <a:lstStyle/>
                    <a:p>
                      <a:r>
                        <a:rPr lang="en-US" altLang="zh-CN" sz="2000" dirty="0" err="1"/>
                        <a:t>Imdeploy</a:t>
                      </a:r>
                      <a:endParaRPr lang="en-US" altLang="zh-CN"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0.5.3</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4032995838"/>
                  </a:ext>
                </a:extLst>
              </a:tr>
              <a:tr h="473734">
                <a:tc>
                  <a:txBody>
                    <a:bodyPr/>
                    <a:lstStyle/>
                    <a:p>
                      <a:r>
                        <a:rPr lang="en-US" altLang="zh-CN" sz="2000" u="none" strike="noStrike" cap="none" spc="0" baseline="0" dirty="0">
                          <a:uFillTx/>
                          <a:sym typeface="Helvetica Light"/>
                        </a:rPr>
                        <a:t>ONNX Runtime</a:t>
                      </a:r>
                      <a:endParaRPr lang="en-US" altLang="zh-CN" sz="20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tc>
                <a:tc>
                  <a:txBody>
                    <a:bodyPr/>
                    <a:lstStyle/>
                    <a:p>
                      <a:r>
                        <a:rPr lang="en-US" altLang="zh-CN" sz="2000" u="none" strike="noStrike" cap="none" spc="0" baseline="0" dirty="0">
                          <a:uFillTx/>
                          <a:sym typeface="Helvetica Light"/>
                        </a:rPr>
                        <a:t>1.18.0</a:t>
                      </a:r>
                      <a:endParaRPr lang="zh-CN" altLang="en-US" sz="20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tc>
                <a:extLst>
                  <a:ext uri="{0D108BD9-81ED-4DB2-BD59-A6C34878D82A}">
                    <a16:rowId xmlns:a16="http://schemas.microsoft.com/office/drawing/2014/main" val="4086291122"/>
                  </a:ext>
                </a:extLst>
              </a:tr>
              <a:tr h="473734">
                <a:tc>
                  <a:txBody>
                    <a:bodyPr/>
                    <a:lstStyle/>
                    <a:p>
                      <a:r>
                        <a:rPr lang="en-US" altLang="zh-CN" sz="2000" u="none" strike="noStrike" cap="none" spc="0" baseline="0" dirty="0" err="1">
                          <a:uFillTx/>
                          <a:sym typeface="Helvetica Light"/>
                        </a:rPr>
                        <a:t>FasterTransformer</a:t>
                      </a:r>
                      <a:endParaRPr lang="en-US" altLang="zh-CN" sz="20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tc>
                <a:tc>
                  <a:txBody>
                    <a:bodyPr/>
                    <a:lstStyle/>
                    <a:p>
                      <a:r>
                        <a:rPr lang="en-US" altLang="zh-CN" sz="2000" u="none" strike="noStrike" cap="none" spc="0" baseline="0" dirty="0">
                          <a:uFillTx/>
                          <a:sym typeface="Helvetica Light"/>
                        </a:rPr>
                        <a:t>5.3</a:t>
                      </a:r>
                      <a:endParaRPr lang="zh-CN" altLang="en-US" sz="2000" b="0" i="0" u="none" strike="noStrike" cap="none" spc="0" baseline="0" dirty="0">
                        <a:solidFill>
                          <a:schemeClr val="tx1"/>
                        </a:solidFill>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Light"/>
                      </a:endParaRPr>
                    </a:p>
                  </a:txBody>
                  <a:tcPr anchor="ctr"/>
                </a:tc>
                <a:extLst>
                  <a:ext uri="{0D108BD9-81ED-4DB2-BD59-A6C34878D82A}">
                    <a16:rowId xmlns:a16="http://schemas.microsoft.com/office/drawing/2014/main" val="4199262008"/>
                  </a:ext>
                </a:extLst>
              </a:tr>
            </a:tbl>
          </a:graphicData>
        </a:graphic>
      </p:graphicFrame>
      <p:graphicFrame>
        <p:nvGraphicFramePr>
          <p:cNvPr id="4" name="表格 3">
            <a:extLst>
              <a:ext uri="{FF2B5EF4-FFF2-40B4-BE49-F238E27FC236}">
                <a16:creationId xmlns:a16="http://schemas.microsoft.com/office/drawing/2014/main" id="{FC5CBF83-7146-302E-93B8-8C0588F29C8C}"/>
              </a:ext>
            </a:extLst>
          </p:cNvPr>
          <p:cNvGraphicFramePr>
            <a:graphicFrameLocks noGrp="1"/>
          </p:cNvGraphicFramePr>
          <p:nvPr>
            <p:extLst>
              <p:ext uri="{D42A27DB-BD31-4B8C-83A1-F6EECF244321}">
                <p14:modId xmlns:p14="http://schemas.microsoft.com/office/powerpoint/2010/main" val="649423422"/>
              </p:ext>
            </p:extLst>
          </p:nvPr>
        </p:nvGraphicFramePr>
        <p:xfrm>
          <a:off x="12448876" y="1798692"/>
          <a:ext cx="7702430" cy="10759440"/>
        </p:xfrm>
        <a:graphic>
          <a:graphicData uri="http://schemas.openxmlformats.org/drawingml/2006/table">
            <a:tbl>
              <a:tblPr firstRow="1" bandRow="1"/>
              <a:tblGrid>
                <a:gridCol w="3851215">
                  <a:extLst>
                    <a:ext uri="{9D8B030D-6E8A-4147-A177-3AD203B41FA5}">
                      <a16:colId xmlns:a16="http://schemas.microsoft.com/office/drawing/2014/main" val="3573409672"/>
                    </a:ext>
                  </a:extLst>
                </a:gridCol>
                <a:gridCol w="3851215">
                  <a:extLst>
                    <a:ext uri="{9D8B030D-6E8A-4147-A177-3AD203B41FA5}">
                      <a16:colId xmlns:a16="http://schemas.microsoft.com/office/drawing/2014/main" val="2703105321"/>
                    </a:ext>
                  </a:extLst>
                </a:gridCol>
              </a:tblGrid>
              <a:tr h="433344">
                <a:tc>
                  <a:txBody>
                    <a:bodyPr/>
                    <a:lstStyle/>
                    <a:p>
                      <a:r>
                        <a:rPr lang="zh-CN" altLang="en-US" dirty="0"/>
                        <a:t>开源软件</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tc>
                  <a:txBody>
                    <a:bodyPr/>
                    <a:lstStyle/>
                    <a:p>
                      <a:r>
                        <a:rPr lang="zh-CN" altLang="en-US" dirty="0"/>
                        <a:t>版本</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extLst>
                  <a:ext uri="{0D108BD9-81ED-4DB2-BD59-A6C34878D82A}">
                    <a16:rowId xmlns:a16="http://schemas.microsoft.com/office/drawing/2014/main" val="3865234517"/>
                  </a:ext>
                </a:extLst>
              </a:tr>
              <a:tr h="392050">
                <a:tc>
                  <a:txBody>
                    <a:bodyPr/>
                    <a:lstStyle/>
                    <a:p>
                      <a:r>
                        <a:rPr lang="en-US" altLang="zh-CN" sz="2000" dirty="0" err="1"/>
                        <a:t>TransformerEngine</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1.5</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645425941"/>
                  </a:ext>
                </a:extLst>
              </a:tr>
              <a:tr h="392050">
                <a:tc>
                  <a:txBody>
                    <a:bodyPr/>
                    <a:lstStyle/>
                    <a:p>
                      <a:r>
                        <a:rPr lang="en-US" altLang="zh-CN" sz="2000" dirty="0"/>
                        <a:t>Triton</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691948108"/>
                  </a:ext>
                </a:extLst>
              </a:tr>
              <a:tr h="392050">
                <a:tc>
                  <a:txBody>
                    <a:bodyPr/>
                    <a:lstStyle/>
                    <a:p>
                      <a:r>
                        <a:rPr lang="en-US" altLang="zh-CN" sz="2000" dirty="0"/>
                        <a:t>Nemo</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1.13.0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936915211"/>
                  </a:ext>
                </a:extLst>
              </a:tr>
              <a:tr h="392050">
                <a:tc>
                  <a:txBody>
                    <a:bodyPr/>
                    <a:lstStyle/>
                    <a:p>
                      <a:r>
                        <a:rPr lang="en-US" altLang="zh-CN" sz="2000" dirty="0"/>
                        <a:t>TVM</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0.8.0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186035001"/>
                  </a:ext>
                </a:extLst>
              </a:tr>
              <a:tr h="392050">
                <a:tc>
                  <a:txBody>
                    <a:bodyPr/>
                    <a:lstStyle/>
                    <a:p>
                      <a:r>
                        <a:rPr lang="en-US" altLang="zh-CN" sz="2000" dirty="0" err="1"/>
                        <a:t>Hugectr</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3.1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17952683"/>
                  </a:ext>
                </a:extLst>
              </a:tr>
              <a:tr h="392050">
                <a:tc>
                  <a:txBody>
                    <a:bodyPr/>
                    <a:lstStyle/>
                    <a:p>
                      <a:r>
                        <a:rPr lang="en-US" altLang="zh-CN" sz="2000" dirty="0" err="1"/>
                        <a:t>Pytorch</a:t>
                      </a:r>
                      <a:r>
                        <a:rPr lang="en-US" altLang="zh-CN" sz="2000" dirty="0"/>
                        <a:t>-quantization</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2.1.2</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975074104"/>
                  </a:ext>
                </a:extLst>
              </a:tr>
              <a:tr h="392050">
                <a:tc>
                  <a:txBody>
                    <a:bodyPr/>
                    <a:lstStyle/>
                    <a:p>
                      <a:r>
                        <a:rPr lang="en-US" altLang="zh-CN" sz="2000" dirty="0"/>
                        <a:t>DALI</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1.20.0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231373933"/>
                  </a:ext>
                </a:extLst>
              </a:tr>
              <a:tr h="392050">
                <a:tc>
                  <a:txBody>
                    <a:bodyPr/>
                    <a:lstStyle/>
                    <a:p>
                      <a:r>
                        <a:rPr lang="en-US" altLang="zh-CN" sz="2000" dirty="0" err="1"/>
                        <a:t>Cupy</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12.0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813987439"/>
                  </a:ext>
                </a:extLst>
              </a:tr>
              <a:tr h="392050">
                <a:tc>
                  <a:txBody>
                    <a:bodyPr/>
                    <a:lstStyle/>
                    <a:p>
                      <a:r>
                        <a:rPr lang="en-US" altLang="zh-CN" sz="2000" dirty="0"/>
                        <a:t>Pytorch3d</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0.7.6</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044355898"/>
                  </a:ext>
                </a:extLst>
              </a:tr>
              <a:tr h="392050">
                <a:tc>
                  <a:txBody>
                    <a:bodyPr/>
                    <a:lstStyle/>
                    <a:p>
                      <a:r>
                        <a:rPr lang="en-US" altLang="zh-CN" sz="2000" dirty="0" err="1"/>
                        <a:t>NVTabular</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0.7.1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172352182"/>
                  </a:ext>
                </a:extLst>
              </a:tr>
              <a:tr h="392050">
                <a:tc>
                  <a:txBody>
                    <a:bodyPr/>
                    <a:lstStyle/>
                    <a:p>
                      <a:r>
                        <a:rPr lang="en-US" altLang="zh-CN" sz="2000" dirty="0" err="1"/>
                        <a:t>rmm</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23.2.0a0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174927359"/>
                  </a:ext>
                </a:extLst>
              </a:tr>
              <a:tr h="392050">
                <a:tc>
                  <a:txBody>
                    <a:bodyPr/>
                    <a:lstStyle/>
                    <a:p>
                      <a:r>
                        <a:rPr lang="en-US" altLang="zh-CN" sz="2000" dirty="0" err="1"/>
                        <a:t>Cudf</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23.2.0a0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558109361"/>
                  </a:ext>
                </a:extLst>
              </a:tr>
              <a:tr h="392050">
                <a:tc>
                  <a:txBody>
                    <a:bodyPr/>
                    <a:lstStyle/>
                    <a:p>
                      <a:r>
                        <a:rPr lang="en-US" altLang="zh-CN" sz="2000" dirty="0" err="1"/>
                        <a:t>Torch_xla</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2.3</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667601328"/>
                  </a:ext>
                </a:extLst>
              </a:tr>
              <a:tr h="392050">
                <a:tc>
                  <a:txBody>
                    <a:bodyPr/>
                    <a:lstStyle/>
                    <a:p>
                      <a:r>
                        <a:rPr lang="en-US" altLang="zh-CN" sz="2000" dirty="0" err="1"/>
                        <a:t>Torchmetrics</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1.0.1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275624379"/>
                  </a:ext>
                </a:extLst>
              </a:tr>
              <a:tr h="392050">
                <a:tc>
                  <a:txBody>
                    <a:bodyPr/>
                    <a:lstStyle/>
                    <a:p>
                      <a:r>
                        <a:rPr lang="en-US" altLang="zh-CN" sz="2000" dirty="0" err="1"/>
                        <a:t>Torchaudio</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2.2.1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873078317"/>
                  </a:ext>
                </a:extLst>
              </a:tr>
              <a:tr h="392050">
                <a:tc>
                  <a:txBody>
                    <a:bodyPr/>
                    <a:lstStyle/>
                    <a:p>
                      <a:r>
                        <a:rPr lang="en-US" altLang="zh-CN" sz="2000" dirty="0" err="1"/>
                        <a:t>Torchvison</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0.17.1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997177874"/>
                  </a:ext>
                </a:extLst>
              </a:tr>
              <a:tr h="392050">
                <a:tc>
                  <a:txBody>
                    <a:bodyPr/>
                    <a:lstStyle/>
                    <a:p>
                      <a:r>
                        <a:rPr lang="en-US" altLang="zh-CN" sz="2000" dirty="0" err="1"/>
                        <a:t>Torchdata</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0.6.1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942084794"/>
                  </a:ext>
                </a:extLst>
              </a:tr>
              <a:tr h="392050">
                <a:tc>
                  <a:txBody>
                    <a:bodyPr/>
                    <a:lstStyle/>
                    <a:p>
                      <a:r>
                        <a:rPr lang="en-US" altLang="zh-CN" sz="2000" dirty="0" err="1"/>
                        <a:t>Torchtext</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0.17.1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38161807"/>
                  </a:ext>
                </a:extLst>
              </a:tr>
              <a:tr h="392050">
                <a:tc>
                  <a:txBody>
                    <a:bodyPr/>
                    <a:lstStyle/>
                    <a:p>
                      <a:r>
                        <a:rPr lang="en-US" altLang="zh-CN" sz="2000" dirty="0"/>
                        <a:t>mmcv</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730174139"/>
                  </a:ext>
                </a:extLst>
              </a:tr>
              <a:tr h="392050">
                <a:tc>
                  <a:txBody>
                    <a:bodyPr/>
                    <a:lstStyle/>
                    <a:p>
                      <a:r>
                        <a:rPr lang="en-US" altLang="zh-CN" sz="2000" dirty="0"/>
                        <a:t>Ray</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2.8.0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848851809"/>
                  </a:ext>
                </a:extLst>
              </a:tr>
              <a:tr h="392050">
                <a:tc>
                  <a:txBody>
                    <a:bodyPr/>
                    <a:lstStyle/>
                    <a:p>
                      <a:r>
                        <a:rPr lang="en-US" altLang="zh-CN" sz="2000" dirty="0" err="1"/>
                        <a:t>Xformers</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0.0.25</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64313099"/>
                  </a:ext>
                </a:extLst>
              </a:tr>
              <a:tr h="392050">
                <a:tc>
                  <a:txBody>
                    <a:bodyPr/>
                    <a:lstStyle/>
                    <a:p>
                      <a:r>
                        <a:rPr lang="en-US" altLang="zh-CN" sz="2000" dirty="0"/>
                        <a:t>Cutlass</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3.5</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172629014"/>
                  </a:ext>
                </a:extLst>
              </a:tr>
              <a:tr h="392050">
                <a:tc>
                  <a:txBody>
                    <a:bodyPr/>
                    <a:lstStyle/>
                    <a:p>
                      <a:r>
                        <a:rPr lang="en-US" altLang="zh-CN" sz="2000" dirty="0" err="1"/>
                        <a:t>FlashAttention</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2.5.7</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54853657"/>
                  </a:ext>
                </a:extLst>
              </a:tr>
              <a:tr h="392050">
                <a:tc>
                  <a:txBody>
                    <a:bodyPr/>
                    <a:lstStyle/>
                    <a:p>
                      <a:r>
                        <a:rPr lang="en-US" altLang="zh-CN" sz="2000" dirty="0"/>
                        <a:t>Apex</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24.04.01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1873114106"/>
                  </a:ext>
                </a:extLst>
              </a:tr>
              <a:tr h="392050">
                <a:tc>
                  <a:txBody>
                    <a:bodyPr/>
                    <a:lstStyle/>
                    <a:p>
                      <a:r>
                        <a:rPr lang="en-US" altLang="zh-CN" sz="2000" dirty="0" err="1"/>
                        <a:t>Peft</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0.3.0</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2950306882"/>
                  </a:ext>
                </a:extLst>
              </a:tr>
              <a:tr h="392050">
                <a:tc>
                  <a:txBody>
                    <a:bodyPr/>
                    <a:lstStyle/>
                    <a:p>
                      <a:r>
                        <a:rPr lang="en-US" altLang="zh-CN" sz="2000" dirty="0" err="1"/>
                        <a:t>Bitsandbytes</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0.43.1</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3553277438"/>
                  </a:ext>
                </a:extLst>
              </a:tr>
            </a:tbl>
          </a:graphicData>
        </a:graphic>
      </p:graphicFrame>
      <p:sp>
        <p:nvSpPr>
          <p:cNvPr id="5" name="文本框 4">
            <a:extLst>
              <a:ext uri="{FF2B5EF4-FFF2-40B4-BE49-F238E27FC236}">
                <a16:creationId xmlns:a16="http://schemas.microsoft.com/office/drawing/2014/main" id="{BC5D0CFA-37CC-FC9D-6A95-3B28AF1164B8}"/>
              </a:ext>
            </a:extLst>
          </p:cNvPr>
          <p:cNvSpPr txBox="1"/>
          <p:nvPr/>
        </p:nvSpPr>
        <p:spPr>
          <a:xfrm>
            <a:off x="15298468" y="12660067"/>
            <a:ext cx="4852838" cy="471924"/>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r" defTabSz="825500" rtl="0" fontAlgn="auto" latinLnBrk="0" hangingPunct="0">
              <a:lnSpc>
                <a:spcPct val="100000"/>
              </a:lnSpc>
              <a:spcBef>
                <a:spcPts val="0"/>
              </a:spcBef>
              <a:spcAft>
                <a:spcPts val="0"/>
              </a:spcAft>
              <a:buClrTx/>
              <a:buSzTx/>
              <a:buFontTx/>
              <a:buNone/>
            </a:pPr>
            <a:r>
              <a:rPr lang="zh-CN" altLang="en-US" sz="2400" dirty="0">
                <a:solidFill>
                  <a:srgbClr val="FF0000"/>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更新至</a:t>
            </a:r>
            <a:r>
              <a:rPr kumimoji="0" lang="en-US" altLang="zh-CN" sz="2400" b="0" i="0" u="none" strike="noStrike" cap="none" spc="0" normalizeH="0" baseline="0" dirty="0">
                <a:ln>
                  <a:noFill/>
                </a:ln>
                <a:solidFill>
                  <a:srgbClr val="FF0000"/>
                </a:solidFill>
                <a:effectLst/>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a:rPr>
              <a:t>2024.11 REL1.4</a:t>
            </a:r>
            <a:endParaRPr kumimoji="0" lang="zh-CN" altLang="en-US" sz="2400" b="0" i="0" u="none" strike="noStrike" cap="none" spc="0" normalizeH="0" baseline="0" dirty="0">
              <a:ln>
                <a:noFill/>
              </a:ln>
              <a:solidFill>
                <a:srgbClr val="FF0000"/>
              </a:solidFill>
              <a:effectLst/>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Helvetica"/>
            </a:endParaRPr>
          </a:p>
        </p:txBody>
      </p:sp>
      <p:graphicFrame>
        <p:nvGraphicFramePr>
          <p:cNvPr id="7" name="表格 6">
            <a:extLst>
              <a:ext uri="{FF2B5EF4-FFF2-40B4-BE49-F238E27FC236}">
                <a16:creationId xmlns:a16="http://schemas.microsoft.com/office/drawing/2014/main" id="{AD5D95A9-FD45-B831-1E25-4CF9D02C7215}"/>
              </a:ext>
            </a:extLst>
          </p:cNvPr>
          <p:cNvGraphicFramePr>
            <a:graphicFrameLocks noGrp="1"/>
          </p:cNvGraphicFramePr>
          <p:nvPr>
            <p:extLst>
              <p:ext uri="{D42A27DB-BD31-4B8C-83A1-F6EECF244321}">
                <p14:modId xmlns:p14="http://schemas.microsoft.com/office/powerpoint/2010/main" val="1368516162"/>
              </p:ext>
            </p:extLst>
          </p:nvPr>
        </p:nvGraphicFramePr>
        <p:xfrm>
          <a:off x="2261080" y="1825937"/>
          <a:ext cx="7702430" cy="893952"/>
        </p:xfrm>
        <a:graphic>
          <a:graphicData uri="http://schemas.openxmlformats.org/drawingml/2006/table">
            <a:tbl>
              <a:tblPr firstRow="1" bandRow="1"/>
              <a:tblGrid>
                <a:gridCol w="3851215">
                  <a:extLst>
                    <a:ext uri="{9D8B030D-6E8A-4147-A177-3AD203B41FA5}">
                      <a16:colId xmlns:a16="http://schemas.microsoft.com/office/drawing/2014/main" val="3573409672"/>
                    </a:ext>
                  </a:extLst>
                </a:gridCol>
                <a:gridCol w="3851215">
                  <a:extLst>
                    <a:ext uri="{9D8B030D-6E8A-4147-A177-3AD203B41FA5}">
                      <a16:colId xmlns:a16="http://schemas.microsoft.com/office/drawing/2014/main" val="2703105321"/>
                    </a:ext>
                  </a:extLst>
                </a:gridCol>
              </a:tblGrid>
              <a:tr h="436752">
                <a:tc>
                  <a:txBody>
                    <a:bodyPr/>
                    <a:lstStyle/>
                    <a:p>
                      <a:r>
                        <a:rPr lang="en-US" altLang="zh-CN" dirty="0"/>
                        <a:t>CUDA</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tc>
                  <a:txBody>
                    <a:bodyPr/>
                    <a:lstStyle/>
                    <a:p>
                      <a:r>
                        <a:rPr lang="zh-CN" altLang="en-US" dirty="0"/>
                        <a:t>版本</a:t>
                      </a:r>
                      <a:endParaRPr lang="zh-CN" altLang="en-US"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solidFill>
                      <a:srgbClr val="FFAE23"/>
                    </a:solidFill>
                  </a:tcPr>
                </a:tc>
                <a:extLst>
                  <a:ext uri="{0D108BD9-81ED-4DB2-BD59-A6C34878D82A}">
                    <a16:rowId xmlns:a16="http://schemas.microsoft.com/office/drawing/2014/main" val="3865234517"/>
                  </a:ext>
                </a:extLst>
              </a:tr>
              <a:tr h="436752">
                <a:tc>
                  <a:txBody>
                    <a:bodyPr/>
                    <a:lstStyle/>
                    <a:p>
                      <a:r>
                        <a:rPr lang="en-US" altLang="zh-CN" sz="2000" dirty="0"/>
                        <a:t>CUDA APIs</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tc>
                  <a:txBody>
                    <a:bodyPr/>
                    <a:lstStyle/>
                    <a:p>
                      <a:r>
                        <a:rPr lang="en-US" altLang="zh-CN" sz="2000" dirty="0"/>
                        <a:t>11.1</a:t>
                      </a:r>
                      <a:r>
                        <a:rPr lang="zh-CN" altLang="en-US" sz="2000" dirty="0"/>
                        <a:t> </a:t>
                      </a:r>
                      <a:r>
                        <a:rPr lang="en-US" altLang="zh-CN" sz="2000" dirty="0"/>
                        <a:t>~</a:t>
                      </a:r>
                      <a:r>
                        <a:rPr lang="zh-CN" altLang="en-US" sz="2000" dirty="0"/>
                        <a:t> </a:t>
                      </a:r>
                      <a:r>
                        <a:rPr lang="en-US" altLang="zh-CN" sz="2000" dirty="0"/>
                        <a:t>12.6</a:t>
                      </a:r>
                      <a:endParaRPr lang="zh-CN" altLang="en-US" sz="2000" dirty="0">
                        <a:solidFill>
                          <a:schemeClr val="tx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txBody>
                  <a:tcPr anchor="ctr"/>
                </a:tc>
                <a:extLst>
                  <a:ext uri="{0D108BD9-81ED-4DB2-BD59-A6C34878D82A}">
                    <a16:rowId xmlns:a16="http://schemas.microsoft.com/office/drawing/2014/main" val="645425941"/>
                  </a:ext>
                </a:extLst>
              </a:tr>
            </a:tbl>
          </a:graphicData>
        </a:graphic>
      </p:graphicFrame>
    </p:spTree>
    <p:extLst>
      <p:ext uri="{BB962C8B-B14F-4D97-AF65-F5344CB8AC3E}">
        <p14:creationId xmlns:p14="http://schemas.microsoft.com/office/powerpoint/2010/main" val="3858717980"/>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1F3BC-092B-0113-795B-9A6899EB5B43}"/>
            </a:ext>
          </a:extLst>
        </p:cNvPr>
        <p:cNvGrpSpPr/>
        <p:nvPr/>
      </p:nvGrpSpPr>
      <p:grpSpPr>
        <a:xfrm>
          <a:off x="0" y="0"/>
          <a:ext cx="0" cy="0"/>
          <a:chOff x="0" y="0"/>
          <a:chExt cx="0" cy="0"/>
        </a:xfrm>
      </p:grpSpPr>
      <p:sp>
        <p:nvSpPr>
          <p:cNvPr id="4" name="例:这一页的标题标题标题">
            <a:extLst>
              <a:ext uri="{FF2B5EF4-FFF2-40B4-BE49-F238E27FC236}">
                <a16:creationId xmlns:a16="http://schemas.microsoft.com/office/drawing/2014/main" id="{E5D0D279-B7ED-D610-9E4A-E293319E6BED}"/>
              </a:ext>
            </a:extLst>
          </p:cNvPr>
          <p:cNvSpPr txBox="1"/>
          <p:nvPr/>
        </p:nvSpPr>
        <p:spPr>
          <a:xfrm>
            <a:off x="489726" y="382744"/>
            <a:ext cx="21278410" cy="784257"/>
          </a:xfrm>
          <a:prstGeom prst="rect">
            <a:avLst/>
          </a:prstGeom>
          <a:ln w="12700">
            <a:miter lim="400000"/>
          </a:ln>
        </p:spPr>
        <p:txBody>
          <a:bodyPr wrap="square" lIns="22576" tIns="22576" rIns="22576" bIns="22576">
            <a:spAutoFit/>
          </a:bodyPr>
          <a:lstStyle>
            <a:lvl1pPr defTabSz="367030">
              <a:defRPr sz="5400">
                <a:solidFill>
                  <a:srgbClr val="53585F"/>
                </a:solidFill>
                <a:latin typeface="微软雅黑"/>
                <a:ea typeface="微软雅黑"/>
                <a:cs typeface="微软雅黑"/>
                <a:sym typeface="微软雅黑"/>
              </a:defRPr>
            </a:lvl1pPr>
          </a:lstStyle>
          <a:p>
            <a:pPr algn="l" hangingPunct="1"/>
            <a:r>
              <a:rPr kumimoji="1" lang="en-US" altLang="zh-CN" sz="4800" b="1" dirty="0">
                <a:latin typeface="Alibaba PuHuiTi B" pitchFamily="18" charset="-122"/>
                <a:ea typeface="Alibaba PuHuiTi B" pitchFamily="18" charset="-122"/>
                <a:cs typeface="Alibaba PuHuiTi B" pitchFamily="18" charset="-122"/>
              </a:rPr>
              <a:t>PPU</a:t>
            </a:r>
            <a:r>
              <a:rPr kumimoji="1" lang="zh-CN" altLang="en-US" sz="4800" b="1" dirty="0">
                <a:latin typeface="Alibaba PuHuiTi B" pitchFamily="18" charset="-122"/>
                <a:ea typeface="Alibaba PuHuiTi B" pitchFamily="18" charset="-122"/>
                <a:cs typeface="Alibaba PuHuiTi B" pitchFamily="18" charset="-122"/>
              </a:rPr>
              <a:t>大模型训练实践</a:t>
            </a:r>
          </a:p>
        </p:txBody>
      </p:sp>
      <p:sp>
        <p:nvSpPr>
          <p:cNvPr id="7" name="矩形 6">
            <a:extLst>
              <a:ext uri="{FF2B5EF4-FFF2-40B4-BE49-F238E27FC236}">
                <a16:creationId xmlns:a16="http://schemas.microsoft.com/office/drawing/2014/main" id="{5E12661C-13FE-C996-0A53-8A923A89DE7D}"/>
              </a:ext>
            </a:extLst>
          </p:cNvPr>
          <p:cNvSpPr/>
          <p:nvPr/>
        </p:nvSpPr>
        <p:spPr>
          <a:xfrm>
            <a:off x="2140085" y="2526832"/>
            <a:ext cx="8463063" cy="754695"/>
          </a:xfrm>
          <a:prstGeom prst="rect">
            <a:avLst/>
          </a:prstGeom>
          <a:solidFill>
            <a:srgbClr val="92D050"/>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rPr>
              <a:t>LLM</a:t>
            </a:r>
            <a:r>
              <a:rPr lang="zh-CN" altLang="en-US" sz="2800" dirty="0">
                <a:latin typeface="Alibaba PuHuiTi R" pitchFamily="18" charset="-122"/>
                <a:ea typeface="Alibaba PuHuiTi R" pitchFamily="18" charset="-122"/>
                <a:cs typeface="Alibaba PuHuiTi R" pitchFamily="18" charset="-122"/>
              </a:rPr>
              <a:t>框架</a:t>
            </a:r>
            <a:r>
              <a:rPr lang="en-US" altLang="zh-CN" sz="2800" dirty="0">
                <a:latin typeface="Alibaba PuHuiTi R" pitchFamily="18" charset="-122"/>
                <a:ea typeface="Alibaba PuHuiTi R" pitchFamily="18" charset="-122"/>
                <a:cs typeface="Alibaba PuHuiTi R" pitchFamily="18" charset="-122"/>
              </a:rPr>
              <a:t>(Megatron/</a:t>
            </a:r>
            <a:r>
              <a:rPr lang="zh-CN" altLang="en-US" sz="2800" dirty="0">
                <a:latin typeface="Alibaba PuHuiTi R" pitchFamily="18" charset="-122"/>
                <a:ea typeface="Alibaba PuHuiTi R" pitchFamily="18" charset="-122"/>
                <a:cs typeface="Alibaba PuHuiTi R" pitchFamily="18" charset="-122"/>
              </a:rPr>
              <a:t> </a:t>
            </a:r>
            <a:r>
              <a:rPr lang="en-US" altLang="zh-CN" sz="2800" dirty="0" err="1">
                <a:latin typeface="Alibaba PuHuiTi R" pitchFamily="18" charset="-122"/>
                <a:ea typeface="Alibaba PuHuiTi R" pitchFamily="18" charset="-122"/>
                <a:cs typeface="Alibaba PuHuiTi R" pitchFamily="18" charset="-122"/>
              </a:rPr>
              <a:t>DeepSpeed</a:t>
            </a:r>
            <a:r>
              <a:rPr lang="zh-CN" altLang="en-US" sz="2800" dirty="0">
                <a:latin typeface="Alibaba PuHuiTi R" pitchFamily="18" charset="-122"/>
                <a:ea typeface="Alibaba PuHuiTi R" pitchFamily="18" charset="-122"/>
                <a:cs typeface="Alibaba PuHuiTi R" pitchFamily="18" charset="-122"/>
              </a:rPr>
              <a:t> </a:t>
            </a:r>
            <a:r>
              <a:rPr lang="en-US" altLang="zh-CN" sz="2800" dirty="0">
                <a:latin typeface="Alibaba PuHuiTi R" pitchFamily="18" charset="-122"/>
                <a:ea typeface="Alibaba PuHuiTi R" pitchFamily="18" charset="-122"/>
                <a:cs typeface="Alibaba PuHuiTi R" pitchFamily="18" charset="-122"/>
              </a:rPr>
              <a:t>)</a:t>
            </a:r>
            <a:endParaRPr kumimoji="0" lang="zh-CN" altLang="en-US" sz="28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8" name="矩形 7">
            <a:extLst>
              <a:ext uri="{FF2B5EF4-FFF2-40B4-BE49-F238E27FC236}">
                <a16:creationId xmlns:a16="http://schemas.microsoft.com/office/drawing/2014/main" id="{194DA407-B42D-F1CE-9037-92C89E3D0DD5}"/>
              </a:ext>
            </a:extLst>
          </p:cNvPr>
          <p:cNvSpPr/>
          <p:nvPr/>
        </p:nvSpPr>
        <p:spPr>
          <a:xfrm>
            <a:off x="2140083" y="3778516"/>
            <a:ext cx="3443592" cy="673369"/>
          </a:xfrm>
          <a:prstGeom prst="rect">
            <a:avLst/>
          </a:prstGeom>
          <a:solidFill>
            <a:srgbClr val="92D050"/>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kumimoji="0" lang="en-US" altLang="zh-CN" sz="2400" u="none" strike="noStrike" cap="none" spc="0" normalizeH="0" baseline="0" dirty="0" err="1">
                <a:ln>
                  <a:noFill/>
                </a:ln>
                <a:solidFill>
                  <a:srgbClr val="000000"/>
                </a:solidFill>
                <a:effectLst/>
                <a:uFillTx/>
                <a:latin typeface="Alibaba PuHuiTi R" pitchFamily="18" charset="-122"/>
                <a:ea typeface="Alibaba PuHuiTi R" pitchFamily="18" charset="-122"/>
                <a:cs typeface="Alibaba PuHuiTi R" pitchFamily="18" charset="-122"/>
                <a:sym typeface="Helvetica"/>
              </a:rPr>
              <a:t>Pytorch</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9" name="矩形 8">
            <a:extLst>
              <a:ext uri="{FF2B5EF4-FFF2-40B4-BE49-F238E27FC236}">
                <a16:creationId xmlns:a16="http://schemas.microsoft.com/office/drawing/2014/main" id="{8DD90518-DEC0-4A2E-86C8-DD0EC2B2008E}"/>
              </a:ext>
            </a:extLst>
          </p:cNvPr>
          <p:cNvSpPr/>
          <p:nvPr/>
        </p:nvSpPr>
        <p:spPr>
          <a:xfrm>
            <a:off x="2140084" y="4953994"/>
            <a:ext cx="6339588" cy="686086"/>
          </a:xfrm>
          <a:prstGeom prst="rect">
            <a:avLst/>
          </a:prstGeom>
          <a:solidFill>
            <a:schemeClr val="accent4">
              <a:lumMod val="60000"/>
              <a:lumOff val="4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SAIL</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CUDA</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Wrapper</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0" name="矩形 9">
            <a:extLst>
              <a:ext uri="{FF2B5EF4-FFF2-40B4-BE49-F238E27FC236}">
                <a16:creationId xmlns:a16="http://schemas.microsoft.com/office/drawing/2014/main" id="{E83A0397-7329-C956-3DB6-2C7C91B96F51}"/>
              </a:ext>
            </a:extLst>
          </p:cNvPr>
          <p:cNvSpPr/>
          <p:nvPr/>
        </p:nvSpPr>
        <p:spPr>
          <a:xfrm>
            <a:off x="2140083" y="6150549"/>
            <a:ext cx="6339589" cy="960221"/>
          </a:xfrm>
          <a:prstGeom prst="rect">
            <a:avLst/>
          </a:prstGeom>
          <a:solidFill>
            <a:schemeClr val="accent4">
              <a:lumMod val="40000"/>
              <a:lumOff val="6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PPU Libraries</a:t>
            </a:r>
          </a:p>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a:t>
            </a:r>
            <a:r>
              <a:rPr lang="en-US" altLang="zh-CN" sz="2400" dirty="0" err="1">
                <a:latin typeface="Alibaba PuHuiTi R" pitchFamily="18" charset="-122"/>
                <a:ea typeface="Alibaba PuHuiTi R" pitchFamily="18" charset="-122"/>
                <a:cs typeface="Alibaba PuHuiTi R" pitchFamily="18" charset="-122"/>
              </a:rPr>
              <a:t>acBlas</a:t>
            </a:r>
            <a:r>
              <a:rPr lang="en-US" altLang="zh-CN" sz="2400" dirty="0">
                <a:latin typeface="Alibaba PuHuiTi R" pitchFamily="18" charset="-122"/>
                <a:ea typeface="Alibaba PuHuiTi R" pitchFamily="18" charset="-122"/>
                <a:cs typeface="Alibaba PuHuiTi R" pitchFamily="18" charset="-122"/>
              </a:rPr>
              <a:t>, </a:t>
            </a:r>
            <a:r>
              <a:rPr lang="en-US" altLang="zh-CN" sz="2400" dirty="0" err="1">
                <a:latin typeface="Alibaba PuHuiTi R" pitchFamily="18" charset="-122"/>
                <a:ea typeface="Alibaba PuHuiTi R" pitchFamily="18" charset="-122"/>
                <a:cs typeface="Alibaba PuHuiTi R" pitchFamily="18" charset="-122"/>
              </a:rPr>
              <a:t>acDnn</a:t>
            </a:r>
            <a:r>
              <a:rPr lang="en-US" altLang="zh-CN" sz="2400" dirty="0">
                <a:latin typeface="Alibaba PuHuiTi R" pitchFamily="18" charset="-122"/>
                <a:ea typeface="Alibaba PuHuiTi R" pitchFamily="18" charset="-122"/>
                <a:cs typeface="Alibaba PuHuiTi R" pitchFamily="18" charset="-122"/>
              </a:rPr>
              <a:t>, </a:t>
            </a:r>
            <a:r>
              <a:rPr lang="en-US" altLang="zh-CN" sz="2400" dirty="0" err="1">
                <a:latin typeface="Alibaba PuHuiTi R" pitchFamily="18" charset="-122"/>
                <a:ea typeface="Alibaba PuHuiTi R" pitchFamily="18" charset="-122"/>
                <a:cs typeface="Alibaba PuHuiTi R" pitchFamily="18" charset="-122"/>
              </a:rPr>
              <a:t>acSolver</a:t>
            </a:r>
            <a:r>
              <a:rPr lang="en-US" altLang="zh-CN" sz="2400" dirty="0">
                <a:latin typeface="Alibaba PuHuiTi R" pitchFamily="18" charset="-122"/>
                <a:ea typeface="Alibaba PuHuiTi R" pitchFamily="18" charset="-122"/>
                <a:cs typeface="Alibaba PuHuiTi R" pitchFamily="18" charset="-122"/>
              </a:rPr>
              <a:t>,</a:t>
            </a:r>
            <a:r>
              <a:rPr lang="zh-CN" altLang="en-US" sz="2400" dirty="0">
                <a:latin typeface="Alibaba PuHuiTi R" pitchFamily="18" charset="-122"/>
                <a:ea typeface="Alibaba PuHuiTi R" pitchFamily="18" charset="-122"/>
                <a:cs typeface="Alibaba PuHuiTi R" pitchFamily="18" charset="-122"/>
              </a:rPr>
              <a:t> </a:t>
            </a:r>
            <a:r>
              <a:rPr lang="en-US" altLang="zh-CN" sz="2400" b="1" dirty="0" err="1">
                <a:latin typeface="Alibaba PuHuiTi R" pitchFamily="18" charset="-122"/>
                <a:ea typeface="Alibaba PuHuiTi R" pitchFamily="18" charset="-122"/>
                <a:cs typeface="Alibaba PuHuiTi R" pitchFamily="18" charset="-122"/>
              </a:rPr>
              <a:t>FlashAtten</a:t>
            </a:r>
            <a:r>
              <a:rPr lang="en-US" altLang="zh-CN" sz="2400" dirty="0">
                <a:latin typeface="Alibaba PuHuiTi R" pitchFamily="18" charset="-122"/>
                <a:ea typeface="Alibaba PuHuiTi R" pitchFamily="18" charset="-122"/>
                <a:cs typeface="Alibaba PuHuiTi R" pitchFamily="18" charset="-122"/>
              </a:rPr>
              <a:t> </a:t>
            </a:r>
            <a:r>
              <a:rPr lang="en-US" altLang="zh-CN" sz="2400" dirty="0" err="1">
                <a:latin typeface="Alibaba PuHuiTi R" pitchFamily="18" charset="-122"/>
                <a:ea typeface="Alibaba PuHuiTi R" pitchFamily="18" charset="-122"/>
                <a:cs typeface="Alibaba PuHuiTi R" pitchFamily="18" charset="-122"/>
              </a:rPr>
              <a:t>etc</a:t>
            </a:r>
            <a:r>
              <a:rPr lang="en-US" altLang="zh-CN" sz="2400" dirty="0">
                <a:latin typeface="Alibaba PuHuiTi R" pitchFamily="18" charset="-122"/>
                <a:ea typeface="Alibaba PuHuiTi R" pitchFamily="18" charset="-122"/>
                <a:cs typeface="Alibaba PuHuiTi R" pitchFamily="18" charset="-122"/>
              </a:rPr>
              <a:t>)</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1" name="矩形 10">
            <a:extLst>
              <a:ext uri="{FF2B5EF4-FFF2-40B4-BE49-F238E27FC236}">
                <a16:creationId xmlns:a16="http://schemas.microsoft.com/office/drawing/2014/main" id="{998392A7-A211-CDCF-23A2-DDB8C64C8D48}"/>
              </a:ext>
            </a:extLst>
          </p:cNvPr>
          <p:cNvSpPr/>
          <p:nvPr/>
        </p:nvSpPr>
        <p:spPr>
          <a:xfrm>
            <a:off x="2140083" y="7764963"/>
            <a:ext cx="6556442" cy="673369"/>
          </a:xfrm>
          <a:prstGeom prst="rect">
            <a:avLst/>
          </a:prstGeom>
          <a:solidFill>
            <a:schemeClr val="accent4">
              <a:lumMod val="40000"/>
              <a:lumOff val="6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PPU</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Runtime</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2" name="矩形 11">
            <a:extLst>
              <a:ext uri="{FF2B5EF4-FFF2-40B4-BE49-F238E27FC236}">
                <a16:creationId xmlns:a16="http://schemas.microsoft.com/office/drawing/2014/main" id="{3CD8C6AA-69CE-28E0-2CBF-197A55B926EF}"/>
              </a:ext>
            </a:extLst>
          </p:cNvPr>
          <p:cNvSpPr/>
          <p:nvPr/>
        </p:nvSpPr>
        <p:spPr>
          <a:xfrm>
            <a:off x="2140073" y="9035530"/>
            <a:ext cx="8463065" cy="639161"/>
          </a:xfrm>
          <a:prstGeom prst="rect">
            <a:avLst/>
          </a:prstGeom>
          <a:solidFill>
            <a:schemeClr val="accent4">
              <a:lumMod val="40000"/>
              <a:lumOff val="60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PPU</a:t>
            </a:r>
            <a:r>
              <a:rPr lang="zh-CN" altLang="en-US" sz="2400" dirty="0">
                <a:latin typeface="Alibaba PuHuiTi R" pitchFamily="18" charset="-122"/>
                <a:ea typeface="Alibaba PuHuiTi R" pitchFamily="18" charset="-122"/>
                <a:cs typeface="Alibaba PuHuiTi R" pitchFamily="18" charset="-122"/>
              </a:rPr>
              <a:t> </a:t>
            </a:r>
            <a:r>
              <a:rPr lang="en-US" altLang="zh-CN" sz="2400" dirty="0">
                <a:latin typeface="Alibaba PuHuiTi R" pitchFamily="18" charset="-122"/>
                <a:ea typeface="Alibaba PuHuiTi R" pitchFamily="18" charset="-122"/>
                <a:cs typeface="Alibaba PuHuiTi R" pitchFamily="18" charset="-122"/>
              </a:rPr>
              <a:t>Driver</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sp>
        <p:nvSpPr>
          <p:cNvPr id="13" name="矩形 12">
            <a:extLst>
              <a:ext uri="{FF2B5EF4-FFF2-40B4-BE49-F238E27FC236}">
                <a16:creationId xmlns:a16="http://schemas.microsoft.com/office/drawing/2014/main" id="{A4041C32-C9F8-C5EE-35A3-7D68CF7A9C54}"/>
              </a:ext>
            </a:extLst>
          </p:cNvPr>
          <p:cNvSpPr/>
          <p:nvPr/>
        </p:nvSpPr>
        <p:spPr>
          <a:xfrm>
            <a:off x="2140073" y="10205887"/>
            <a:ext cx="8463065" cy="639161"/>
          </a:xfrm>
          <a:prstGeom prst="rect">
            <a:avLst/>
          </a:prstGeom>
          <a:solidFill>
            <a:schemeClr val="bg1">
              <a:lumMod val="75000"/>
            </a:schemeClr>
          </a:solidFill>
          <a:ln w="25400" cap="flat">
            <a:noFill/>
            <a:prstDash val="solid"/>
            <a:round/>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noAutofit/>
          </a:bodyPr>
          <a:lstStyle/>
          <a:p>
            <a:pPr marL="0" marR="0" indent="0" algn="ctr" defTabSz="825500" rtl="0" fontAlgn="auto" latinLnBrk="0" hangingPunct="0">
              <a:lnSpc>
                <a:spcPct val="100000"/>
              </a:lnSpc>
              <a:spcBef>
                <a:spcPts val="0"/>
              </a:spcBef>
              <a:spcAft>
                <a:spcPts val="0"/>
              </a:spcAft>
              <a:buClrTx/>
              <a:buSzTx/>
              <a:buFontTx/>
              <a:buNone/>
            </a:pPr>
            <a:r>
              <a:rPr lang="en-US" altLang="zh-CN" sz="2400" dirty="0">
                <a:latin typeface="Alibaba PuHuiTi R" pitchFamily="18" charset="-122"/>
                <a:ea typeface="Alibaba PuHuiTi R" pitchFamily="18" charset="-122"/>
                <a:cs typeface="Alibaba PuHuiTi R" pitchFamily="18" charset="-122"/>
              </a:rPr>
              <a:t>PPU</a:t>
            </a:r>
            <a:endParaRPr kumimoji="0" lang="zh-CN" altLang="en-US" sz="2400" u="none" strike="noStrike" cap="none" spc="0" normalizeH="0" baseline="0" dirty="0">
              <a:ln>
                <a:noFill/>
              </a:ln>
              <a:solidFill>
                <a:srgbClr val="000000"/>
              </a:solidFill>
              <a:effectLst/>
              <a:uFillTx/>
              <a:latin typeface="Alibaba PuHuiTi R" pitchFamily="18" charset="-122"/>
              <a:ea typeface="Alibaba PuHuiTi R" pitchFamily="18" charset="-122"/>
              <a:cs typeface="Alibaba PuHuiTi R" pitchFamily="18" charset="-122"/>
              <a:sym typeface="Helvetica"/>
            </a:endParaRPr>
          </a:p>
        </p:txBody>
      </p:sp>
      <p:cxnSp>
        <p:nvCxnSpPr>
          <p:cNvPr id="17" name="直线箭头连接符 16">
            <a:extLst>
              <a:ext uri="{FF2B5EF4-FFF2-40B4-BE49-F238E27FC236}">
                <a16:creationId xmlns:a16="http://schemas.microsoft.com/office/drawing/2014/main" id="{B0DA7AD1-390B-7EE3-899B-29745A083262}"/>
              </a:ext>
            </a:extLst>
          </p:cNvPr>
          <p:cNvCxnSpPr>
            <a:cxnSpLocks/>
          </p:cNvCxnSpPr>
          <p:nvPr/>
        </p:nvCxnSpPr>
        <p:spPr>
          <a:xfrm>
            <a:off x="3768970" y="3297838"/>
            <a:ext cx="0" cy="480678"/>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20" name="直线箭头连接符 19">
            <a:extLst>
              <a:ext uri="{FF2B5EF4-FFF2-40B4-BE49-F238E27FC236}">
                <a16:creationId xmlns:a16="http://schemas.microsoft.com/office/drawing/2014/main" id="{75826097-FA7D-AC59-40A5-0CDB2A604164}"/>
              </a:ext>
            </a:extLst>
          </p:cNvPr>
          <p:cNvCxnSpPr>
            <a:cxnSpLocks/>
          </p:cNvCxnSpPr>
          <p:nvPr/>
        </p:nvCxnSpPr>
        <p:spPr>
          <a:xfrm>
            <a:off x="3768970" y="7098778"/>
            <a:ext cx="0" cy="639161"/>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21" name="直线箭头连接符 20">
            <a:extLst>
              <a:ext uri="{FF2B5EF4-FFF2-40B4-BE49-F238E27FC236}">
                <a16:creationId xmlns:a16="http://schemas.microsoft.com/office/drawing/2014/main" id="{6CDFB8E6-B0C0-5404-C3F4-349ABDB2DED6}"/>
              </a:ext>
            </a:extLst>
          </p:cNvPr>
          <p:cNvCxnSpPr>
            <a:cxnSpLocks/>
          </p:cNvCxnSpPr>
          <p:nvPr/>
        </p:nvCxnSpPr>
        <p:spPr>
          <a:xfrm>
            <a:off x="3768970" y="8413354"/>
            <a:ext cx="0" cy="639161"/>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22" name="直线箭头连接符 21">
            <a:extLst>
              <a:ext uri="{FF2B5EF4-FFF2-40B4-BE49-F238E27FC236}">
                <a16:creationId xmlns:a16="http://schemas.microsoft.com/office/drawing/2014/main" id="{1C6D77DF-60F4-01FC-FEC6-3ED4219FDB4A}"/>
              </a:ext>
            </a:extLst>
          </p:cNvPr>
          <p:cNvCxnSpPr>
            <a:cxnSpLocks/>
          </p:cNvCxnSpPr>
          <p:nvPr/>
        </p:nvCxnSpPr>
        <p:spPr>
          <a:xfrm>
            <a:off x="3768970" y="9663204"/>
            <a:ext cx="0" cy="639161"/>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sp>
        <p:nvSpPr>
          <p:cNvPr id="23" name="文本框 22">
            <a:extLst>
              <a:ext uri="{FF2B5EF4-FFF2-40B4-BE49-F238E27FC236}">
                <a16:creationId xmlns:a16="http://schemas.microsoft.com/office/drawing/2014/main" id="{587D565C-491F-9D41-1BF5-A56AC18C00A2}"/>
              </a:ext>
            </a:extLst>
          </p:cNvPr>
          <p:cNvSpPr txBox="1"/>
          <p:nvPr/>
        </p:nvSpPr>
        <p:spPr>
          <a:xfrm>
            <a:off x="12501248" y="1967598"/>
            <a:ext cx="10278503" cy="2617191"/>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marL="571500" indent="-571500" algn="l">
              <a:lnSpc>
                <a:spcPct val="150000"/>
              </a:lnSpc>
              <a:buFont typeface="Wingdings" pitchFamily="2" charset="2"/>
              <a:buChar char="l"/>
            </a:pPr>
            <a:r>
              <a:rPr lang="zh-CN" altLang="en-US" sz="2800" dirty="0">
                <a:latin typeface="Alibaba PuHuiTi R" pitchFamily="18" charset="-122"/>
                <a:ea typeface="Alibaba PuHuiTi R" pitchFamily="18" charset="-122"/>
                <a:cs typeface="Alibaba PuHuiTi R" pitchFamily="18" charset="-122"/>
              </a:rPr>
              <a:t>支持</a:t>
            </a:r>
            <a:r>
              <a:rPr lang="en-US" altLang="zh-CN" sz="2800" dirty="0">
                <a:latin typeface="Alibaba PuHuiTi R" pitchFamily="18" charset="-122"/>
                <a:ea typeface="Alibaba PuHuiTi R" pitchFamily="18" charset="-122"/>
                <a:cs typeface="Alibaba PuHuiTi R" pitchFamily="18" charset="-122"/>
              </a:rPr>
              <a:t>Megatron/</a:t>
            </a:r>
            <a:r>
              <a:rPr lang="en-US" altLang="zh-CN" sz="2800" dirty="0" err="1">
                <a:latin typeface="Alibaba PuHuiTi R" pitchFamily="18" charset="-122"/>
                <a:ea typeface="Alibaba PuHuiTi R" pitchFamily="18" charset="-122"/>
                <a:cs typeface="Alibaba PuHuiTi R" pitchFamily="18" charset="-122"/>
              </a:rPr>
              <a:t>DeepSpeed</a:t>
            </a:r>
            <a:r>
              <a:rPr lang="zh-CN" altLang="en-US" sz="2800" dirty="0">
                <a:latin typeface="Alibaba PuHuiTi R" pitchFamily="18" charset="-122"/>
                <a:ea typeface="Alibaba PuHuiTi R" pitchFamily="18" charset="-122"/>
                <a:cs typeface="Alibaba PuHuiTi R" pitchFamily="18" charset="-122"/>
              </a:rPr>
              <a:t>等</a:t>
            </a:r>
            <a:endParaRPr lang="en-US" altLang="zh-CN" sz="2800" dirty="0">
              <a:latin typeface="Alibaba PuHuiTi R" pitchFamily="18" charset="-122"/>
              <a:ea typeface="Alibaba PuHuiTi R" pitchFamily="18" charset="-122"/>
              <a:cs typeface="Alibaba PuHuiTi R" pitchFamily="18" charset="-122"/>
            </a:endParaRPr>
          </a:p>
          <a:p>
            <a:pPr marL="571500" indent="-571500" algn="l">
              <a:lnSpc>
                <a:spcPct val="150000"/>
              </a:lnSpc>
              <a:buFont typeface="Wingdings" pitchFamily="2" charset="2"/>
              <a:buChar char="l"/>
            </a:pPr>
            <a:r>
              <a:rPr lang="zh-CN" altLang="en-US" sz="2800" dirty="0">
                <a:latin typeface="Alibaba PuHuiTi R" pitchFamily="18" charset="-122"/>
                <a:ea typeface="Alibaba PuHuiTi R" pitchFamily="18" charset="-122"/>
                <a:cs typeface="Alibaba PuHuiTi R" pitchFamily="18" charset="-122"/>
              </a:rPr>
              <a:t>支持</a:t>
            </a:r>
            <a:r>
              <a:rPr lang="en-US" altLang="zh-CN" sz="2800" dirty="0">
                <a:latin typeface="Alibaba PuHuiTi R" pitchFamily="18" charset="-122"/>
                <a:ea typeface="Alibaba PuHuiTi R" pitchFamily="18" charset="-122"/>
                <a:cs typeface="Alibaba PuHuiTi R" pitchFamily="18" charset="-122"/>
              </a:rPr>
              <a:t>GPT</a:t>
            </a:r>
            <a:r>
              <a:rPr lang="zh-CN" altLang="en-US" sz="2800" dirty="0">
                <a:latin typeface="Alibaba PuHuiTi R" pitchFamily="18" charset="-122"/>
                <a:ea typeface="Alibaba PuHuiTi R" pitchFamily="18" charset="-122"/>
                <a:cs typeface="Alibaba PuHuiTi R" pitchFamily="18" charset="-122"/>
              </a:rPr>
              <a:t>，</a:t>
            </a:r>
            <a:r>
              <a:rPr lang="en-US" altLang="zh-CN" sz="2800" dirty="0">
                <a:latin typeface="Alibaba PuHuiTi R" pitchFamily="18" charset="-122"/>
                <a:ea typeface="Alibaba PuHuiTi R" pitchFamily="18" charset="-122"/>
                <a:cs typeface="Alibaba PuHuiTi R" pitchFamily="18" charset="-122"/>
              </a:rPr>
              <a:t>BERT</a:t>
            </a:r>
            <a:r>
              <a:rPr lang="zh-CN" altLang="en-US" sz="2800" dirty="0">
                <a:latin typeface="Alibaba PuHuiTi R" pitchFamily="18" charset="-122"/>
                <a:ea typeface="Alibaba PuHuiTi R" pitchFamily="18" charset="-122"/>
                <a:cs typeface="Alibaba PuHuiTi R" pitchFamily="18" charset="-122"/>
              </a:rPr>
              <a:t>，</a:t>
            </a:r>
            <a:r>
              <a:rPr lang="en-US" altLang="zh-CN" sz="2800" dirty="0" err="1">
                <a:latin typeface="Alibaba PuHuiTi R" pitchFamily="18" charset="-122"/>
                <a:ea typeface="Alibaba PuHuiTi R" pitchFamily="18" charset="-122"/>
                <a:cs typeface="Alibaba PuHuiTi R" pitchFamily="18" charset="-122"/>
              </a:rPr>
              <a:t>LLaMa</a:t>
            </a:r>
            <a:r>
              <a:rPr lang="zh-CN" altLang="en-US" sz="2800" dirty="0">
                <a:latin typeface="Alibaba PuHuiTi R" pitchFamily="18" charset="-122"/>
                <a:ea typeface="Alibaba PuHuiTi R" pitchFamily="18" charset="-122"/>
                <a:cs typeface="Alibaba PuHuiTi R" pitchFamily="18" charset="-122"/>
              </a:rPr>
              <a:t>，</a:t>
            </a:r>
            <a:r>
              <a:rPr lang="en-US" altLang="zh-CN" sz="2800" dirty="0" err="1">
                <a:latin typeface="Alibaba PuHuiTi R" pitchFamily="18" charset="-122"/>
                <a:ea typeface="Alibaba PuHuiTi R" pitchFamily="18" charset="-122"/>
                <a:cs typeface="Alibaba PuHuiTi R" pitchFamily="18" charset="-122"/>
              </a:rPr>
              <a:t>Mixtral</a:t>
            </a:r>
            <a:r>
              <a:rPr lang="zh-CN" altLang="en-US" sz="2800" dirty="0">
                <a:latin typeface="Alibaba PuHuiTi R" pitchFamily="18" charset="-122"/>
                <a:ea typeface="Alibaba PuHuiTi R" pitchFamily="18" charset="-122"/>
                <a:cs typeface="Alibaba PuHuiTi R" pitchFamily="18" charset="-122"/>
              </a:rPr>
              <a:t>等大模型</a:t>
            </a:r>
            <a:endParaRPr lang="en-US" altLang="zh-CN" sz="2800" dirty="0">
              <a:latin typeface="Alibaba PuHuiTi R" pitchFamily="18" charset="-122"/>
              <a:ea typeface="Alibaba PuHuiTi R" pitchFamily="18" charset="-122"/>
              <a:cs typeface="Alibaba PuHuiTi R" pitchFamily="18" charset="-122"/>
            </a:endParaRPr>
          </a:p>
          <a:p>
            <a:pPr marL="571500" indent="-571500" algn="l">
              <a:lnSpc>
                <a:spcPct val="150000"/>
              </a:lnSpc>
              <a:buFont typeface="Wingdings" pitchFamily="2" charset="2"/>
              <a:buChar char="l"/>
            </a:pPr>
            <a:r>
              <a:rPr lang="zh-CN" altLang="en-US" sz="2800" dirty="0">
                <a:latin typeface="Alibaba PuHuiTi R" pitchFamily="18" charset="-122"/>
                <a:ea typeface="Alibaba PuHuiTi R" pitchFamily="18" charset="-122"/>
                <a:cs typeface="Alibaba PuHuiTi R" pitchFamily="18" charset="-122"/>
              </a:rPr>
              <a:t>支持混合精度训练</a:t>
            </a:r>
            <a:endParaRPr lang="en-US" altLang="zh-CN" sz="2800" dirty="0">
              <a:latin typeface="Alibaba PuHuiTi R" pitchFamily="18" charset="-122"/>
              <a:ea typeface="Alibaba PuHuiTi R" pitchFamily="18" charset="-122"/>
              <a:cs typeface="Alibaba PuHuiTi R" pitchFamily="18" charset="-122"/>
            </a:endParaRPr>
          </a:p>
          <a:p>
            <a:pPr marL="571500" indent="-571500" algn="l">
              <a:lnSpc>
                <a:spcPct val="150000"/>
              </a:lnSpc>
              <a:buFont typeface="Wingdings" pitchFamily="2" charset="2"/>
              <a:buChar char="l"/>
            </a:pPr>
            <a:r>
              <a:rPr lang="zh-CN" altLang="en-US" sz="2800" dirty="0">
                <a:effectLst/>
                <a:latin typeface="Alibaba PuHuiTi R" pitchFamily="18" charset="-122"/>
                <a:ea typeface="Alibaba PuHuiTi R" pitchFamily="18" charset="-122"/>
                <a:cs typeface="Alibaba PuHuiTi R" pitchFamily="18" charset="-122"/>
              </a:rPr>
              <a:t>支持</a:t>
            </a:r>
            <a:r>
              <a:rPr lang="en-US" altLang="zh-CN" sz="2800" dirty="0">
                <a:latin typeface="Alibaba PuHuiTi R" pitchFamily="18" charset="-122"/>
                <a:ea typeface="Alibaba PuHuiTi R" pitchFamily="18" charset="-122"/>
                <a:cs typeface="Alibaba PuHuiTi R" pitchFamily="18" charset="-122"/>
              </a:rPr>
              <a:t>5D</a:t>
            </a:r>
            <a:r>
              <a:rPr lang="zh-CN" altLang="en-US" sz="2800" dirty="0">
                <a:latin typeface="Alibaba PuHuiTi R" pitchFamily="18" charset="-122"/>
                <a:ea typeface="Alibaba PuHuiTi R" pitchFamily="18" charset="-122"/>
                <a:cs typeface="Alibaba PuHuiTi R" pitchFamily="18" charset="-122"/>
              </a:rPr>
              <a:t>并行训练：</a:t>
            </a:r>
            <a:r>
              <a:rPr lang="en-US" altLang="zh-CN" sz="2800" dirty="0">
                <a:effectLst/>
                <a:latin typeface="Alibaba PuHuiTi R" pitchFamily="18" charset="-122"/>
                <a:ea typeface="Alibaba PuHuiTi R" pitchFamily="18" charset="-122"/>
                <a:cs typeface="Alibaba PuHuiTi R" pitchFamily="18" charset="-122"/>
              </a:rPr>
              <a:t>DP</a:t>
            </a:r>
            <a:r>
              <a:rPr lang="en-US" altLang="zh-CN" sz="2800" dirty="0">
                <a:latin typeface="Alibaba PuHuiTi R" pitchFamily="18" charset="-122"/>
                <a:ea typeface="Alibaba PuHuiTi R" pitchFamily="18" charset="-122"/>
                <a:cs typeface="Alibaba PuHuiTi R" pitchFamily="18" charset="-122"/>
              </a:rPr>
              <a:t>/TP/PP/MP/EP</a:t>
            </a:r>
            <a:endParaRPr lang="zh-CN" altLang="zh-CN" sz="2800" dirty="0">
              <a:effectLst/>
              <a:latin typeface="Alibaba PuHuiTi R" pitchFamily="18" charset="-122"/>
              <a:ea typeface="Alibaba PuHuiTi R" pitchFamily="18" charset="-122"/>
              <a:cs typeface="Alibaba PuHuiTi R" pitchFamily="18" charset="-122"/>
            </a:endParaRPr>
          </a:p>
        </p:txBody>
      </p:sp>
      <p:cxnSp>
        <p:nvCxnSpPr>
          <p:cNvPr id="27" name="直线箭头连接符 26">
            <a:extLst>
              <a:ext uri="{FF2B5EF4-FFF2-40B4-BE49-F238E27FC236}">
                <a16:creationId xmlns:a16="http://schemas.microsoft.com/office/drawing/2014/main" id="{617DC729-CE16-4BA1-6893-36015618721D}"/>
              </a:ext>
            </a:extLst>
          </p:cNvPr>
          <p:cNvCxnSpPr>
            <a:cxnSpLocks/>
          </p:cNvCxnSpPr>
          <p:nvPr/>
        </p:nvCxnSpPr>
        <p:spPr>
          <a:xfrm>
            <a:off x="3768970" y="4451885"/>
            <a:ext cx="0" cy="480678"/>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cxnSp>
        <p:nvCxnSpPr>
          <p:cNvPr id="28" name="直线箭头连接符 27">
            <a:extLst>
              <a:ext uri="{FF2B5EF4-FFF2-40B4-BE49-F238E27FC236}">
                <a16:creationId xmlns:a16="http://schemas.microsoft.com/office/drawing/2014/main" id="{FD1EF180-5605-3E15-80FB-D997FCBBFCBE}"/>
              </a:ext>
            </a:extLst>
          </p:cNvPr>
          <p:cNvCxnSpPr>
            <a:cxnSpLocks/>
          </p:cNvCxnSpPr>
          <p:nvPr/>
        </p:nvCxnSpPr>
        <p:spPr>
          <a:xfrm>
            <a:off x="3768970" y="5640080"/>
            <a:ext cx="0" cy="480678"/>
          </a:xfrm>
          <a:prstGeom prst="straightConnector1">
            <a:avLst/>
          </a:prstGeom>
          <a:noFill/>
          <a:ln w="38100" cap="flat">
            <a:solidFill>
              <a:srgbClr val="FFAE23"/>
            </a:solidFill>
            <a:prstDash val="solid"/>
            <a:round/>
            <a:tailEnd type="stealth"/>
          </a:ln>
          <a:effectLst>
            <a:outerShdw blurRad="38100" dist="25400" dir="5400000" rotWithShape="0">
              <a:srgbClr val="000000">
                <a:alpha val="50000"/>
              </a:srgbClr>
            </a:outerShdw>
          </a:effectLst>
        </p:spPr>
        <p:style>
          <a:lnRef idx="0">
            <a:scrgbClr r="0" g="0" b="0"/>
          </a:lnRef>
          <a:fillRef idx="0">
            <a:scrgbClr r="0" g="0" b="0"/>
          </a:fillRef>
          <a:effectRef idx="0">
            <a:scrgbClr r="0" g="0" b="0"/>
          </a:effectRef>
          <a:fontRef idx="none"/>
        </p:style>
      </p:cxnSp>
      <p:pic>
        <p:nvPicPr>
          <p:cNvPr id="32" name="图片 31">
            <a:extLst>
              <a:ext uri="{FF2B5EF4-FFF2-40B4-BE49-F238E27FC236}">
                <a16:creationId xmlns:a16="http://schemas.microsoft.com/office/drawing/2014/main" id="{B85F80AF-313C-C9BE-D258-35234A7AF45F}"/>
              </a:ext>
            </a:extLst>
          </p:cNvPr>
          <p:cNvPicPr>
            <a:picLocks noChangeAspect="1"/>
          </p:cNvPicPr>
          <p:nvPr/>
        </p:nvPicPr>
        <p:blipFill>
          <a:blip r:embed="rId3"/>
          <a:stretch>
            <a:fillRect/>
          </a:stretch>
        </p:blipFill>
        <p:spPr>
          <a:xfrm>
            <a:off x="12782198" y="5077459"/>
            <a:ext cx="7185917" cy="3521099"/>
          </a:xfrm>
          <a:prstGeom prst="rect">
            <a:avLst/>
          </a:prstGeom>
        </p:spPr>
      </p:pic>
      <p:pic>
        <p:nvPicPr>
          <p:cNvPr id="34" name="图片 33">
            <a:extLst>
              <a:ext uri="{FF2B5EF4-FFF2-40B4-BE49-F238E27FC236}">
                <a16:creationId xmlns:a16="http://schemas.microsoft.com/office/drawing/2014/main" id="{20AA68D9-5936-0051-3829-1EE9C3EF6B16}"/>
              </a:ext>
            </a:extLst>
          </p:cNvPr>
          <p:cNvPicPr>
            <a:picLocks noChangeAspect="1"/>
          </p:cNvPicPr>
          <p:nvPr/>
        </p:nvPicPr>
        <p:blipFill>
          <a:blip r:embed="rId4"/>
          <a:stretch>
            <a:fillRect/>
          </a:stretch>
        </p:blipFill>
        <p:spPr>
          <a:xfrm>
            <a:off x="13126843" y="8851371"/>
            <a:ext cx="3093089" cy="3149843"/>
          </a:xfrm>
          <a:prstGeom prst="rect">
            <a:avLst/>
          </a:prstGeom>
        </p:spPr>
      </p:pic>
      <p:grpSp>
        <p:nvGrpSpPr>
          <p:cNvPr id="3" name="组合 2">
            <a:extLst>
              <a:ext uri="{FF2B5EF4-FFF2-40B4-BE49-F238E27FC236}">
                <a16:creationId xmlns:a16="http://schemas.microsoft.com/office/drawing/2014/main" id="{3E5CB9A7-EE0D-0426-EF87-4A99643149BC}"/>
              </a:ext>
            </a:extLst>
          </p:cNvPr>
          <p:cNvGrpSpPr/>
          <p:nvPr/>
        </p:nvGrpSpPr>
        <p:grpSpPr>
          <a:xfrm>
            <a:off x="18095649" y="8645904"/>
            <a:ext cx="2487662" cy="3422630"/>
            <a:chOff x="17640499" y="8413354"/>
            <a:chExt cx="2487662" cy="3422630"/>
          </a:xfrm>
        </p:grpSpPr>
        <p:pic>
          <p:nvPicPr>
            <p:cNvPr id="29" name="图片 28">
              <a:extLst>
                <a:ext uri="{FF2B5EF4-FFF2-40B4-BE49-F238E27FC236}">
                  <a16:creationId xmlns:a16="http://schemas.microsoft.com/office/drawing/2014/main" id="{2D10056D-E6CE-69D5-F7D1-C811F61333EF}"/>
                </a:ext>
              </a:extLst>
            </p:cNvPr>
            <p:cNvPicPr>
              <a:picLocks noChangeAspect="1"/>
            </p:cNvPicPr>
            <p:nvPr/>
          </p:nvPicPr>
          <p:blipFill>
            <a:blip r:embed="rId5"/>
            <a:stretch>
              <a:fillRect/>
            </a:stretch>
          </p:blipFill>
          <p:spPr>
            <a:xfrm>
              <a:off x="17640499" y="8413354"/>
              <a:ext cx="2487662" cy="2983541"/>
            </a:xfrm>
            <a:prstGeom prst="rect">
              <a:avLst/>
            </a:prstGeom>
          </p:spPr>
        </p:pic>
        <p:sp>
          <p:nvSpPr>
            <p:cNvPr id="2" name="文本框 1">
              <a:extLst>
                <a:ext uri="{FF2B5EF4-FFF2-40B4-BE49-F238E27FC236}">
                  <a16:creationId xmlns:a16="http://schemas.microsoft.com/office/drawing/2014/main" id="{9F1E7CD3-3547-D119-EC5F-7710B4BAB01F}"/>
                </a:ext>
              </a:extLst>
            </p:cNvPr>
            <p:cNvSpPr txBox="1"/>
            <p:nvPr/>
          </p:nvSpPr>
          <p:spPr>
            <a:xfrm>
              <a:off x="17640499" y="11367009"/>
              <a:ext cx="2487662" cy="468975"/>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pPr algn="l">
                <a:lnSpc>
                  <a:spcPct val="150000"/>
                </a:lnSpc>
              </a:pPr>
              <a:r>
                <a:rPr lang="en-US" altLang="zh-CN" sz="1800" dirty="0">
                  <a:effectLst/>
                  <a:latin typeface="Alibaba PuHuiTi R" pitchFamily="18" charset="-122"/>
                  <a:ea typeface="Alibaba PuHuiTi R" pitchFamily="18" charset="-122"/>
                  <a:cs typeface="Alibaba PuHuiTi R" pitchFamily="18" charset="-122"/>
                </a:rPr>
                <a:t>(d)</a:t>
              </a:r>
              <a:r>
                <a:rPr lang="zh-CN" altLang="en-US" sz="1800" dirty="0">
                  <a:effectLst/>
                  <a:latin typeface="Alibaba PuHuiTi R" pitchFamily="18" charset="-122"/>
                  <a:ea typeface="Alibaba PuHuiTi R" pitchFamily="18" charset="-122"/>
                  <a:cs typeface="Alibaba PuHuiTi R" pitchFamily="18" charset="-122"/>
                </a:rPr>
                <a:t> </a:t>
              </a:r>
              <a:r>
                <a:rPr lang="en-US" altLang="zh-CN" sz="1800" dirty="0">
                  <a:effectLst/>
                  <a:latin typeface="Alibaba PuHuiTi R" pitchFamily="18" charset="-122"/>
                  <a:ea typeface="Alibaba PuHuiTi R" pitchFamily="18" charset="-122"/>
                  <a:cs typeface="Alibaba PuHuiTi R" pitchFamily="18" charset="-122"/>
                </a:rPr>
                <a:t>expert</a:t>
              </a:r>
              <a:r>
                <a:rPr lang="zh-CN" altLang="en-US" sz="1800" dirty="0">
                  <a:effectLst/>
                  <a:latin typeface="Alibaba PuHuiTi R" pitchFamily="18" charset="-122"/>
                  <a:ea typeface="Alibaba PuHuiTi R" pitchFamily="18" charset="-122"/>
                  <a:cs typeface="Alibaba PuHuiTi R" pitchFamily="18" charset="-122"/>
                </a:rPr>
                <a:t> </a:t>
              </a:r>
              <a:r>
                <a:rPr lang="en-US" altLang="zh-CN" sz="1800" dirty="0">
                  <a:effectLst/>
                  <a:latin typeface="Alibaba PuHuiTi R" pitchFamily="18" charset="-122"/>
                  <a:ea typeface="Alibaba PuHuiTi R" pitchFamily="18" charset="-122"/>
                  <a:cs typeface="Alibaba PuHuiTi R" pitchFamily="18" charset="-122"/>
                </a:rPr>
                <a:t>parallel</a:t>
              </a:r>
              <a:endParaRPr lang="zh-CN" altLang="zh-CN" sz="1800" dirty="0">
                <a:effectLst/>
                <a:latin typeface="Alibaba PuHuiTi R" pitchFamily="18" charset="-122"/>
                <a:ea typeface="Alibaba PuHuiTi R" pitchFamily="18" charset="-122"/>
                <a:cs typeface="Alibaba PuHuiTi R" pitchFamily="18" charset="-122"/>
              </a:endParaRPr>
            </a:p>
          </p:txBody>
        </p:sp>
      </p:grpSp>
    </p:spTree>
    <p:extLst>
      <p:ext uri="{BB962C8B-B14F-4D97-AF65-F5344CB8AC3E}">
        <p14:creationId xmlns:p14="http://schemas.microsoft.com/office/powerpoint/2010/main" val="1532342399"/>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谢谢观赏"/>
          <p:cNvSpPr txBox="1"/>
          <p:nvPr/>
        </p:nvSpPr>
        <p:spPr>
          <a:xfrm>
            <a:off x="1392108" y="4129886"/>
            <a:ext cx="8011732" cy="2184401"/>
          </a:xfrm>
          <a:prstGeom prst="rect">
            <a:avLst/>
          </a:prstGeom>
          <a:ln w="12700">
            <a:miter lim="400000"/>
          </a:ln>
        </p:spPr>
        <p:txBody>
          <a:bodyPr lIns="0" tIns="0" rIns="0" bIns="0" anchor="ctr">
            <a:spAutoFit/>
          </a:bodyPr>
          <a:lstStyle>
            <a:lvl1pPr algn="l" defTabSz="821690">
              <a:defRPr sz="13000" spc="2600">
                <a:latin typeface="微软雅黑"/>
                <a:ea typeface="微软雅黑"/>
                <a:cs typeface="微软雅黑"/>
                <a:sym typeface="微软雅黑"/>
              </a:defRPr>
            </a:lvl1pPr>
          </a:lstStyle>
          <a:p>
            <a:r>
              <a:t>谢谢</a:t>
            </a:r>
          </a:p>
        </p:txBody>
      </p:sp>
      <p:sp>
        <p:nvSpPr>
          <p:cNvPr id="391" name="THANKS FOR YOUR ATTENTION"/>
          <p:cNvSpPr txBox="1"/>
          <p:nvPr/>
        </p:nvSpPr>
        <p:spPr>
          <a:xfrm>
            <a:off x="1498805" y="6218832"/>
            <a:ext cx="11601317" cy="660401"/>
          </a:xfrm>
          <a:prstGeom prst="rect">
            <a:avLst/>
          </a:prstGeom>
          <a:ln w="12700">
            <a:miter lim="400000"/>
          </a:ln>
        </p:spPr>
        <p:txBody>
          <a:bodyPr lIns="0" tIns="0" rIns="0" bIns="0" anchor="ctr">
            <a:spAutoFit/>
          </a:bodyPr>
          <a:lstStyle>
            <a:lvl1pPr algn="l" defTabSz="457200">
              <a:defRPr sz="4000">
                <a:latin typeface="微软雅黑"/>
                <a:ea typeface="微软雅黑"/>
                <a:cs typeface="微软雅黑"/>
                <a:sym typeface="微软雅黑"/>
              </a:defRPr>
            </a:lvl1pPr>
          </a:lstStyle>
          <a:p>
            <a:r>
              <a:t>THANK YOU</a:t>
            </a:r>
          </a:p>
        </p:txBody>
      </p:sp>
      <p:grpSp>
        <p:nvGrpSpPr>
          <p:cNvPr id="397" name="成组"/>
          <p:cNvGrpSpPr/>
          <p:nvPr/>
        </p:nvGrpSpPr>
        <p:grpSpPr>
          <a:xfrm>
            <a:off x="1162030" y="11227909"/>
            <a:ext cx="6889083" cy="661117"/>
            <a:chOff x="0" y="0"/>
            <a:chExt cx="6889082" cy="661115"/>
          </a:xfrm>
        </p:grpSpPr>
        <p:sp>
          <p:nvSpPr>
            <p:cNvPr id="392" name="线条"/>
            <p:cNvSpPr/>
            <p:nvPr/>
          </p:nvSpPr>
          <p:spPr>
            <a:xfrm flipV="1">
              <a:off x="3999705" y="-1"/>
              <a:ext cx="3" cy="661113"/>
            </a:xfrm>
            <a:prstGeom prst="line">
              <a:avLst/>
            </a:prstGeom>
            <a:noFill/>
            <a:ln w="12700" cap="flat">
              <a:solidFill>
                <a:srgbClr val="FFFFFF"/>
              </a:solidFill>
              <a:prstDash val="solid"/>
              <a:miter lim="400000"/>
            </a:ln>
            <a:effectLst/>
          </p:spPr>
          <p:txBody>
            <a:bodyPr wrap="square" lIns="45718" tIns="45718" rIns="45718" bIns="45718" numCol="1" anchor="t">
              <a:noAutofit/>
            </a:bodyPr>
            <a:lstStyle/>
            <a:p>
              <a:endParaRPr/>
            </a:p>
          </p:txBody>
        </p:sp>
        <p:grpSp>
          <p:nvGrpSpPr>
            <p:cNvPr id="396" name="成组"/>
            <p:cNvGrpSpPr/>
            <p:nvPr/>
          </p:nvGrpSpPr>
          <p:grpSpPr>
            <a:xfrm>
              <a:off x="-1" y="0"/>
              <a:ext cx="6889083" cy="661116"/>
              <a:chOff x="0" y="0"/>
              <a:chExt cx="6889082" cy="661115"/>
            </a:xfrm>
          </p:grpSpPr>
          <p:pic>
            <p:nvPicPr>
              <p:cNvPr id="393" name="图像" descr="图像"/>
              <p:cNvPicPr>
                <a:picLocks noChangeAspect="1"/>
              </p:cNvPicPr>
              <p:nvPr/>
            </p:nvPicPr>
            <p:blipFill>
              <a:blip r:embed="rId2"/>
              <a:stretch>
                <a:fillRect/>
              </a:stretch>
            </p:blipFill>
            <p:spPr>
              <a:xfrm>
                <a:off x="-1" y="5942"/>
                <a:ext cx="3739308" cy="649232"/>
              </a:xfrm>
              <a:prstGeom prst="rect">
                <a:avLst/>
              </a:prstGeom>
              <a:ln w="12700" cap="flat">
                <a:noFill/>
                <a:miter lim="400000"/>
                <a:headEnd/>
                <a:tailEnd/>
              </a:ln>
              <a:effectLst/>
            </p:spPr>
          </p:pic>
          <p:sp>
            <p:nvSpPr>
              <p:cNvPr id="394" name="线条"/>
              <p:cNvSpPr/>
              <p:nvPr/>
            </p:nvSpPr>
            <p:spPr>
              <a:xfrm flipV="1">
                <a:off x="3999708" y="0"/>
                <a:ext cx="3" cy="661116"/>
              </a:xfrm>
              <a:prstGeom prst="line">
                <a:avLst/>
              </a:prstGeom>
              <a:noFill/>
              <a:ln w="12700" cap="flat">
                <a:solidFill>
                  <a:srgbClr val="000000"/>
                </a:solidFill>
                <a:prstDash val="solid"/>
                <a:miter lim="400000"/>
              </a:ln>
              <a:effectLst/>
            </p:spPr>
            <p:txBody>
              <a:bodyPr wrap="square" lIns="45718" tIns="45718" rIns="45718" bIns="45718" numCol="1" anchor="t">
                <a:noAutofit/>
              </a:bodyPr>
              <a:lstStyle/>
              <a:p>
                <a:endParaRPr/>
              </a:p>
            </p:txBody>
          </p:sp>
          <p:pic>
            <p:nvPicPr>
              <p:cNvPr id="395" name="图像" descr="图像"/>
              <p:cNvPicPr>
                <a:picLocks noChangeAspect="1"/>
              </p:cNvPicPr>
              <p:nvPr/>
            </p:nvPicPr>
            <p:blipFill>
              <a:blip r:embed="rId3"/>
              <a:stretch>
                <a:fillRect/>
              </a:stretch>
            </p:blipFill>
            <p:spPr>
              <a:xfrm>
                <a:off x="4451798" y="5942"/>
                <a:ext cx="2437285" cy="649232"/>
              </a:xfrm>
              <a:prstGeom prst="rect">
                <a:avLst/>
              </a:prstGeom>
              <a:ln w="12700" cap="flat">
                <a:noFill/>
                <a:miter lim="400000"/>
                <a:headEnd/>
                <a:tailEnd/>
              </a:ln>
              <a:effectLst/>
            </p:spPr>
          </p:pic>
        </p:grpSp>
      </p:grpSp>
      <p:sp>
        <p:nvSpPr>
          <p:cNvPr id="398" name="文本框 1" hidden="1"/>
          <p:cNvSpPr txBox="1"/>
          <p:nvPr/>
        </p:nvSpPr>
        <p:spPr>
          <a:xfrm>
            <a:off x="-300000" y="0"/>
            <a:ext cx="0" cy="0"/>
          </a:xfrm>
          <a:prstGeom prst="rect">
            <a:avLst/>
          </a:prstGeom>
          <a:solidFill>
            <a:srgbClr val="FFFFFF"/>
          </a:solidFill>
        </p:spPr>
        <p:txBody>
          <a:bodyPr rtlCol="0" anchor="t"/>
          <a:lstStyle/>
          <a:p>
            <a:pPr algn="l"/>
            <a:endParaRPr lang="en-US" sz="1100"/>
          </a:p>
          <a:p>
            <a:pPr>
              <a:buClr>
                <a:srgbClr val="FFFFFF"/>
              </a:buClr>
            </a:pPr>
            <a:r>
              <a:rPr lang="en-US">
                <a:solidFill>
                  <a:srgbClr val="FFFFFF"/>
                </a:solidFill>
              </a:rPr>
              <a:t>BBAAD9C20180234D78A0072836F0B6C012B9B2051A6D5BD0A7D98939B1BE2BD9CB43BD38C16E3B0622192408C8467EEB38F921FAE1D09BB11BBFC24F731E29DA24F7F6ADF323F697448B29D76F0249B0E8D3E0CC7306225708E6E19545DB0CA8DDB62B93BE3</a:t>
            </a:r>
          </a:p>
        </p:txBody>
      </p:sp>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A7A7A7"/>
      </a:dk2>
      <a:lt2>
        <a:srgbClr val="535353"/>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00">
            <a:alpha val="50000"/>
          </a:srgbClr>
        </a:solidFill>
        <a:ln w="25400" cap="flat">
          <a:noFill/>
          <a:prstDash val="solid"/>
          <a:round/>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def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5400" dir="5400000" rotWithShape="0">
            <a:srgbClr val="000000">
              <a:alpha val="50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hite">
  <a:themeElements>
    <a:clrScheme name="White">
      <a:dk1>
        <a:srgbClr val="000000"/>
      </a:dk1>
      <a:lt1>
        <a:srgbClr val="FFFFFF"/>
      </a:lt1>
      <a:dk2>
        <a:srgbClr val="A7A7A7"/>
      </a:dk2>
      <a:lt2>
        <a:srgbClr val="535353"/>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5400" dir="5400000" rotWithShape="0">
            <a:srgbClr val="000000">
              <a:alpha val="50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50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66588</TotalTime>
  <Words>3924</Words>
  <Application>Microsoft Macintosh PowerPoint</Application>
  <PresentationFormat>自定义</PresentationFormat>
  <Paragraphs>693</Paragraphs>
  <Slides>21</Slides>
  <Notes>17</Notes>
  <HiddenSlides>1</HiddenSlides>
  <MMClips>2</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21</vt:i4>
      </vt:variant>
    </vt:vector>
  </HeadingPairs>
  <TitlesOfParts>
    <vt:vector size="35" baseType="lpstr">
      <vt:lpstr>-webkit-standard</vt:lpstr>
      <vt:lpstr>阿里巴巴普惠体</vt:lpstr>
      <vt:lpstr>等线</vt:lpstr>
      <vt:lpstr>微软雅黑</vt:lpstr>
      <vt:lpstr>微软雅黑</vt:lpstr>
      <vt:lpstr>Alibaba PuHuiTi B</vt:lpstr>
      <vt:lpstr>Alibaba PuHuiTi H</vt:lpstr>
      <vt:lpstr>Alibaba PuHuiTi R</vt:lpstr>
      <vt:lpstr>Arial</vt:lpstr>
      <vt:lpstr>Helvetica</vt:lpstr>
      <vt:lpstr>Helvetica Light</vt:lpstr>
      <vt:lpstr>Helvetica Neue</vt:lpstr>
      <vt:lpstr>Wingdings</vt:lpstr>
      <vt:lpstr>White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Kai Zheng</dc:creator>
  <cp:lastModifiedBy>Microsoft Office User</cp:lastModifiedBy>
  <cp:revision>1109</cp:revision>
  <dcterms:created xsi:type="dcterms:W3CDTF">2023-02-13T03:37:07Z</dcterms:created>
  <dcterms:modified xsi:type="dcterms:W3CDTF">2024-12-05T09:39:18Z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perty1">
    <vt:lpwstr>BBAAD9C20180234D78A0072836F0B6C012B9B2051A6D5BD0A7D98939B1BE2BD9CB43BD38C16E3B0622192408C8467EEB38F921FAE1D09BB11BBFC24F731E29DA24F7F6ADF323F697448B29D76F0249B0E8D3E0CC7306225708E6E19545DB0CA8DDB62B93BE3</vt:lpwstr>
  </property>
  <property fmtid="{D5CDD505-2E9C-101B-9397-08002B2CF9AE}" pid="3" name="KSOProductBuildVer">
    <vt:lpwstr>2052-0.0.0.0</vt:lpwstr>
  </property>
  <property fmtid="{D5CDD505-2E9C-101B-9397-08002B2CF9AE}" pid="4" name="ICV">
    <vt:lpwstr/>
  </property>
</Properties>
</file>